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2"/>
  </p:notesMasterIdLst>
  <p:sldIdLst>
    <p:sldId id="289" r:id="rId2"/>
    <p:sldId id="307" r:id="rId3"/>
    <p:sldId id="308" r:id="rId4"/>
    <p:sldId id="314" r:id="rId5"/>
    <p:sldId id="311" r:id="rId6"/>
    <p:sldId id="330" r:id="rId7"/>
    <p:sldId id="331" r:id="rId8"/>
    <p:sldId id="325" r:id="rId9"/>
    <p:sldId id="328" r:id="rId10"/>
    <p:sldId id="329" r:id="rId11"/>
    <p:sldId id="326" r:id="rId12"/>
    <p:sldId id="332" r:id="rId13"/>
    <p:sldId id="333" r:id="rId14"/>
    <p:sldId id="315" r:id="rId15"/>
    <p:sldId id="313" r:id="rId16"/>
    <p:sldId id="318" r:id="rId17"/>
    <p:sldId id="322" r:id="rId18"/>
    <p:sldId id="319" r:id="rId19"/>
    <p:sldId id="324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4A"/>
    <a:srgbClr val="080CB8"/>
    <a:srgbClr val="120060"/>
    <a:srgbClr val="BCB800"/>
    <a:srgbClr val="0099CC"/>
    <a:srgbClr val="00FFCC"/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16911-9D47-4910-8996-98FA51532657}" v="7" dt="2025-08-24T20:21:00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A113D-5592-4A2D-A435-F65459BC33AC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23034-1114-41F3-97C2-813881B29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18F3-DBA2-42A6-9526-0A802879DA3B}" type="datetime1">
              <a:rPr lang="en-US" smtClean="0"/>
              <a:t>8/25/2025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6EE7-6C22-49EB-B45A-E9CD5624664C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7038-4427-4217-BA0C-C76BF2C4E298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A776-F9F9-4FA1-B395-B347582DEB61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05D7-2CCB-4E36-8CC2-5E1175935475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CEDF-40D9-4DC2-9ED6-2F08F5B9CFF3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C734-2C07-4FA2-8A53-BAF358859511}" type="datetime1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D6C6-C850-4A29-B7C2-0AD666FE0771}" type="datetime1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6BE9-7BDF-4CDF-9AC9-F74B92EC4E93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6011-BBE0-44F4-84E6-06BE9B39878D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631-6FE7-47FA-A92D-80C75CFED2AA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62D796-43A2-43E4-9E0B-C9D739E874D6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Electronics &amp; Communication Engineering, School of Engineering &amp; Sciences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125F7B6-21EC-477A-8914-ADF2262C5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2CA72-FA2A-4FBC-AC1C-96A59078FD61}"/>
              </a:ext>
            </a:extLst>
          </p:cNvPr>
          <p:cNvSpPr/>
          <p:nvPr/>
        </p:nvSpPr>
        <p:spPr>
          <a:xfrm>
            <a:off x="857250" y="1320225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“SMART CANTEEN MANAGEMENT SYSTEM”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61A11-E065-4689-B720-A2E1FAA95038}"/>
              </a:ext>
            </a:extLst>
          </p:cNvPr>
          <p:cNvSpPr txBox="1"/>
          <p:nvPr/>
        </p:nvSpPr>
        <p:spPr>
          <a:xfrm>
            <a:off x="146305" y="286716"/>
            <a:ext cx="633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School of Engineering &amp; Sciences</a:t>
            </a:r>
          </a:p>
          <a:p>
            <a:pPr algn="ctr"/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 of Electronics &amp; Communication  Engineering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C5CC36-F1A9-46FB-880D-BCF224AAFCC1}"/>
              </a:ext>
            </a:extLst>
          </p:cNvPr>
          <p:cNvCxnSpPr>
            <a:cxnSpLocks/>
          </p:cNvCxnSpPr>
          <p:nvPr/>
        </p:nvCxnSpPr>
        <p:spPr>
          <a:xfrm flipH="1">
            <a:off x="228600" y="11430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9ADE73-F8BB-4EE2-8818-174E7E12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8549"/>
              </p:ext>
            </p:extLst>
          </p:nvPr>
        </p:nvGraphicFramePr>
        <p:xfrm>
          <a:off x="603504" y="2921000"/>
          <a:ext cx="8003937" cy="187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0096">
                  <a:extLst>
                    <a:ext uri="{9D8B030D-6E8A-4147-A177-3AD203B41FA5}">
                      <a16:colId xmlns:a16="http://schemas.microsoft.com/office/drawing/2014/main" val="4055182974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val="4259833853"/>
                    </a:ext>
                  </a:extLst>
                </a:gridCol>
                <a:gridCol w="2196248">
                  <a:extLst>
                    <a:ext uri="{9D8B030D-6E8A-4147-A177-3AD203B41FA5}">
                      <a16:colId xmlns:a16="http://schemas.microsoft.com/office/drawing/2014/main" val="2467924875"/>
                    </a:ext>
                  </a:extLst>
                </a:gridCol>
                <a:gridCol w="3131687">
                  <a:extLst>
                    <a:ext uri="{9D8B030D-6E8A-4147-A177-3AD203B41FA5}">
                      <a16:colId xmlns:a16="http://schemas.microsoft.com/office/drawing/2014/main" val="1717717190"/>
                    </a:ext>
                  </a:extLst>
                </a:gridCol>
              </a:tblGrid>
              <a:tr h="369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Enrolment No.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6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2313024110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ECO-II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ADT23SESB0407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 R. KHEDKAR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78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D2413024003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ECO-II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ADT24SESBD073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ARPITA A. KHOT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8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D2413024002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ECO-II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ADT24SESBD072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AKSHADA S. JAGTAP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07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2313024086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ECO-II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ADT23SESB0383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SAKSHI S. SUDRIK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28946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B66C89F-6E40-473B-AD3F-E254FEC7FC07}"/>
              </a:ext>
            </a:extLst>
          </p:cNvPr>
          <p:cNvSpPr/>
          <p:nvPr/>
        </p:nvSpPr>
        <p:spPr>
          <a:xfrm>
            <a:off x="603502" y="2219229"/>
            <a:ext cx="7245097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000" dirty="0">
                <a:solidFill>
                  <a:srgbClr val="080CB8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Group Code:-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ECOII2526UGMP3-28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IN" sz="2000" dirty="0">
                <a:solidFill>
                  <a:srgbClr val="080CB8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Course Code :23SCL002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8701A9-B5E7-4721-BB95-1C1BF6C93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61375"/>
              </p:ext>
            </p:extLst>
          </p:nvPr>
        </p:nvGraphicFramePr>
        <p:xfrm>
          <a:off x="603503" y="5105400"/>
          <a:ext cx="7930897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23099">
                  <a:extLst>
                    <a:ext uri="{9D8B030D-6E8A-4147-A177-3AD203B41FA5}">
                      <a16:colId xmlns:a16="http://schemas.microsoft.com/office/drawing/2014/main" val="4055182974"/>
                    </a:ext>
                  </a:extLst>
                </a:gridCol>
                <a:gridCol w="4107798">
                  <a:extLst>
                    <a:ext uri="{9D8B030D-6E8A-4147-A177-3AD203B41FA5}">
                      <a16:colId xmlns:a16="http://schemas.microsoft.com/office/drawing/2014/main" val="4259833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"/>
                        </a:rPr>
                        <a:t>Prof. Anup Date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66078"/>
                  </a:ext>
                </a:extLst>
              </a:tr>
            </a:tbl>
          </a:graphicData>
        </a:graphic>
      </p:graphicFrame>
      <p:pic>
        <p:nvPicPr>
          <p:cNvPr id="6" name="Picture 5" descr="A logo with text on it&#10;&#10;AI-generated content may be incorrect.">
            <a:extLst>
              <a:ext uri="{FF2B5EF4-FFF2-40B4-BE49-F238E27FC236}">
                <a16:creationId xmlns:a16="http://schemas.microsoft.com/office/drawing/2014/main" id="{2394E953-7FB1-0DC0-279C-61DC93215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0" y="202625"/>
            <a:ext cx="267335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EB3A-6571-FA57-FD6E-B833DF2F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4181"/>
            <a:ext cx="7772400" cy="80803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Fundamental Background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3690-2E98-DC5F-96EB-37B22A4E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CEDDF2-1D33-EE00-3AC9-C2D2D9B9A3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Fundamentals Used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– Stores student, order, and payment records.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– Connects app/web portal with mess staff in real-time.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– Enables secure online transactions.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 – Sends order confirmation and pickup alerts</a:t>
            </a:r>
            <a:r>
              <a:rPr lang="en-IN" sz="2400" dirty="0"/>
              <a:t>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E792713-AA82-05D8-2A84-7DECC3DA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</p:spTree>
    <p:extLst>
      <p:ext uri="{BB962C8B-B14F-4D97-AF65-F5344CB8AC3E}">
        <p14:creationId xmlns:p14="http://schemas.microsoft.com/office/powerpoint/2010/main" val="22968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5696" y="685800"/>
            <a:ext cx="8382000" cy="583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Actual Project Work (own contribution)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Conceptual Design </a:t>
            </a:r>
          </a:p>
          <a:p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lang="en-IN" sz="2800" b="1" dirty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User Registration &amp;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Dashboard with Food Search &amp; Reorder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Order Placement &amp; Token Generation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Secure Payment via Gateway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Notifications to User &amp; Canteen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Order Preparation &amp; Pickup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Efficient &amp; Transparent Process Flow</a:t>
            </a: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562600"/>
            <a:ext cx="8456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Topic heading and contents vary with respect to project work</a:t>
            </a: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051EAD36-A4FD-DBE0-F209-A59386E36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48F19-E0C8-1E24-2C43-69DE9049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0866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</p:spTree>
    <p:extLst>
      <p:ext uri="{BB962C8B-B14F-4D97-AF65-F5344CB8AC3E}">
        <p14:creationId xmlns:p14="http://schemas.microsoft.com/office/powerpoint/2010/main" val="374994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DEE9-BD50-B820-D74C-190E7196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Actual Project Work (own contribution) 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BE917-D61B-37FA-CF49-EF08470E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A10291-E869-CFF3-7488-B5CC809F033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914400" y="1219200"/>
            <a:ext cx="77724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Analytical Design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Inputs/Outputs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 → login details, food selection, payment info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 → order token, confirmation, notifications, receipts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Model (Entities)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User, Menu, Order, Payment, Token, Inventory,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→ Price Calculation → Inventory Check → Payment → Token Generation → Order Confirmation →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authenticated users can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 generated after successful payment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 auto-updates after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allowed before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4E9B701C-19EF-C1AD-54C4-28A5777C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0866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</p:spTree>
    <p:extLst>
      <p:ext uri="{BB962C8B-B14F-4D97-AF65-F5344CB8AC3E}">
        <p14:creationId xmlns:p14="http://schemas.microsoft.com/office/powerpoint/2010/main" val="331013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BA21-0E41-A404-3640-6E6CFD61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181"/>
            <a:ext cx="7772400" cy="8080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Actual Project Work (own contribution)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EF27F-D622-AA42-0B99-E4D117D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D11347-6D5E-9DB0-FE74-F35E734DEC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Analytical Design 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Performance &amp; Security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response time (API &lt; 1 sec)</a:t>
            </a:r>
          </a:p>
          <a:p>
            <a:pPr lvl="1"/>
            <a:r>
              <a:rPr lang="en-US" dirty="0"/>
              <a:t>Secure login (encryption, authentication)</a:t>
            </a:r>
          </a:p>
          <a:p>
            <a:pPr lvl="1"/>
            <a:r>
              <a:rPr lang="en-US" dirty="0"/>
              <a:t>Safe online payment (gateway integration)</a:t>
            </a:r>
          </a:p>
          <a:p>
            <a:r>
              <a:rPr lang="en-US" b="1" dirty="0"/>
              <a:t>Reliability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Order tracking &amp; notifications</a:t>
            </a:r>
          </a:p>
          <a:p>
            <a:pPr lvl="1"/>
            <a:r>
              <a:rPr lang="en-US" dirty="0"/>
              <a:t>Backup &amp; recovery for orders/payments</a:t>
            </a:r>
          </a:p>
          <a:p>
            <a:endParaRPr lang="en-IN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906F3A-71EB-FEFE-2D30-CA0CC5FC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0866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</p:spTree>
    <p:extLst>
      <p:ext uri="{BB962C8B-B14F-4D97-AF65-F5344CB8AC3E}">
        <p14:creationId xmlns:p14="http://schemas.microsoft.com/office/powerpoint/2010/main" val="42483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92600" y="1447800"/>
            <a:ext cx="8235696" cy="45720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automated canteen ordering &amp; payment process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waiting time with token-based pickup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order accuracy &amp; inventory tracking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convenience with search &amp; reorder features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gateway integration ensured smooth transactions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streamlined communication between users &amp; canteen</a:t>
            </a:r>
          </a:p>
          <a:p>
            <a:endParaRPr lang="fr-FR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603945"/>
            <a:ext cx="385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Results &amp; Discussion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B1468723-9F25-9003-8EEB-3F55338E8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9327" y="1905000"/>
            <a:ext cx="7799643" cy="283498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itchFamily="18" charset="0"/>
              </a:rPr>
              <a:t>This project provides a smart and user-friendly food ordering and mess management system. </a:t>
            </a:r>
          </a:p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itchFamily="18" charset="0"/>
              </a:rPr>
              <a:t>It integrates mobile/web app, payments, and notifications for smooth service. </a:t>
            </a:r>
          </a:p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itchFamily="18" charset="0"/>
              </a:rPr>
              <a:t>The block-based design makes it scalable, secure, and reliable. </a:t>
            </a:r>
          </a:p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itchFamily="18" charset="0"/>
              </a:rPr>
              <a:t>With future add-ons like IoT sensors and analytics, it can further improve efficiency and crowd management.</a:t>
            </a:r>
            <a:endParaRPr lang="en-US" sz="31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56580" y="771929"/>
            <a:ext cx="2145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Conclusion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5" name="Picture 4" descr="A logo with text on it&#10;&#10;AI-generated content may be incorrect.">
            <a:extLst>
              <a:ext uri="{FF2B5EF4-FFF2-40B4-BE49-F238E27FC236}">
                <a16:creationId xmlns:a16="http://schemas.microsoft.com/office/drawing/2014/main" id="{AFBE8637-783B-6C5C-B88F-202134760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2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3504" y="1447800"/>
            <a:ext cx="8235696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Real-time notifications for menu updates &amp; offers.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Linking with biometric/RFID for faster student verification.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Adding wallet system with cashback &amp; loyalty points.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Smart display boards in canteen showing live order status.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Cloud-based system for scalability across multiple campuses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479890"/>
            <a:ext cx="2512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Future Scope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73351AA5-9CC3-B622-0049-FC14B9770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6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33190"/>
              </p:ext>
            </p:extLst>
          </p:nvPr>
        </p:nvGraphicFramePr>
        <p:xfrm>
          <a:off x="500003" y="838662"/>
          <a:ext cx="8415404" cy="4648196"/>
        </p:xfrm>
        <a:graphic>
          <a:graphicData uri="http://schemas.openxmlformats.org/drawingml/2006/table">
            <a:tbl>
              <a:tblPr/>
              <a:tblGrid>
                <a:gridCol w="31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20">
                  <a:extLst>
                    <a:ext uri="{9D8B030D-6E8A-4147-A177-3AD203B41FA5}">
                      <a16:colId xmlns:a16="http://schemas.microsoft.com/office/drawing/2014/main" val="1020141942"/>
                    </a:ext>
                  </a:extLst>
                </a:gridCol>
                <a:gridCol w="316820">
                  <a:extLst>
                    <a:ext uri="{9D8B030D-6E8A-4147-A177-3AD203B41FA5}">
                      <a16:colId xmlns:a16="http://schemas.microsoft.com/office/drawing/2014/main" val="3432503122"/>
                    </a:ext>
                  </a:extLst>
                </a:gridCol>
                <a:gridCol w="316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220">
                  <a:extLst>
                    <a:ext uri="{9D8B030D-6E8A-4147-A177-3AD203B41FA5}">
                      <a16:colId xmlns:a16="http://schemas.microsoft.com/office/drawing/2014/main" val="1330861859"/>
                    </a:ext>
                  </a:extLst>
                </a:gridCol>
                <a:gridCol w="40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72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3579">
                  <a:extLst>
                    <a:ext uri="{9D8B030D-6E8A-4147-A177-3AD203B41FA5}">
                      <a16:colId xmlns:a16="http://schemas.microsoft.com/office/drawing/2014/main" val="4100978511"/>
                    </a:ext>
                  </a:extLst>
                </a:gridCol>
                <a:gridCol w="3173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73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7301">
                  <a:extLst>
                    <a:ext uri="{9D8B030D-6E8A-4147-A177-3AD203B41FA5}">
                      <a16:colId xmlns:a16="http://schemas.microsoft.com/office/drawing/2014/main" val="1389955803"/>
                    </a:ext>
                  </a:extLst>
                </a:gridCol>
                <a:gridCol w="3173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73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778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50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31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568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Activity</a:t>
                      </a: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Duration</a:t>
                      </a: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18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July 2023</a:t>
                      </a: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August 2023</a:t>
                      </a:r>
                    </a:p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Sept. 2023</a:t>
                      </a:r>
                    </a:p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Project Overview Assessment</a:t>
                      </a:r>
                    </a:p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Sept. 2023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Oct. 2023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Mid Term Assessment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Oct.  2023</a:t>
                      </a: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Nov.  2023</a:t>
                      </a: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End Term / Phase I Assessment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Jan.  2023</a:t>
                      </a: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Feb. 2023</a:t>
                      </a: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71755" marR="71755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Project Overview Assessment</a:t>
                      </a:r>
                    </a:p>
                    <a:p>
                      <a:pPr marL="71755" marR="71755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Mid Term Assessment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End Term / Phase II Assessment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3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72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718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80788"/>
                  </a:ext>
                </a:extLst>
              </a:tr>
              <a:tr h="9143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969" marR="479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6134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96648" y="126371"/>
            <a:ext cx="4693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Project Work Action Plan</a:t>
            </a:r>
            <a:endParaRPr lang="en-US" sz="32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3619493" y="4029836"/>
            <a:ext cx="304801" cy="3276600"/>
          </a:xfrm>
          <a:prstGeom prst="leftBrace">
            <a:avLst>
              <a:gd name="adj1" fmla="val 8333"/>
              <a:gd name="adj2" fmla="val 149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0800" y="563578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 Mini Project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6123" y="60065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 / PG Project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143129" y="2777792"/>
            <a:ext cx="497601" cy="6443614"/>
          </a:xfrm>
          <a:prstGeom prst="leftBrace">
            <a:avLst>
              <a:gd name="adj1" fmla="val 8333"/>
              <a:gd name="adj2" fmla="val 505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5416B317-30FF-A827-3391-1B54A2FDE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5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90144" y="1143000"/>
            <a:ext cx="8220456" cy="22098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1] S. Sharma and A. Gupta, “Smart Canteen Management System Using IoT and Online Ordering,” International Journal of Computer Applications, vol. 183, no. 12, pp. 25–29, 2021.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[2] M. Patel and R. Mehta, “Design and Implementation of Digital Food Ordering System with Real-Time Updates,” International Journal of Emerging Technologies in Engineering Research (IJETER), vol. 8, no. 7, pp. 150–154, 2020.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[3] P. Kumar and S. Rani, “A Study on Online Food Ordering Systems and Mess Management,” International Research Journal of Engineering and Technology (IRJET), vol. 7, no. 6, pp. 1200–1205, Jun. 2020.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[4] Reserve Bank of India, Model Education Loan Scheme for Pursuing Higher Education in India &amp; Abroad, Indian Banks’ Association (IBA), Mumbai, India, 2022.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4940" y="301973"/>
            <a:ext cx="1934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Reference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661CAF20-4AFC-35D4-A748-F2F2CA8BF0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AutoShape 2" descr="What is Question and Answers Submissions in SEO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8" name="Picture 4" descr="What is Question and Answers Submissions in SEO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212080" cy="32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464D751C-1A2F-2B2C-3731-CA56414BA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883-8496-4387-A28A-F9DD5269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76200"/>
            <a:ext cx="1969369" cy="65563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DC983-6E8D-4B5F-9F23-31461409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3156E-57E4-42B1-89BB-D5D2B7B88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533400"/>
            <a:ext cx="8115300" cy="55626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Actual project work (Own Contribution)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Result and Discussion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Project Work Action Plan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Project Based Accolades 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pic>
        <p:nvPicPr>
          <p:cNvPr id="6" name="Picture 5" descr="A logo with text on it&#10;&#10;AI-generated content may be incorrect.">
            <a:extLst>
              <a:ext uri="{FF2B5EF4-FFF2-40B4-BE49-F238E27FC236}">
                <a16:creationId xmlns:a16="http://schemas.microsoft.com/office/drawing/2014/main" id="{B75C5064-A6AF-8543-36DA-EACB70783E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3833A-14B9-F583-1F73-44B0B6F6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229662"/>
            <a:ext cx="43434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School of Engineering &amp; Sciences</a:t>
            </a:r>
          </a:p>
        </p:txBody>
      </p:sp>
    </p:spTree>
    <p:extLst>
      <p:ext uri="{BB962C8B-B14F-4D97-AF65-F5344CB8AC3E}">
        <p14:creationId xmlns:p14="http://schemas.microsoft.com/office/powerpoint/2010/main" val="3894289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2" descr="Image result for thank you">
            <a:extLst>
              <a:ext uri="{FF2B5EF4-FFF2-40B4-BE49-F238E27FC236}">
                <a16:creationId xmlns:a16="http://schemas.microsoft.com/office/drawing/2014/main" id="{7B79B104-26D1-4EBD-8046-ED05C46C1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BDFE95D2-67CD-5E8E-E1F8-10BE478E25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884238"/>
            <a:ext cx="7778496" cy="1706562"/>
          </a:xfrm>
        </p:spPr>
        <p:txBody>
          <a:bodyPr>
            <a:noAutofit/>
          </a:bodyPr>
          <a:lstStyle/>
          <a:p>
            <a:pPr marL="263525" indent="-263525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In campus life, food ordering and mess management play a crucial role.</a:t>
            </a:r>
          </a:p>
          <a:p>
            <a:pPr marL="263525" indent="-263525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Current system faces problems like long queues, manual ordering, and wastage.</a:t>
            </a:r>
          </a:p>
          <a:p>
            <a:pPr marL="263525" indent="-263525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This project focuses on creating a digital food ordering and mess management system.</a:t>
            </a:r>
          </a:p>
          <a:p>
            <a:pPr marL="263525" indent="-263525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It aims to reduce waiting </a:t>
            </a:r>
            <a:r>
              <a:rPr lang="en-US" sz="2400" dirty="0" err="1">
                <a:latin typeface="Times New Roman" panose="02020603050405020304" pitchFamily="18" charset="0"/>
                <a:cs typeface="Times New Roman" pitchFamily="18" charset="0"/>
              </a:rPr>
              <a:t>time,simplify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the ordering process, and provide transparency for both students and management. </a:t>
            </a:r>
          </a:p>
          <a:p>
            <a:pPr marL="263525" indent="-263525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By using mobile/web applications, secure payments, and real-time updates, the system ensures convenience, efficiency, and better overall management.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76600" y="152400"/>
            <a:ext cx="2514600" cy="57943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1F36CB18-FA09-1780-F464-DF13645F5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5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84340" y="772278"/>
            <a:ext cx="8126260" cy="16764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128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Problem Statement</a:t>
            </a:r>
          </a:p>
          <a:p>
            <a:pPr marL="0" indent="0" algn="just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Traditional mess and food ordering systems are slow, manual, and inefficient, leading to delays, wastage, and poor student satisfaction. A smart, digital solution is needed to streamline ordering, payments, and management in campus canteens</a:t>
            </a:r>
            <a:endParaRPr lang="en-US" sz="5900" dirty="0"/>
          </a:p>
        </p:txBody>
      </p:sp>
      <p:sp>
        <p:nvSpPr>
          <p:cNvPr id="6" name="Rectangle 5"/>
          <p:cNvSpPr/>
          <p:nvPr/>
        </p:nvSpPr>
        <p:spPr>
          <a:xfrm>
            <a:off x="457200" y="2628865"/>
            <a:ext cx="82356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3200" b="1" dirty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Objectives</a:t>
            </a:r>
          </a:p>
          <a:p>
            <a:pPr algn="just">
              <a:spcBef>
                <a:spcPts val="0"/>
              </a:spcBef>
              <a:buClr>
                <a:schemeClr val="accent1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main objective of this project is to develop a smart food ordering and mess management system that simplifies the process of ordering and payments. It aims to provide real-time menu updates and transparency for both students and the mess staff. The system also focuses on improving efficiency, reducing food wastage, and enhancing overall user convenience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303C30B3-F400-208B-EABA-A5BCC8332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76600" y="152400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Methodology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8120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5" name="Picture 4" descr="A logo with text on it&#10;&#10;AI-generated content may be incorrect.">
            <a:extLst>
              <a:ext uri="{FF2B5EF4-FFF2-40B4-BE49-F238E27FC236}">
                <a16:creationId xmlns:a16="http://schemas.microsoft.com/office/drawing/2014/main" id="{4EDF4DAB-0DE9-8349-63FB-15EF7781C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E0B8A6-84FB-3B4A-2F23-1CBE4D1D050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90600"/>
            <a:ext cx="6172199" cy="5029200"/>
          </a:xfrm>
        </p:spPr>
      </p:pic>
    </p:spTree>
    <p:extLst>
      <p:ext uri="{BB962C8B-B14F-4D97-AF65-F5344CB8AC3E}">
        <p14:creationId xmlns:p14="http://schemas.microsoft.com/office/powerpoint/2010/main" val="224609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71C4-B54B-D10C-9291-6EF299FA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82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b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D87CD-467F-5849-263B-2B1785E0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37CE8-6E1C-C237-AFDC-9D49084499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8007096" cy="4572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&amp; Registration- The process begins when a user opens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is new, they must register; otherwise, they can directly log in.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Authentication- The system verifies the user's login credentials to allow access.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Access- After successful login, the user reaches the dashboard where they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can:Search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optionsReorder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previous items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/ Mess Search- The user can browse and select food items or mess services as per their preference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Placing an Order- Once items are selected, the user proceeds to the order section.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DD7B0C9F-DAFD-E177-717E-F20DC4D5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</p:spTree>
    <p:extLst>
      <p:ext uri="{BB962C8B-B14F-4D97-AF65-F5344CB8AC3E}">
        <p14:creationId xmlns:p14="http://schemas.microsoft.com/office/powerpoint/2010/main" val="232473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1A41-F80F-2429-69D5-813063BF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5720"/>
            <a:ext cx="77724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F6CF6-424E-D6C7-A58F-6D06420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91F79-AB3C-E951-444A-8206F50FAC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Process- The user chooses a payment method and completes the transaction via the payment gateway.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&amp; Token Generation- After a successful payment, the system generates a confirmation token number.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Pick-Up &amp; Notification- The system sends a notification to the canteen for order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preparation.Once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order is ready, the user can pick it up using the token.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Completed -The order is successfully completed, and the process ends.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A41C3D3B-0517-0A94-207E-080E915F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</p:spTree>
    <p:extLst>
      <p:ext uri="{BB962C8B-B14F-4D97-AF65-F5344CB8AC3E}">
        <p14:creationId xmlns:p14="http://schemas.microsoft.com/office/powerpoint/2010/main" val="368226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8809" y="479890"/>
            <a:ext cx="5827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Fundamental Background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1536" y="1600200"/>
            <a:ext cx="8382000" cy="4334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370" marR="5080" indent="-342900"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mess/canteen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consuming. 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9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370" indent="-342900">
              <a:buFont typeface="Arial" panose="020B0604020202020204" pitchFamily="34" charset="0"/>
              <a:buChar char="•"/>
            </a:pPr>
            <a:r>
              <a:rPr lang="en-US"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2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98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370" indent="-342900">
              <a:buFont typeface="Arial" panose="020B0604020202020204" pitchFamily="34" charset="0"/>
              <a:buChar char="•"/>
            </a:pP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</a:t>
            </a:r>
          </a:p>
          <a:p>
            <a:pPr marL="20447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3D231B4A-0962-7563-8B50-B3A7113547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55" y="202625"/>
            <a:ext cx="1462341" cy="5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8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8843-82CB-2FDF-4AE7-A27C3BE3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15644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Fundamental Background</a:t>
            </a:r>
            <a:b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B68F-5E81-BE9A-4CFB-7CA502D3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7B6-21EC-477A-8914-ADF2262C507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2A5341-11CB-BED6-BFBC-226D89E322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2011362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Smart Systems in  Canteen Management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systems automate ordering, billing, and notifications.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payment integration ensures secure and cashless transactions.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menu updates keep students informed.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mess staff plan food preparation based on actual demand.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B1A2B03-1C51-1626-EF97-D551EDBC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4050" y="6278880"/>
            <a:ext cx="5410200" cy="457200"/>
          </a:xfrm>
        </p:spPr>
        <p:txBody>
          <a:bodyPr/>
          <a:lstStyle/>
          <a:p>
            <a:pPr algn="ctr"/>
            <a:r>
              <a:rPr lang="en-US" dirty="0"/>
              <a:t>Department of Electronics &amp; Communication Engineering, </a:t>
            </a:r>
          </a:p>
          <a:p>
            <a:pPr algn="ctr"/>
            <a:r>
              <a:rPr lang="en-US" dirty="0"/>
              <a:t>School of Engineering &amp; Sciences</a:t>
            </a:r>
          </a:p>
        </p:txBody>
      </p:sp>
    </p:spTree>
    <p:extLst>
      <p:ext uri="{BB962C8B-B14F-4D97-AF65-F5344CB8AC3E}">
        <p14:creationId xmlns:p14="http://schemas.microsoft.com/office/powerpoint/2010/main" val="57353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</TotalTime>
  <Words>1468</Words>
  <Application>Microsoft Office PowerPoint</Application>
  <PresentationFormat>On-screen Show (4:3)</PresentationFormat>
  <Paragraphs>221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PowerPoint Presentation</vt:lpstr>
      <vt:lpstr>Contents</vt:lpstr>
      <vt:lpstr>Introduction</vt:lpstr>
      <vt:lpstr>PowerPoint Presentation</vt:lpstr>
      <vt:lpstr>PowerPoint Presentation</vt:lpstr>
      <vt:lpstr>Working </vt:lpstr>
      <vt:lpstr>Working</vt:lpstr>
      <vt:lpstr>PowerPoint Presentation</vt:lpstr>
      <vt:lpstr>Fundamental Background </vt:lpstr>
      <vt:lpstr>Fundamental Background</vt:lpstr>
      <vt:lpstr>PowerPoint Presentation</vt:lpstr>
      <vt:lpstr>Actual Project Work (own contribution)  </vt:lpstr>
      <vt:lpstr>Actual Project Work (own contribution)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bscoer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 on How to Present Scientific Paper</dc:title>
  <dc:creator>tssm</dc:creator>
  <cp:lastModifiedBy>Arpita Khot</cp:lastModifiedBy>
  <cp:revision>278</cp:revision>
  <dcterms:created xsi:type="dcterms:W3CDTF">2016-01-21T09:24:48Z</dcterms:created>
  <dcterms:modified xsi:type="dcterms:W3CDTF">2025-08-25T04:39:20Z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5487c9-99ed-4cbc-93a8-0e9b1796bde5_Enabled">
    <vt:lpwstr>true</vt:lpwstr>
  </property>
  <property fmtid="{D5CDD505-2E9C-101B-9397-08002B2CF9AE}" pid="3" name="MSIP_Label_e65487c9-99ed-4cbc-93a8-0e9b1796bde5_SetDate">
    <vt:lpwstr>2025-08-22T03:54:04Z</vt:lpwstr>
  </property>
  <property fmtid="{D5CDD505-2E9C-101B-9397-08002B2CF9AE}" pid="4" name="MSIP_Label_e65487c9-99ed-4cbc-93a8-0e9b1796bde5_Method">
    <vt:lpwstr>Standard</vt:lpwstr>
  </property>
  <property fmtid="{D5CDD505-2E9C-101B-9397-08002B2CF9AE}" pid="5" name="MSIP_Label_e65487c9-99ed-4cbc-93a8-0e9b1796bde5_Name">
    <vt:lpwstr>defa4170-0d19-0005-0004-bc88714345d2</vt:lpwstr>
  </property>
  <property fmtid="{D5CDD505-2E9C-101B-9397-08002B2CF9AE}" pid="6" name="MSIP_Label_e65487c9-99ed-4cbc-93a8-0e9b1796bde5_SiteId">
    <vt:lpwstr>03cb5f0c-1f82-4993-9621-36330f6309ec</vt:lpwstr>
  </property>
  <property fmtid="{D5CDD505-2E9C-101B-9397-08002B2CF9AE}" pid="7" name="MSIP_Label_e65487c9-99ed-4cbc-93a8-0e9b1796bde5_ActionId">
    <vt:lpwstr>20f8b744-f8dd-4212-90ed-eb6a61bb8dad</vt:lpwstr>
  </property>
  <property fmtid="{D5CDD505-2E9C-101B-9397-08002B2CF9AE}" pid="8" name="MSIP_Label_e65487c9-99ed-4cbc-93a8-0e9b1796bde5_ContentBits">
    <vt:lpwstr>0</vt:lpwstr>
  </property>
  <property fmtid="{D5CDD505-2E9C-101B-9397-08002B2CF9AE}" pid="9" name="MSIP_Label_e65487c9-99ed-4cbc-93a8-0e9b1796bde5_Tag">
    <vt:lpwstr>10, 3, 0, 1</vt:lpwstr>
  </property>
</Properties>
</file>