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4"/>
  </p:notesMasterIdLst>
  <p:sldIdLst>
    <p:sldId id="256" r:id="rId3"/>
    <p:sldId id="258" r:id="rId4"/>
    <p:sldId id="269" r:id="rId5"/>
    <p:sldId id="270" r:id="rId6"/>
    <p:sldId id="272" r:id="rId7"/>
    <p:sldId id="263" r:id="rId8"/>
    <p:sldId id="265" r:id="rId9"/>
    <p:sldId id="266" r:id="rId10"/>
    <p:sldId id="267" r:id="rId11"/>
    <p:sldId id="268" r:id="rId12"/>
    <p:sldId id="275" r:id="rId13"/>
    <p:sldId id="260" r:id="rId14"/>
    <p:sldId id="264" r:id="rId15"/>
    <p:sldId id="271" r:id="rId16"/>
    <p:sldId id="261" r:id="rId17"/>
    <p:sldId id="276" r:id="rId18"/>
    <p:sldId id="277" r:id="rId19"/>
    <p:sldId id="262" r:id="rId20"/>
    <p:sldId id="273" r:id="rId21"/>
    <p:sldId id="274"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6410" autoAdjust="0"/>
  </p:normalViewPr>
  <p:slideViewPr>
    <p:cSldViewPr snapToGrid="0" snapToObjects="1">
      <p:cViewPr varScale="1">
        <p:scale>
          <a:sx n="73" d="100"/>
          <a:sy n="73" d="100"/>
        </p:scale>
        <p:origin x="54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5D51C-2017-41EF-8D2D-F422B1DB57A3}"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88F77-5CB0-490C-A451-4F9851A3534A}" type="slidenum">
              <a:rPr lang="en-IN" smtClean="0"/>
              <a:t>‹#›</a:t>
            </a:fld>
            <a:endParaRPr lang="en-IN"/>
          </a:p>
        </p:txBody>
      </p:sp>
    </p:spTree>
    <p:extLst>
      <p:ext uri="{BB962C8B-B14F-4D97-AF65-F5344CB8AC3E}">
        <p14:creationId xmlns:p14="http://schemas.microsoft.com/office/powerpoint/2010/main" val="3769911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Total Payment by Verification Status</a:t>
            </a:r>
            <a:endParaRPr dirty="0"/>
          </a:p>
          <a:p>
            <a:r>
              <a:rPr b="0" dirty="0"/>
              <a:t>No alt text provided</a:t>
            </a:r>
            <a:endParaRPr dirty="0"/>
          </a:p>
          <a:p>
            <a:endParaRPr dirty="0"/>
          </a:p>
          <a:p>
            <a:r>
              <a:rPr b="1" dirty="0"/>
              <a:t>Total Revolving Balance by Sub Grade</a:t>
            </a:r>
            <a:endParaRPr dirty="0"/>
          </a:p>
          <a:p>
            <a:r>
              <a:rPr b="0" dirty="0"/>
              <a:t>No alt text provided</a:t>
            </a:r>
            <a:endParaRPr dirty="0"/>
          </a:p>
          <a:p>
            <a:endParaRPr dirty="0"/>
          </a:p>
          <a:p>
            <a:r>
              <a:rPr b="1" dirty="0"/>
              <a:t>Total Loan Amount by Year</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Loan Status by State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Revolving Balance by Sub Grade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Loan Status by State</a:t>
            </a:r>
            <a:endParaRPr dirty="0"/>
          </a:p>
          <a:p>
            <a:r>
              <a:rPr b="0" dirty="0"/>
              <a:t>No alt text provided</a:t>
            </a:r>
            <a:endParaRPr dirty="0"/>
          </a:p>
          <a:p>
            <a:endParaRPr dirty="0"/>
          </a:p>
          <a:p>
            <a:r>
              <a:rPr b="1" dirty="0"/>
              <a:t>Loan Status by State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multiRowCard</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pieChart</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594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5313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76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9905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32495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6311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4821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9839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51212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25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7ED9C8-F09A-4D9E-BEC0-4725162E21FF}" type="datetimeFigureOut">
              <a:rPr lang="en-US" smtClean="0"/>
              <a:t>1/18/2024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7D807A-D3EC-4DEA-86E2-120E4093F1A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60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ec138faf-c3ea-407f-89b0-77569b01cd9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pic>
      <p:sp>
        <p:nvSpPr>
          <p:cNvPr id="12" name="Title 1"/>
          <p:cNvSpPr txBox="1">
            <a:spLocks noGrp="1"/>
          </p:cNvSpPr>
          <p:nvPr>
            <p:ph type="title" idx="4294967295"/>
          </p:nvPr>
        </p:nvSpPr>
        <p:spPr>
          <a:xfrm>
            <a:off x="0" y="1225550"/>
            <a:ext cx="7650163" cy="833438"/>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1" i="0" u="none" strike="noStrike" kern="1200" cap="none" spc="0" normalizeH="0" baseline="0" noProof="0" dirty="0">
                <a:ln>
                  <a:noFill/>
                </a:ln>
                <a:solidFill>
                  <a:srgbClr val="F3C910"/>
                </a:solidFill>
                <a:effectLst/>
                <a:uLnTx/>
                <a:uFillTx/>
                <a:latin typeface="Times New Roman" panose="02020603050405020304" pitchFamily="18" charset="0"/>
                <a:cs typeface="Times New Roman" panose="02020603050405020304" pitchFamily="18" charset="0"/>
              </a:rPr>
              <a:t>Bank Loan Analytics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8" name="Picture 17">
            <a:extLst>
              <a:ext uri="{C183D7F6-B498-43B3-948B-1728B52AA6E4}">
                <adec:decorative xmlns:adec="http://schemas.microsoft.com/office/drawing/2017/decorative" xmlns=""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23EE0-FA8F-4917-89EA-6A6C2B1E205A}"/>
              </a:ext>
            </a:extLst>
          </p:cNvPr>
          <p:cNvSpPr>
            <a:spLocks noGrp="1"/>
          </p:cNvSpPr>
          <p:nvPr>
            <p:ph idx="1"/>
          </p:nvPr>
        </p:nvSpPr>
        <p:spPr>
          <a:xfrm>
            <a:off x="941033" y="798729"/>
            <a:ext cx="9703293" cy="4199399"/>
          </a:xfrm>
        </p:spPr>
        <p:txBody>
          <a:bodyPr>
            <a:normAutofit/>
          </a:bodyPr>
          <a:lstStyle/>
          <a:p>
            <a:pPr marL="0" indent="0">
              <a:buNone/>
            </a:pPr>
            <a:r>
              <a:rPr lang="en-US" sz="1600" b="1" dirty="0"/>
              <a:t>1. Observation: </a:t>
            </a:r>
            <a:r>
              <a:rPr lang="en-US" sz="1600" dirty="0"/>
              <a:t>Grade B3 Contribution of 7.47% to Total Revolving Balance</a:t>
            </a:r>
            <a:endParaRPr lang="en-US" sz="1600" b="1" dirty="0"/>
          </a:p>
          <a:p>
            <a:r>
              <a:rPr lang="en-US" sz="1600" b="1" dirty="0"/>
              <a:t>Grade and Sub-Grade Distribution:</a:t>
            </a:r>
            <a:r>
              <a:rPr lang="en-US" sz="1600" dirty="0"/>
              <a:t> The distribution of total revolving balance varies across different grades and sub-grades, with each contributing differently to the overall sum of revolving balance.</a:t>
            </a:r>
          </a:p>
          <a:p>
            <a:r>
              <a:rPr lang="en-US" sz="1600" b="1" dirty="0"/>
              <a:t>Concentration in Grade B3:</a:t>
            </a:r>
            <a:r>
              <a:rPr lang="en-US" sz="1600" dirty="0"/>
              <a:t> Sub-grade B3, within Grade B, stands out with a significant share, comprising 7.47% of the total sum of revolving balance.</a:t>
            </a:r>
          </a:p>
          <a:p>
            <a:pPr marL="0" indent="0">
              <a:buNone/>
            </a:pPr>
            <a:r>
              <a:rPr lang="en-US" sz="1600" b="1" dirty="0"/>
              <a:t>2. Suggestions:</a:t>
            </a:r>
          </a:p>
          <a:p>
            <a:r>
              <a:rPr lang="en-US" sz="1600" b="1" dirty="0"/>
              <a:t>Risk Analysis:</a:t>
            </a:r>
            <a:r>
              <a:rPr lang="en-US" sz="1600" dirty="0"/>
              <a:t> Conduct a detailed risk analysis for Grade B3 to understand the factors contributing to its higher share in the total revolving balance. Evaluate whether this concentration poses any specific risks to the portfolio.</a:t>
            </a:r>
          </a:p>
          <a:p>
            <a:r>
              <a:rPr lang="en-US" sz="1600" b="1" dirty="0"/>
              <a:t>Diversification Strategies:</a:t>
            </a:r>
            <a:r>
              <a:rPr lang="en-US" sz="1600" dirty="0"/>
              <a:t> Explore strategies to diversify the portfolio, especially in Grade B, to mitigate risks associated with a concentration in specific sub-grades.</a:t>
            </a:r>
          </a:p>
          <a:p>
            <a:r>
              <a:rPr lang="en-US" sz="1600" b="1" dirty="0"/>
              <a:t>Customer Engagement:</a:t>
            </a:r>
            <a:r>
              <a:rPr lang="en-US" sz="1600" dirty="0"/>
              <a:t> Engage with borrowers in Grade B3 to understand their borrowing behavior and financial habits, providing insights for targeted service improvements or offerings.</a:t>
            </a:r>
          </a:p>
        </p:txBody>
      </p:sp>
    </p:spTree>
    <p:extLst>
      <p:ext uri="{BB962C8B-B14F-4D97-AF65-F5344CB8AC3E}">
        <p14:creationId xmlns:p14="http://schemas.microsoft.com/office/powerpoint/2010/main" val="236347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316BE-3E16-4E95-9D6A-6BC8FF56CF6A}"/>
              </a:ext>
            </a:extLst>
          </p:cNvPr>
          <p:cNvSpPr>
            <a:spLocks noGrp="1"/>
          </p:cNvSpPr>
          <p:nvPr>
            <p:ph idx="1"/>
          </p:nvPr>
        </p:nvSpPr>
        <p:spPr>
          <a:xfrm>
            <a:off x="870011" y="790113"/>
            <a:ext cx="10236802" cy="5070937"/>
          </a:xfrm>
        </p:spPr>
        <p:txBody>
          <a:bodyPr>
            <a:normAutofit/>
          </a:bodyPr>
          <a:lstStyle/>
          <a:p>
            <a:pPr marL="0" indent="0">
              <a:buNone/>
            </a:pPr>
            <a:r>
              <a:rPr lang="en-US" sz="1600" b="1" dirty="0"/>
              <a:t>3. Conclusion:</a:t>
            </a:r>
          </a:p>
          <a:p>
            <a:r>
              <a:rPr lang="en-US" sz="1600" b="1" dirty="0"/>
              <a:t>Grade B3 Significance:</a:t>
            </a:r>
            <a:r>
              <a:rPr lang="en-US" sz="1600" dirty="0"/>
              <a:t> The notable presence of Grade B3 in the total revolving balance suggests a strong borrowing activity within this specific sub-grade, possibly driven by attractive terms or market demand.</a:t>
            </a:r>
          </a:p>
          <a:p>
            <a:r>
              <a:rPr lang="en-US" sz="1600" b="1" dirty="0"/>
              <a:t>Risk Considerations:</a:t>
            </a:r>
            <a:r>
              <a:rPr lang="en-US" sz="1600" dirty="0"/>
              <a:t> While Grade B3 contributes significantly, it's essential to assess associated risks and ensure that the portfolio remains resilient in the face of potential challenges.</a:t>
            </a:r>
          </a:p>
          <a:p>
            <a:r>
              <a:rPr lang="en-US" sz="1600" b="1" dirty="0"/>
              <a:t>Opportunities for Growth:</a:t>
            </a:r>
            <a:r>
              <a:rPr lang="en-US" sz="1600" dirty="0"/>
              <a:t> The distribution of revolving balance across different grades presents opportunities for strategic growth initiatives, emphasizing the strengths of high-performing sub-grades.</a:t>
            </a:r>
          </a:p>
          <a:p>
            <a:pPr marL="0" indent="0">
              <a:buNone/>
            </a:pPr>
            <a:r>
              <a:rPr lang="en-US" sz="1600" b="1" dirty="0"/>
              <a:t>Additional Considerations:</a:t>
            </a:r>
          </a:p>
          <a:p>
            <a:r>
              <a:rPr lang="en-US" sz="1600" b="1" dirty="0"/>
              <a:t>Performance Metrics:</a:t>
            </a:r>
            <a:r>
              <a:rPr lang="en-US" sz="1600" dirty="0"/>
              <a:t> Evaluate the performance metrics for Grade B3, considering factors such as delinquency rates, default rates, and repayment behavior to gain a holistic understanding.</a:t>
            </a:r>
          </a:p>
          <a:p>
            <a:r>
              <a:rPr lang="en-US" sz="1600" b="1" dirty="0"/>
              <a:t>Competitor Analysis:</a:t>
            </a:r>
            <a:r>
              <a:rPr lang="en-US" sz="1600" dirty="0"/>
              <a:t> Compare the distribution patterns with competitors to identify best practices and areas for improvement.</a:t>
            </a:r>
          </a:p>
          <a:p>
            <a:r>
              <a:rPr lang="en-US" sz="1600" b="1" dirty="0"/>
              <a:t>Communication Strategies:</a:t>
            </a:r>
            <a:r>
              <a:rPr lang="en-US" sz="1600" dirty="0"/>
              <a:t> Implement effective communication strategies to engage with borrowers in Grade B3 and foster positive relationships.</a:t>
            </a:r>
          </a:p>
          <a:p>
            <a:endParaRPr lang="en-IN" sz="1600" dirty="0"/>
          </a:p>
        </p:txBody>
      </p:sp>
    </p:spTree>
    <p:extLst>
      <p:ext uri="{BB962C8B-B14F-4D97-AF65-F5344CB8AC3E}">
        <p14:creationId xmlns:p14="http://schemas.microsoft.com/office/powerpoint/2010/main" val="547202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oan Status by State ,Loan Status by State. Please refer to the notes on this slide for details">
            <a:hlinkClick r:id="rId3"/>
          </p:cNvPr>
          <p:cNvPicPr>
            <a:picLocks noChangeAspect="1"/>
          </p:cNvPicPr>
          <p:nvPr/>
        </p:nvPicPr>
        <p:blipFill rotWithShape="1">
          <a:blip r:embed="rId4"/>
          <a:srcRect r="45980"/>
          <a:stretch/>
        </p:blipFill>
        <p:spPr>
          <a:xfrm>
            <a:off x="1484593" y="1740023"/>
            <a:ext cx="5981527" cy="4798380"/>
          </a:xfrm>
          <a:prstGeom prst="rect">
            <a:avLst/>
          </a:prstGeom>
          <a:noFill/>
        </p:spPr>
      </p:pic>
      <p:sp>
        <p:nvSpPr>
          <p:cNvPr id="4" name="Title" hidden="1"/>
          <p:cNvSpPr>
            <a:spLocks noGrp="1"/>
          </p:cNvSpPr>
          <p:nvPr>
            <p:ph type="title"/>
          </p:nvPr>
        </p:nvSpPr>
        <p:spPr/>
        <p:txBody>
          <a:bodyPr/>
          <a:lstStyle/>
          <a:p>
            <a:r>
              <a:t>Loan Status by State</a:t>
            </a:r>
          </a:p>
        </p:txBody>
      </p:sp>
      <p:sp>
        <p:nvSpPr>
          <p:cNvPr id="2" name="Rectangle 1">
            <a:extLst>
              <a:ext uri="{FF2B5EF4-FFF2-40B4-BE49-F238E27FC236}">
                <a16:creationId xmlns:a16="http://schemas.microsoft.com/office/drawing/2014/main" id="{54EC6FE0-6125-4395-BF0E-0A5E1DE1A842}"/>
              </a:ext>
            </a:extLst>
          </p:cNvPr>
          <p:cNvSpPr/>
          <p:nvPr/>
        </p:nvSpPr>
        <p:spPr>
          <a:xfrm>
            <a:off x="908481" y="652042"/>
            <a:ext cx="10153095" cy="1154932"/>
          </a:xfrm>
          <a:prstGeom prst="rect">
            <a:avLst/>
          </a:prstGeom>
        </p:spPr>
        <p:txBody>
          <a:bodyPr wrap="square">
            <a:spAutoFit/>
          </a:bodyPr>
          <a:lstStyle/>
          <a:p>
            <a:pPr>
              <a:lnSpc>
                <a:spcPct val="80000"/>
              </a:lnSpc>
              <a:spcBef>
                <a:spcPct val="0"/>
              </a:spcBef>
            </a:pPr>
            <a:r>
              <a:rPr lang="en-US" sz="4000" b="1" cap="all" spc="100" dirty="0">
                <a:solidFill>
                  <a:schemeClr val="tx1">
                    <a:lumMod val="95000"/>
                    <a:lumOff val="5000"/>
                  </a:schemeClr>
                </a:solidFill>
                <a:latin typeface="+mj-lt"/>
                <a:ea typeface="+mj-ea"/>
                <a:cs typeface="+mj-cs"/>
              </a:rPr>
              <a:t>LOAN STATUS BY STATE</a:t>
            </a:r>
          </a:p>
          <a:p>
            <a:pPr>
              <a:lnSpc>
                <a:spcPct val="80000"/>
              </a:lnSpc>
              <a:spcBef>
                <a:spcPct val="0"/>
              </a:spcBef>
            </a:pPr>
            <a:r>
              <a:rPr lang="en-US" sz="2800" cap="all" spc="100" dirty="0">
                <a:solidFill>
                  <a:schemeClr val="tx1">
                    <a:lumMod val="95000"/>
                    <a:lumOff val="5000"/>
                  </a:schemeClr>
                </a:solidFill>
                <a:latin typeface="+mj-lt"/>
                <a:ea typeface="+mj-ea"/>
                <a:cs typeface="+mj-cs"/>
              </a:rPr>
              <a:t>Unveiling Trends and Opportunities</a:t>
            </a:r>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EB60E-0B9A-45CE-94F5-5EA749ED3EDF}"/>
              </a:ext>
            </a:extLst>
          </p:cNvPr>
          <p:cNvSpPr>
            <a:spLocks noGrp="1"/>
          </p:cNvSpPr>
          <p:nvPr>
            <p:ph idx="1"/>
          </p:nvPr>
        </p:nvSpPr>
        <p:spPr>
          <a:xfrm>
            <a:off x="878889" y="763480"/>
            <a:ext cx="10547520" cy="5506374"/>
          </a:xfrm>
        </p:spPr>
        <p:txBody>
          <a:bodyPr>
            <a:normAutofit/>
          </a:bodyPr>
          <a:lstStyle/>
          <a:p>
            <a:pPr marL="0" indent="0">
              <a:buNone/>
            </a:pPr>
            <a:r>
              <a:rPr lang="en-US" sz="1600" b="1" dirty="0"/>
              <a:t>1. Observations:</a:t>
            </a:r>
          </a:p>
          <a:p>
            <a:r>
              <a:rPr lang="en-US" sz="1600" b="1" dirty="0"/>
              <a:t>Highest Total Count:</a:t>
            </a:r>
            <a:r>
              <a:rPr lang="en-US" sz="1600" dirty="0"/>
              <a:t> "Fully Paid" stands out with the highest total count of Loan Status at 15,159, indicating a significant proportion of loans have been fully paid.</a:t>
            </a:r>
          </a:p>
          <a:p>
            <a:r>
              <a:rPr lang="en-US" sz="1600" b="1" dirty="0"/>
              <a:t>Regional Variation:</a:t>
            </a:r>
            <a:r>
              <a:rPr lang="en-US" sz="1600" dirty="0"/>
              <a:t> In the state of CA, "Fully Paid" loans constitute 31.73% of the total count, suggesting a regional variation in loan statuses.</a:t>
            </a:r>
          </a:p>
          <a:p>
            <a:r>
              <a:rPr lang="en-US" sz="1600" b="1" dirty="0"/>
              <a:t>Average Counts:</a:t>
            </a:r>
            <a:r>
              <a:rPr lang="en-US" sz="1600" dirty="0"/>
              <a:t> Despite "Fully Paid" having the highest total count, it also maintains the highest average count of Loan Status at 3,031.80, emphasizing consistent performance.</a:t>
            </a:r>
          </a:p>
          <a:p>
            <a:pPr marL="0" indent="0">
              <a:buNone/>
            </a:pPr>
            <a:r>
              <a:rPr lang="en-US" sz="1600" b="1" dirty="0"/>
              <a:t>2. Suggestions:</a:t>
            </a:r>
          </a:p>
          <a:p>
            <a:r>
              <a:rPr lang="en-US" sz="1600" b="1" dirty="0"/>
              <a:t>Risk Assessment:</a:t>
            </a:r>
            <a:r>
              <a:rPr lang="en-US" sz="1600" dirty="0"/>
              <a:t> Given the high count of "Charged Off" loans, conduct a detailed risk assessment to understand the factors contributing to charged-off loans. Identify patterns and assess the impact on overall portfolio health.</a:t>
            </a:r>
          </a:p>
          <a:p>
            <a:r>
              <a:rPr lang="en-US" sz="1600" b="1" dirty="0"/>
              <a:t>Regional Analysis:</a:t>
            </a:r>
            <a:r>
              <a:rPr lang="en-US" sz="1600" dirty="0"/>
              <a:t> Explore reasons behind the high percentage of "Fully Paid" loans in CA. Consider tailoring marketing or lending strategies to replicate successful trends in other regions.</a:t>
            </a:r>
          </a:p>
          <a:p>
            <a:r>
              <a:rPr lang="en-US" sz="1600" b="1" dirty="0"/>
              <a:t>Retention Strategies:</a:t>
            </a:r>
            <a:r>
              <a:rPr lang="en-US" sz="1600" dirty="0"/>
              <a:t> Given the high average count of "Fully Paid" loans, consider implementing customer retention strategies to maintain or enhance this positive trend.</a:t>
            </a:r>
          </a:p>
          <a:p>
            <a:endParaRPr lang="en-IN" sz="1600" dirty="0"/>
          </a:p>
        </p:txBody>
      </p:sp>
    </p:spTree>
    <p:extLst>
      <p:ext uri="{BB962C8B-B14F-4D97-AF65-F5344CB8AC3E}">
        <p14:creationId xmlns:p14="http://schemas.microsoft.com/office/powerpoint/2010/main" val="1113230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B90F2-2120-43F3-864D-BA4181641901}"/>
              </a:ext>
            </a:extLst>
          </p:cNvPr>
          <p:cNvSpPr>
            <a:spLocks noGrp="1"/>
          </p:cNvSpPr>
          <p:nvPr>
            <p:ph idx="1"/>
          </p:nvPr>
        </p:nvSpPr>
        <p:spPr>
          <a:xfrm>
            <a:off x="772357" y="987425"/>
            <a:ext cx="10583031" cy="4873625"/>
          </a:xfrm>
        </p:spPr>
        <p:txBody>
          <a:bodyPr>
            <a:normAutofit/>
          </a:bodyPr>
          <a:lstStyle/>
          <a:p>
            <a:pPr marL="0" indent="0">
              <a:buNone/>
            </a:pPr>
            <a:r>
              <a:rPr lang="en-US" sz="1600" b="1" dirty="0"/>
              <a:t>3. Conclusions:</a:t>
            </a:r>
          </a:p>
          <a:p>
            <a:r>
              <a:rPr lang="en-US" sz="1600" b="1" dirty="0"/>
              <a:t>Performance and Stability:</a:t>
            </a:r>
            <a:r>
              <a:rPr lang="en-US" sz="1600" dirty="0"/>
              <a:t> The dominance of "Fully Paid" loans in both total count and average count suggests a stable and successful loan portfolio with a significant portion of customers successfully repaying their loans.</a:t>
            </a:r>
          </a:p>
          <a:p>
            <a:r>
              <a:rPr lang="en-US" sz="1600" b="1" dirty="0"/>
              <a:t>Risk Management:</a:t>
            </a:r>
            <a:r>
              <a:rPr lang="en-US" sz="1600" dirty="0"/>
              <a:t> The presence of "Charged Off" loans indicates inherent risks, highlighting the importance of robust risk management practices to minimize potential losses.</a:t>
            </a:r>
          </a:p>
          <a:p>
            <a:r>
              <a:rPr lang="en-US" sz="1600" b="1" dirty="0"/>
              <a:t>Regional Opportunities:</a:t>
            </a:r>
            <a:r>
              <a:rPr lang="en-US" sz="1600" dirty="0"/>
              <a:t> The higher percentage of "Fully Paid" loans in CA presents an opportunity for targeted marketing or product customization to align with preferences or economic conditions in that region.</a:t>
            </a:r>
          </a:p>
          <a:p>
            <a:pPr marL="0" indent="0">
              <a:buNone/>
            </a:pPr>
            <a:r>
              <a:rPr lang="en-US" sz="1600" b="1" dirty="0"/>
              <a:t>Additional Considerations:</a:t>
            </a:r>
          </a:p>
          <a:p>
            <a:r>
              <a:rPr lang="en-US" sz="1600" b="1" dirty="0"/>
              <a:t>Time Dimension:</a:t>
            </a:r>
            <a:r>
              <a:rPr lang="en-US" sz="1600" dirty="0"/>
              <a:t> If possible, analyze the loan statuses over time to identify trends and patterns. This could provide insights into the effectiveness of recent strategies or external economic influences.</a:t>
            </a:r>
          </a:p>
          <a:p>
            <a:r>
              <a:rPr lang="en-US" sz="1600" b="1" dirty="0"/>
              <a:t>Customer Segmentation:</a:t>
            </a:r>
            <a:r>
              <a:rPr lang="en-US" sz="1600" dirty="0"/>
              <a:t> Explore loan statuses based on customer segments to tailor strategies for different customer profiles.</a:t>
            </a:r>
          </a:p>
          <a:p>
            <a:r>
              <a:rPr lang="en-US" sz="1600" b="1" dirty="0"/>
              <a:t>Communication Strategies:</a:t>
            </a:r>
            <a:r>
              <a:rPr lang="en-US" sz="1600" dirty="0"/>
              <a:t> Implement effective communication strategies to engage with customers in different loan statuses, encouraging positive actions and addressing concerns.</a:t>
            </a:r>
          </a:p>
          <a:p>
            <a:endParaRPr lang="en-IN" sz="1600" dirty="0"/>
          </a:p>
        </p:txBody>
      </p:sp>
    </p:spTree>
    <p:extLst>
      <p:ext uri="{BB962C8B-B14F-4D97-AF65-F5344CB8AC3E}">
        <p14:creationId xmlns:p14="http://schemas.microsoft.com/office/powerpoint/2010/main" val="2560156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Last Payment Date</a:t>
            </a:r>
          </a:p>
        </p:txBody>
      </p:sp>
      <p:sp>
        <p:nvSpPr>
          <p:cNvPr id="6" name="TextBox 5">
            <a:extLst>
              <a:ext uri="{FF2B5EF4-FFF2-40B4-BE49-F238E27FC236}">
                <a16:creationId xmlns:a16="http://schemas.microsoft.com/office/drawing/2014/main" id="{BC244059-7494-4DC8-8267-5320EE7D932C}"/>
              </a:ext>
            </a:extLst>
          </p:cNvPr>
          <p:cNvSpPr txBox="1"/>
          <p:nvPr/>
        </p:nvSpPr>
        <p:spPr>
          <a:xfrm>
            <a:off x="1024128" y="807868"/>
            <a:ext cx="9566932" cy="1415772"/>
          </a:xfrm>
          <a:prstGeom prst="rect">
            <a:avLst/>
          </a:prstGeom>
          <a:noFill/>
        </p:spPr>
        <p:txBody>
          <a:bodyPr wrap="square" rtlCol="0">
            <a:spAutoFit/>
          </a:bodyPr>
          <a:lstStyle/>
          <a:p>
            <a:r>
              <a:rPr lang="en-US" sz="4000" b="1" dirty="0">
                <a:latin typeface="+mj-lt"/>
              </a:rPr>
              <a:t>Loan Amounts and Customer Distribution Analysis</a:t>
            </a:r>
          </a:p>
          <a:p>
            <a:r>
              <a:rPr lang="en-US" sz="2800" dirty="0">
                <a:latin typeface="+mj-lt"/>
              </a:rPr>
              <a:t>Insights into Home Ownership Categories</a:t>
            </a:r>
          </a:p>
          <a:p>
            <a:endParaRPr lang="en-IN" dirty="0"/>
          </a:p>
        </p:txBody>
      </p:sp>
      <p:pic>
        <p:nvPicPr>
          <p:cNvPr id="7" name="Picture 6">
            <a:extLst>
              <a:ext uri="{FF2B5EF4-FFF2-40B4-BE49-F238E27FC236}">
                <a16:creationId xmlns:a16="http://schemas.microsoft.com/office/drawing/2014/main" id="{F2E009B2-6437-4940-BFE6-8FAFCECA831E}"/>
              </a:ext>
            </a:extLst>
          </p:cNvPr>
          <p:cNvPicPr>
            <a:picLocks noChangeAspect="1"/>
          </p:cNvPicPr>
          <p:nvPr/>
        </p:nvPicPr>
        <p:blipFill>
          <a:blip r:embed="rId3"/>
          <a:stretch>
            <a:fillRect/>
          </a:stretch>
        </p:blipFill>
        <p:spPr>
          <a:xfrm>
            <a:off x="838884" y="2593994"/>
            <a:ext cx="5666424" cy="3449480"/>
          </a:xfrm>
          <a:prstGeom prst="rect">
            <a:avLst/>
          </a:prstGeom>
        </p:spPr>
      </p:pic>
      <p:pic>
        <p:nvPicPr>
          <p:cNvPr id="9" name="Picture 8">
            <a:extLst>
              <a:ext uri="{FF2B5EF4-FFF2-40B4-BE49-F238E27FC236}">
                <a16:creationId xmlns:a16="http://schemas.microsoft.com/office/drawing/2014/main" id="{FBA48292-3F26-4DCA-A8CF-A7812D642649}"/>
              </a:ext>
            </a:extLst>
          </p:cNvPr>
          <p:cNvPicPr>
            <a:picLocks noChangeAspect="1"/>
          </p:cNvPicPr>
          <p:nvPr/>
        </p:nvPicPr>
        <p:blipFill>
          <a:blip r:embed="rId4"/>
          <a:stretch>
            <a:fillRect/>
          </a:stretch>
        </p:blipFill>
        <p:spPr>
          <a:xfrm>
            <a:off x="6505308" y="2600652"/>
            <a:ext cx="5505027" cy="34494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6D970B-8AF1-4160-8890-C59A44A2F35D}"/>
              </a:ext>
            </a:extLst>
          </p:cNvPr>
          <p:cNvSpPr>
            <a:spLocks noGrp="1"/>
          </p:cNvSpPr>
          <p:nvPr>
            <p:ph type="body" sz="half" idx="2"/>
          </p:nvPr>
        </p:nvSpPr>
        <p:spPr>
          <a:xfrm>
            <a:off x="1024127" y="727969"/>
            <a:ext cx="4772991" cy="5033639"/>
          </a:xfrm>
        </p:spPr>
        <p:txBody>
          <a:bodyPr>
            <a:normAutofit/>
          </a:bodyPr>
          <a:lstStyle/>
          <a:p>
            <a:r>
              <a:rPr lang="en-IN" b="1" dirty="0"/>
              <a:t>1. Observations:</a:t>
            </a:r>
          </a:p>
          <a:p>
            <a:endParaRPr lang="en-US" b="1" dirty="0"/>
          </a:p>
          <a:p>
            <a:r>
              <a:rPr lang="en-US" b="1" dirty="0"/>
              <a:t>Loan Amount Distribution:</a:t>
            </a:r>
            <a:r>
              <a:rPr lang="en-US" dirty="0"/>
              <a:t> The distribution of loan amounts closely mirrors the customer distribution across different home ownership categories. Mortgage has the highest total loan amount (50.4%), followed by rent (42.4%), own (7%), and others (0.2%).</a:t>
            </a:r>
          </a:p>
          <a:p>
            <a:r>
              <a:rPr lang="en-US" b="1" dirty="0"/>
              <a:t>Customer Composition:</a:t>
            </a:r>
            <a:r>
              <a:rPr lang="en-US" dirty="0"/>
              <a:t> The majority of customers who have taken loans fall into the categories of mortgage (44.3%), followed by rent (47.6%), own (7.7%), and a small percentage in the "others" category (0.2%).</a:t>
            </a:r>
          </a:p>
          <a:p>
            <a:r>
              <a:rPr lang="en-US" b="1" dirty="0"/>
              <a:t>Uniform Last Payment Date:</a:t>
            </a:r>
            <a:r>
              <a:rPr lang="en-US" dirty="0"/>
              <a:t> Regardless of home ownership category, all customers made their last payment on 01-05-2016.</a:t>
            </a:r>
          </a:p>
          <a:p>
            <a:endParaRPr lang="en-IN" dirty="0"/>
          </a:p>
        </p:txBody>
      </p:sp>
      <p:pic>
        <p:nvPicPr>
          <p:cNvPr id="12" name="Picture 11">
            <a:extLst>
              <a:ext uri="{FF2B5EF4-FFF2-40B4-BE49-F238E27FC236}">
                <a16:creationId xmlns:a16="http://schemas.microsoft.com/office/drawing/2014/main" id="{7983D5C9-FACA-4CD5-A7AD-B422D07D58CC}"/>
              </a:ext>
            </a:extLst>
          </p:cNvPr>
          <p:cNvPicPr>
            <a:picLocks noChangeAspect="1"/>
          </p:cNvPicPr>
          <p:nvPr/>
        </p:nvPicPr>
        <p:blipFill>
          <a:blip r:embed="rId2"/>
          <a:stretch>
            <a:fillRect/>
          </a:stretch>
        </p:blipFill>
        <p:spPr>
          <a:xfrm>
            <a:off x="7353372" y="1418944"/>
            <a:ext cx="4267796" cy="2010056"/>
          </a:xfrm>
          <a:prstGeom prst="rect">
            <a:avLst/>
          </a:prstGeom>
        </p:spPr>
      </p:pic>
    </p:spTree>
    <p:extLst>
      <p:ext uri="{BB962C8B-B14F-4D97-AF65-F5344CB8AC3E}">
        <p14:creationId xmlns:p14="http://schemas.microsoft.com/office/powerpoint/2010/main" val="3964813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5BA93FC-DBDD-4D09-BDD9-054681210047}"/>
              </a:ext>
            </a:extLst>
          </p:cNvPr>
          <p:cNvSpPr>
            <a:spLocks noGrp="1"/>
          </p:cNvSpPr>
          <p:nvPr>
            <p:ph type="body" sz="half" idx="2"/>
          </p:nvPr>
        </p:nvSpPr>
        <p:spPr>
          <a:xfrm>
            <a:off x="944228" y="810445"/>
            <a:ext cx="8909985" cy="5812297"/>
          </a:xfrm>
        </p:spPr>
        <p:txBody>
          <a:bodyPr>
            <a:normAutofit/>
          </a:bodyPr>
          <a:lstStyle/>
          <a:p>
            <a:r>
              <a:rPr lang="en-US" b="1" dirty="0"/>
              <a:t>2. Suggestions:</a:t>
            </a:r>
          </a:p>
          <a:p>
            <a:r>
              <a:rPr lang="en-US" b="1" dirty="0"/>
              <a:t>Market Segmentation Analysis:</a:t>
            </a:r>
            <a:r>
              <a:rPr lang="en-US" dirty="0"/>
              <a:t> Conduct a thorough market segmentation analysis to understand the factors driving loan demand in each home ownership category. Tailor marketing strategies based on these insights.</a:t>
            </a:r>
          </a:p>
          <a:p>
            <a:r>
              <a:rPr lang="en-US" b="1" dirty="0"/>
              <a:t>Customer Education Initiatives:</a:t>
            </a:r>
            <a:r>
              <a:rPr lang="en-US" dirty="0"/>
              <a:t> Implement educational initiatives to inform customers about the advantages of different home ownership categories in the context of loan terms and conditions.</a:t>
            </a:r>
          </a:p>
          <a:p>
            <a:r>
              <a:rPr lang="en-US" b="1" dirty="0"/>
              <a:t>Diversification Strategies:</a:t>
            </a:r>
            <a:r>
              <a:rPr lang="en-US" dirty="0"/>
              <a:t> Explore opportunities to diversify the loan portfolio by offering targeted products or incentives for customers in less dominant categories.</a:t>
            </a:r>
          </a:p>
          <a:p>
            <a:r>
              <a:rPr lang="en-US" b="1" dirty="0"/>
              <a:t>3. Conclusions:</a:t>
            </a:r>
          </a:p>
          <a:p>
            <a:r>
              <a:rPr lang="en-US" b="1" dirty="0"/>
              <a:t>Loan Amount Alignment:</a:t>
            </a:r>
            <a:r>
              <a:rPr lang="en-US" dirty="0"/>
              <a:t> The alignment of loan amounts with customer distribution indicates that customers in mortgage and rent categories are significant contributors to the overall loan portfolio.</a:t>
            </a:r>
          </a:p>
          <a:p>
            <a:r>
              <a:rPr lang="en-US" b="1" dirty="0"/>
              <a:t>Customer Behavior Consistency:</a:t>
            </a:r>
            <a:r>
              <a:rPr lang="en-US" dirty="0"/>
              <a:t> Despite differences in loan amounts, customer behavior, as reflected in the last payment date, appears consistent across all home ownership categories.</a:t>
            </a:r>
          </a:p>
          <a:p>
            <a:r>
              <a:rPr lang="en-US" b="1" dirty="0"/>
              <a:t>Opportunity in "Others" Category:</a:t>
            </a:r>
            <a:r>
              <a:rPr lang="en-US" dirty="0"/>
              <a:t> The small percentage in the "others" category suggests an opportunity to explore and understand the needs of this niche segment, potentially tailoring offerings to attract more customers.</a:t>
            </a:r>
          </a:p>
          <a:p>
            <a:endParaRPr lang="en-US" dirty="0"/>
          </a:p>
          <a:p>
            <a:endParaRPr lang="en-IN" dirty="0"/>
          </a:p>
        </p:txBody>
      </p:sp>
    </p:spTree>
    <p:extLst>
      <p:ext uri="{BB962C8B-B14F-4D97-AF65-F5344CB8AC3E}">
        <p14:creationId xmlns:p14="http://schemas.microsoft.com/office/powerpoint/2010/main" val="344055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eChart. Please refer to the notes on this slide for details">
            <a:hlinkClick r:id="rId3"/>
          </p:cNvPr>
          <p:cNvPicPr>
            <a:picLocks noChangeAspect="1"/>
          </p:cNvPicPr>
          <p:nvPr/>
        </p:nvPicPr>
        <p:blipFill>
          <a:blip r:embed="rId4"/>
          <a:stretch>
            <a:fillRect/>
          </a:stretch>
        </p:blipFill>
        <p:spPr>
          <a:xfrm>
            <a:off x="2663301" y="1986380"/>
            <a:ext cx="8877670" cy="4467686"/>
          </a:xfrm>
          <a:prstGeom prst="rect">
            <a:avLst/>
          </a:prstGeom>
          <a:noFill/>
        </p:spPr>
      </p:pic>
      <p:sp>
        <p:nvSpPr>
          <p:cNvPr id="4" name="Title" hidden="1"/>
          <p:cNvSpPr>
            <a:spLocks noGrp="1"/>
          </p:cNvSpPr>
          <p:nvPr>
            <p:ph type="title"/>
          </p:nvPr>
        </p:nvSpPr>
        <p:spPr/>
        <p:txBody>
          <a:bodyPr/>
          <a:lstStyle/>
          <a:p>
            <a:r>
              <a:t>Verification Status</a:t>
            </a:r>
          </a:p>
        </p:txBody>
      </p:sp>
      <p:sp>
        <p:nvSpPr>
          <p:cNvPr id="2" name="TextBox 1">
            <a:extLst>
              <a:ext uri="{FF2B5EF4-FFF2-40B4-BE49-F238E27FC236}">
                <a16:creationId xmlns:a16="http://schemas.microsoft.com/office/drawing/2014/main" id="{D291AA63-8DE8-43B5-83D1-E4F6AAFC98A6}"/>
              </a:ext>
            </a:extLst>
          </p:cNvPr>
          <p:cNvSpPr txBox="1"/>
          <p:nvPr/>
        </p:nvSpPr>
        <p:spPr>
          <a:xfrm>
            <a:off x="1024127" y="719091"/>
            <a:ext cx="10401433" cy="1754326"/>
          </a:xfrm>
          <a:prstGeom prst="rect">
            <a:avLst/>
          </a:prstGeom>
          <a:noFill/>
        </p:spPr>
        <p:txBody>
          <a:bodyPr wrap="square" rtlCol="0">
            <a:spAutoFit/>
          </a:bodyPr>
          <a:lstStyle/>
          <a:p>
            <a:r>
              <a:rPr lang="en-US" sz="4000" b="1" dirty="0">
                <a:latin typeface="+mj-lt"/>
              </a:rPr>
              <a:t>Verification Status vs. Total Payments</a:t>
            </a:r>
          </a:p>
          <a:p>
            <a:r>
              <a:rPr lang="en-US" sz="2800" dirty="0">
                <a:latin typeface="+mj-lt"/>
              </a:rPr>
              <a:t>Driving Financial Commitment and Trust</a:t>
            </a:r>
          </a:p>
          <a:p>
            <a:endParaRPr lang="en-IN" sz="40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1E7FE-F0EA-4954-A966-3677F2D35652}"/>
              </a:ext>
            </a:extLst>
          </p:cNvPr>
          <p:cNvSpPr>
            <a:spLocks noGrp="1"/>
          </p:cNvSpPr>
          <p:nvPr>
            <p:ph idx="1"/>
          </p:nvPr>
        </p:nvSpPr>
        <p:spPr>
          <a:xfrm>
            <a:off x="852256" y="692459"/>
            <a:ext cx="10503132" cy="5168592"/>
          </a:xfrm>
        </p:spPr>
        <p:txBody>
          <a:bodyPr>
            <a:normAutofit/>
          </a:bodyPr>
          <a:lstStyle/>
          <a:p>
            <a:r>
              <a:rPr lang="en-US" sz="1600" b="1" dirty="0"/>
              <a:t/>
            </a:r>
            <a:br>
              <a:rPr lang="en-US" sz="1600" b="1" dirty="0"/>
            </a:br>
            <a:r>
              <a:rPr lang="en-US" sz="1600" b="1" dirty="0"/>
              <a:t>1. Observation: </a:t>
            </a:r>
            <a:r>
              <a:rPr lang="en-US" sz="1600" dirty="0"/>
              <a:t>Verified Total Payments Surpass Not Verified</a:t>
            </a:r>
          </a:p>
          <a:p>
            <a:r>
              <a:rPr lang="en-US" sz="1600" b="1" dirty="0"/>
              <a:t>Key Statistic:</a:t>
            </a:r>
            <a:r>
              <a:rPr lang="en-US" sz="1600" dirty="0"/>
              <a:t> "Verified Accounts for 58.88% of Total Payments"</a:t>
            </a:r>
          </a:p>
          <a:p>
            <a:pPr marL="0" indent="0">
              <a:buNone/>
            </a:pPr>
            <a:r>
              <a:rPr lang="en-US" sz="1600" b="1" dirty="0"/>
              <a:t>  Total Payment Disparity:</a:t>
            </a:r>
            <a:r>
              <a:rPr lang="en-US" sz="1600" dirty="0"/>
              <a:t> The pie chart indicates a notable disparity in the sum of total payments between the "Verified" </a:t>
            </a:r>
          </a:p>
          <a:p>
            <a:pPr marL="0" indent="0">
              <a:buNone/>
            </a:pPr>
            <a:r>
              <a:rPr lang="en-US" sz="1600" dirty="0"/>
              <a:t>  and "Not Verified" verification statuses.</a:t>
            </a:r>
          </a:p>
          <a:p>
            <a:r>
              <a:rPr lang="en-US" sz="1600" b="1" dirty="0"/>
              <a:t>Verified Dominance:</a:t>
            </a:r>
            <a:r>
              <a:rPr lang="en-US" sz="1600" dirty="0"/>
              <a:t> Verified loans account for a substantial portion of the total payments, reflecting a higher level of financial commitment from borrowers with verified status.</a:t>
            </a:r>
          </a:p>
          <a:p>
            <a:r>
              <a:rPr lang="en-US" sz="1600" b="1" dirty="0"/>
              <a:t>2. Suggestions:</a:t>
            </a:r>
          </a:p>
          <a:p>
            <a:r>
              <a:rPr lang="en-US" sz="1600" b="1" dirty="0"/>
              <a:t>Enhanced Verification Processes:</a:t>
            </a:r>
            <a:r>
              <a:rPr lang="en-US" sz="1600" dirty="0"/>
              <a:t> Strengthen the verification processes to encourage borrowers to opt for verification, potentially increasing the overall sum of total payments.</a:t>
            </a:r>
          </a:p>
          <a:p>
            <a:r>
              <a:rPr lang="en-US" sz="1600" b="1" dirty="0"/>
              <a:t>Targeted Marketing:</a:t>
            </a:r>
            <a:r>
              <a:rPr lang="en-US" sz="1600" dirty="0"/>
              <a:t> Develop targeted marketing strategies to educate borrowers on the benefits of verification, highlighting potentially favorable terms or incentives.</a:t>
            </a:r>
          </a:p>
          <a:p>
            <a:r>
              <a:rPr lang="en-US" sz="1600" b="1" dirty="0"/>
              <a:t>Risk Mitigation:</a:t>
            </a:r>
            <a:r>
              <a:rPr lang="en-US" sz="1600" dirty="0"/>
              <a:t> Evaluate the impact of verification status on default rates and implement risk mitigation strategies to ensure the financial stability of the institution.</a:t>
            </a:r>
          </a:p>
          <a:p>
            <a:endParaRPr lang="en-IN" sz="1600" dirty="0"/>
          </a:p>
        </p:txBody>
      </p:sp>
    </p:spTree>
    <p:extLst>
      <p:ext uri="{BB962C8B-B14F-4D97-AF65-F5344CB8AC3E}">
        <p14:creationId xmlns:p14="http://schemas.microsoft.com/office/powerpoint/2010/main" val="2862110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otal Payment by Verification Status ,Total Revolving Balance by Sub Grade ,Total Loan Amount by Year ,multiRowCard ,Loan Status by State ,textbox ,slicer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7C374-1191-4131-B1B4-92CE4F7FEAE1}"/>
              </a:ext>
            </a:extLst>
          </p:cNvPr>
          <p:cNvSpPr>
            <a:spLocks noGrp="1"/>
          </p:cNvSpPr>
          <p:nvPr>
            <p:ph idx="1"/>
          </p:nvPr>
        </p:nvSpPr>
        <p:spPr>
          <a:xfrm>
            <a:off x="772357" y="772357"/>
            <a:ext cx="10583031" cy="5088693"/>
          </a:xfrm>
        </p:spPr>
        <p:txBody>
          <a:bodyPr>
            <a:normAutofit/>
          </a:bodyPr>
          <a:lstStyle/>
          <a:p>
            <a:r>
              <a:rPr lang="en-US" sz="1600" b="1" dirty="0"/>
              <a:t>3. Conclusion:</a:t>
            </a:r>
          </a:p>
          <a:p>
            <a:r>
              <a:rPr lang="en-US" sz="1600" b="1" dirty="0"/>
              <a:t>Verification Status Impact:</a:t>
            </a:r>
            <a:r>
              <a:rPr lang="en-US" sz="1600" dirty="0"/>
              <a:t> The higher sum of total payments for Verified loans suggests a positive correlation between verification status and borrower commitment to repayment.</a:t>
            </a:r>
          </a:p>
          <a:p>
            <a:r>
              <a:rPr lang="en-US" sz="1600" b="1" dirty="0"/>
              <a:t>Risk and Trust:</a:t>
            </a:r>
            <a:r>
              <a:rPr lang="en-US" sz="1600" dirty="0"/>
              <a:t> Verified status may be associated with a higher level of trust, contributing to increased payment reliability and potentially lower default risks.</a:t>
            </a:r>
          </a:p>
          <a:p>
            <a:r>
              <a:rPr lang="en-US" sz="1600" b="1" dirty="0"/>
              <a:t>Opportunity for Growth:</a:t>
            </a:r>
            <a:r>
              <a:rPr lang="en-US" sz="1600" dirty="0"/>
              <a:t> The dominance of Verified status in total payments presents an opportunity for targeted growth strategies, emphasizing the benefits of verification to potential borrowers.</a:t>
            </a:r>
          </a:p>
          <a:p>
            <a:r>
              <a:rPr lang="en-US" sz="1600" b="1" dirty="0"/>
              <a:t>Additional Considerations:</a:t>
            </a:r>
          </a:p>
          <a:p>
            <a:r>
              <a:rPr lang="en-US" sz="1600" b="1" dirty="0"/>
              <a:t>Customer Education:</a:t>
            </a:r>
            <a:r>
              <a:rPr lang="en-US" sz="1600" dirty="0"/>
              <a:t> Develop educational materials or campaigns to inform borrowers about the advantages of verification, building trust and encouraging higher total payments.</a:t>
            </a:r>
          </a:p>
          <a:p>
            <a:r>
              <a:rPr lang="en-US" sz="1600" b="1" dirty="0"/>
              <a:t>Continuous Monitoring:</a:t>
            </a:r>
            <a:r>
              <a:rPr lang="en-US" sz="1600" dirty="0"/>
              <a:t> Continuously monitor the impact of verification status on repayment behavior to adapt strategies based on evolving trends.</a:t>
            </a:r>
          </a:p>
          <a:p>
            <a:r>
              <a:rPr lang="en-US" sz="1600" b="1" dirty="0"/>
              <a:t>Competitor Analysis:</a:t>
            </a:r>
            <a:r>
              <a:rPr lang="en-US" sz="1600" dirty="0"/>
              <a:t> Explore how competitors handle verification processes and whether there are industry best practices that can be implemented.</a:t>
            </a:r>
          </a:p>
          <a:p>
            <a:endParaRPr lang="en-IN" sz="1600" dirty="0"/>
          </a:p>
        </p:txBody>
      </p:sp>
    </p:spTree>
    <p:extLst>
      <p:ext uri="{BB962C8B-B14F-4D97-AF65-F5344CB8AC3E}">
        <p14:creationId xmlns:p14="http://schemas.microsoft.com/office/powerpoint/2010/main" val="2131603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title="This slide contains the following visuals: lineChart ,columnChart ,pieChart ,columnChart ,multiRow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6BEE-F790-466B-BFB8-14F65EFDE1F4}"/>
              </a:ext>
            </a:extLst>
          </p:cNvPr>
          <p:cNvSpPr>
            <a:spLocks noGrp="1"/>
          </p:cNvSpPr>
          <p:nvPr>
            <p:ph type="title"/>
          </p:nvPr>
        </p:nvSpPr>
        <p:spPr>
          <a:xfrm>
            <a:off x="839788" y="457200"/>
            <a:ext cx="10283932" cy="1442621"/>
          </a:xfrm>
        </p:spPr>
        <p:txBody>
          <a:bodyPr>
            <a:normAutofit fontScale="90000"/>
          </a:bodyPr>
          <a:lstStyle/>
          <a:p>
            <a:r>
              <a:rPr lang="en-US" sz="4400" b="1" dirty="0"/>
              <a:t>Yearly Loan Amount Analysis (2007-2011)</a:t>
            </a:r>
            <a:br>
              <a:rPr lang="en-US" sz="4400" b="1" dirty="0"/>
            </a:br>
            <a:r>
              <a:rPr lang="en-US" sz="3100" dirty="0"/>
              <a:t>Unveiling Trends and Opportunities</a:t>
            </a:r>
            <a:r>
              <a:rPr lang="en-US" dirty="0"/>
              <a:t/>
            </a:r>
            <a:br>
              <a:rPr lang="en-US" dirty="0"/>
            </a:br>
            <a:endParaRPr lang="en-IN" dirty="0"/>
          </a:p>
        </p:txBody>
      </p:sp>
      <p:pic>
        <p:nvPicPr>
          <p:cNvPr id="5" name="Content Placeholder 4">
            <a:extLst>
              <a:ext uri="{FF2B5EF4-FFF2-40B4-BE49-F238E27FC236}">
                <a16:creationId xmlns:a16="http://schemas.microsoft.com/office/drawing/2014/main" id="{22B2170F-F610-43A2-9AD9-E633551E34D3}"/>
              </a:ext>
            </a:extLst>
          </p:cNvPr>
          <p:cNvPicPr>
            <a:picLocks noGrp="1" noChangeAspect="1"/>
          </p:cNvPicPr>
          <p:nvPr>
            <p:ph idx="1"/>
          </p:nvPr>
        </p:nvPicPr>
        <p:blipFill>
          <a:blip r:embed="rId2"/>
          <a:stretch>
            <a:fillRect/>
          </a:stretch>
        </p:blipFill>
        <p:spPr>
          <a:xfrm>
            <a:off x="1213994" y="1786631"/>
            <a:ext cx="7518635" cy="4330084"/>
          </a:xfrm>
          <a:prstGeom prst="rect">
            <a:avLst/>
          </a:prstGeom>
        </p:spPr>
      </p:pic>
    </p:spTree>
    <p:extLst>
      <p:ext uri="{BB962C8B-B14F-4D97-AF65-F5344CB8AC3E}">
        <p14:creationId xmlns:p14="http://schemas.microsoft.com/office/powerpoint/2010/main" val="158269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702000-A2CE-4002-8062-4E57B5C136F9}"/>
              </a:ext>
            </a:extLst>
          </p:cNvPr>
          <p:cNvSpPr>
            <a:spLocks noGrp="1"/>
          </p:cNvSpPr>
          <p:nvPr>
            <p:ph type="body" sz="half" idx="2"/>
          </p:nvPr>
        </p:nvSpPr>
        <p:spPr>
          <a:xfrm>
            <a:off x="839788" y="754601"/>
            <a:ext cx="9174224" cy="4483223"/>
          </a:xfrm>
        </p:spPr>
        <p:txBody>
          <a:bodyPr>
            <a:noAutofit/>
          </a:bodyPr>
          <a:lstStyle/>
          <a:p>
            <a:r>
              <a:rPr lang="en-US" b="1" dirty="0"/>
              <a:t>1. Observations:</a:t>
            </a:r>
          </a:p>
          <a:p>
            <a:r>
              <a:rPr lang="en-US" b="1" dirty="0"/>
              <a:t>Significant Growth:</a:t>
            </a:r>
            <a:r>
              <a:rPr lang="en-US" dirty="0"/>
              <a:t> The graph indicates a substantial increase in the sum of Loan Amount over the years, with a remarkable 11,638.36% rise from 2007 to 2011.</a:t>
            </a:r>
          </a:p>
          <a:p>
            <a:r>
              <a:rPr lang="en-US" b="1" dirty="0"/>
              <a:t>Consistent Uptrend:</a:t>
            </a:r>
            <a:r>
              <a:rPr lang="en-US" dirty="0"/>
              <a:t> The trend reveals a consistent upward trajectory, suggesting sustained growth in loan amounts over the specified period.</a:t>
            </a:r>
          </a:p>
          <a:p>
            <a:r>
              <a:rPr lang="en-US" b="1" dirty="0"/>
              <a:t>Steep Incline:</a:t>
            </a:r>
            <a:r>
              <a:rPr lang="en-US" dirty="0"/>
              <a:t> The steepest incline occurred between 2007 and 2011, during which the sum of Loan Amount jumped from 2219275 to 260506575.</a:t>
            </a:r>
          </a:p>
          <a:p>
            <a:r>
              <a:rPr lang="en-US" b="1" dirty="0"/>
              <a:t>2. Suggestions:</a:t>
            </a:r>
          </a:p>
          <a:p>
            <a:r>
              <a:rPr lang="en-US" b="1" dirty="0"/>
              <a:t>Evaluate Economic Factors:</a:t>
            </a:r>
            <a:r>
              <a:rPr lang="en-US" dirty="0"/>
              <a:t> Investigate the economic conditions during this period to understand if macroeconomic factors contributed to increased borrowing and investment.</a:t>
            </a:r>
          </a:p>
          <a:p>
            <a:r>
              <a:rPr lang="en-US" b="1" dirty="0"/>
              <a:t>Assess Market Demand:</a:t>
            </a:r>
            <a:r>
              <a:rPr lang="en-US" dirty="0"/>
              <a:t> Conduct a thorough assessment of market demand for loans during the specified years. Identify key drivers that led to heightened borrowing activities.</a:t>
            </a:r>
          </a:p>
          <a:p>
            <a:r>
              <a:rPr lang="en-US" b="1" dirty="0"/>
              <a:t>Review Lending Strategies:</a:t>
            </a:r>
            <a:r>
              <a:rPr lang="en-US" dirty="0"/>
              <a:t> Evaluate the lending strategies implemented during this period to determine their effectiveness in attracting borrowers.</a:t>
            </a:r>
          </a:p>
        </p:txBody>
      </p:sp>
    </p:spTree>
    <p:extLst>
      <p:ext uri="{BB962C8B-B14F-4D97-AF65-F5344CB8AC3E}">
        <p14:creationId xmlns:p14="http://schemas.microsoft.com/office/powerpoint/2010/main" val="400809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CC51C-EA10-4DC3-AB2A-B5F668CE1A20}"/>
              </a:ext>
            </a:extLst>
          </p:cNvPr>
          <p:cNvSpPr>
            <a:spLocks noGrp="1"/>
          </p:cNvSpPr>
          <p:nvPr>
            <p:ph idx="1"/>
          </p:nvPr>
        </p:nvSpPr>
        <p:spPr>
          <a:xfrm>
            <a:off x="852256" y="818071"/>
            <a:ext cx="10671807" cy="5221858"/>
          </a:xfrm>
        </p:spPr>
        <p:txBody>
          <a:bodyPr>
            <a:noAutofit/>
          </a:bodyPr>
          <a:lstStyle/>
          <a:p>
            <a:r>
              <a:rPr lang="en-US" sz="1600" b="1" dirty="0"/>
              <a:t>3. Conclusions:</a:t>
            </a:r>
          </a:p>
          <a:p>
            <a:r>
              <a:rPr lang="en-US" sz="1600" b="1" dirty="0"/>
              <a:t>Strategic Success:</a:t>
            </a:r>
            <a:r>
              <a:rPr lang="en-US" sz="1600" dirty="0"/>
              <a:t> The significant increase in the sum of Loan Amount indicates a successful implementation of lending strategies or the identification of opportunities that led to heightened loan demand.</a:t>
            </a:r>
          </a:p>
          <a:p>
            <a:r>
              <a:rPr lang="en-US" sz="1600" b="1" dirty="0"/>
              <a:t>Market Responsiveness:</a:t>
            </a:r>
            <a:r>
              <a:rPr lang="en-US" sz="1600" dirty="0"/>
              <a:t> The steepest incline between 2007 and 2011 suggests a period of heightened responsiveness to market conditions or innovative product offerings.</a:t>
            </a:r>
          </a:p>
          <a:p>
            <a:r>
              <a:rPr lang="en-US" sz="1600" b="1" dirty="0"/>
              <a:t>Portfolio Expansion:</a:t>
            </a:r>
            <a:r>
              <a:rPr lang="en-US" sz="1600" dirty="0"/>
              <a:t> The consistent uptrend across the specified years implies a proactive approach in expanding the loan portfolio, capturing a larger market share.</a:t>
            </a:r>
          </a:p>
          <a:p>
            <a:r>
              <a:rPr lang="en-US" sz="1600" b="1" dirty="0"/>
              <a:t>Additional Considerations:</a:t>
            </a:r>
          </a:p>
          <a:p>
            <a:r>
              <a:rPr lang="en-US" sz="1600" b="1" dirty="0"/>
              <a:t>Risk Management:</a:t>
            </a:r>
            <a:r>
              <a:rPr lang="en-US" sz="1600" dirty="0"/>
              <a:t> Assess the risk management practices in place during the growth period to ensure that the increased loan amounts align with acceptable risk levels.</a:t>
            </a:r>
          </a:p>
          <a:p>
            <a:r>
              <a:rPr lang="en-US" sz="1600" b="1" dirty="0"/>
              <a:t>Customer Segmentation:</a:t>
            </a:r>
            <a:r>
              <a:rPr lang="en-US" sz="1600" dirty="0"/>
              <a:t> Explore whether the growth is consistent across different customer segments or if specific segments are driving the increase.</a:t>
            </a:r>
          </a:p>
          <a:p>
            <a:r>
              <a:rPr lang="en-US" sz="1600" b="1" dirty="0"/>
              <a:t>Competitive Analysis:</a:t>
            </a:r>
            <a:r>
              <a:rPr lang="en-US" sz="1600" dirty="0"/>
              <a:t> Conduct a competitive analysis to understand how the institution's loan offerings compared with competitors and whether there were unique selling propositions contributing to the growth.</a:t>
            </a:r>
          </a:p>
          <a:p>
            <a:endParaRPr lang="en-IN" sz="1600" dirty="0"/>
          </a:p>
        </p:txBody>
      </p:sp>
    </p:spTree>
    <p:extLst>
      <p:ext uri="{BB962C8B-B14F-4D97-AF65-F5344CB8AC3E}">
        <p14:creationId xmlns:p14="http://schemas.microsoft.com/office/powerpoint/2010/main" val="4225076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Revolving Balance by Sub Grade. Please refer to the notes on this slide for details">
            <a:hlinkClick r:id="rId3"/>
          </p:cNvPr>
          <p:cNvPicPr>
            <a:picLocks noChangeAspect="1"/>
          </p:cNvPicPr>
          <p:nvPr/>
        </p:nvPicPr>
        <p:blipFill>
          <a:blip r:embed="rId4"/>
          <a:stretch>
            <a:fillRect/>
          </a:stretch>
        </p:blipFill>
        <p:spPr>
          <a:xfrm>
            <a:off x="1230480" y="1935332"/>
            <a:ext cx="9286043" cy="4922667"/>
          </a:xfrm>
          <a:prstGeom prst="rect">
            <a:avLst/>
          </a:prstGeom>
          <a:noFill/>
        </p:spPr>
      </p:pic>
      <p:sp>
        <p:nvSpPr>
          <p:cNvPr id="4" name="Title" hidden="1"/>
          <p:cNvSpPr>
            <a:spLocks noGrp="1"/>
          </p:cNvSpPr>
          <p:nvPr>
            <p:ph type="title"/>
          </p:nvPr>
        </p:nvSpPr>
        <p:spPr/>
        <p:txBody>
          <a:bodyPr/>
          <a:lstStyle/>
          <a:p>
            <a:r>
              <a:t>Grade/Sub Grade</a:t>
            </a:r>
          </a:p>
        </p:txBody>
      </p:sp>
      <p:sp>
        <p:nvSpPr>
          <p:cNvPr id="2" name="TextBox 1">
            <a:extLst>
              <a:ext uri="{FF2B5EF4-FFF2-40B4-BE49-F238E27FC236}">
                <a16:creationId xmlns:a16="http://schemas.microsoft.com/office/drawing/2014/main" id="{F0623E0E-CF19-4F1F-9154-920D029FE828}"/>
              </a:ext>
            </a:extLst>
          </p:cNvPr>
          <p:cNvSpPr txBox="1"/>
          <p:nvPr/>
        </p:nvSpPr>
        <p:spPr>
          <a:xfrm>
            <a:off x="878890" y="692458"/>
            <a:ext cx="9871968" cy="1754326"/>
          </a:xfrm>
          <a:prstGeom prst="rect">
            <a:avLst/>
          </a:prstGeom>
          <a:noFill/>
        </p:spPr>
        <p:txBody>
          <a:bodyPr wrap="square" rtlCol="0">
            <a:spAutoFit/>
          </a:bodyPr>
          <a:lstStyle/>
          <a:p>
            <a:r>
              <a:rPr lang="en-US" sz="4000" b="1" dirty="0">
                <a:latin typeface="+mj-lt"/>
              </a:rPr>
              <a:t>Total Revolving Balance by Grade and Sub-Grade</a:t>
            </a:r>
          </a:p>
          <a:p>
            <a:r>
              <a:rPr lang="en-US" sz="2800" dirty="0">
                <a:latin typeface="+mj-lt"/>
              </a:rPr>
              <a:t>Unveiling Distribution Patterns</a:t>
            </a:r>
          </a:p>
          <a:p>
            <a:endParaRPr lang="en-IN" sz="4000" b="1"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F3AC15-B9E8-49C8-9396-7D44216209D1}"/>
              </a:ext>
            </a:extLst>
          </p:cNvPr>
          <p:cNvPicPr>
            <a:picLocks noChangeAspect="1"/>
          </p:cNvPicPr>
          <p:nvPr/>
        </p:nvPicPr>
        <p:blipFill>
          <a:blip r:embed="rId2"/>
          <a:stretch>
            <a:fillRect/>
          </a:stretch>
        </p:blipFill>
        <p:spPr>
          <a:xfrm>
            <a:off x="1009368" y="561513"/>
            <a:ext cx="8002117" cy="2991267"/>
          </a:xfrm>
          <a:prstGeom prst="rect">
            <a:avLst/>
          </a:prstGeom>
        </p:spPr>
      </p:pic>
    </p:spTree>
    <p:extLst>
      <p:ext uri="{BB962C8B-B14F-4D97-AF65-F5344CB8AC3E}">
        <p14:creationId xmlns:p14="http://schemas.microsoft.com/office/powerpoint/2010/main" val="61523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BB0E5-ACD7-4E92-8075-96C538FC51EE}"/>
              </a:ext>
            </a:extLst>
          </p:cNvPr>
          <p:cNvPicPr>
            <a:picLocks noChangeAspect="1"/>
          </p:cNvPicPr>
          <p:nvPr/>
        </p:nvPicPr>
        <p:blipFill>
          <a:blip r:embed="rId2"/>
          <a:stretch>
            <a:fillRect/>
          </a:stretch>
        </p:blipFill>
        <p:spPr>
          <a:xfrm>
            <a:off x="1421593" y="308104"/>
            <a:ext cx="8030696" cy="2981741"/>
          </a:xfrm>
          <a:prstGeom prst="rect">
            <a:avLst/>
          </a:prstGeom>
        </p:spPr>
      </p:pic>
      <p:pic>
        <p:nvPicPr>
          <p:cNvPr id="6" name="Picture 5">
            <a:extLst>
              <a:ext uri="{FF2B5EF4-FFF2-40B4-BE49-F238E27FC236}">
                <a16:creationId xmlns:a16="http://schemas.microsoft.com/office/drawing/2014/main" id="{1CBE4146-86A0-433A-BA25-482578937252}"/>
              </a:ext>
            </a:extLst>
          </p:cNvPr>
          <p:cNvPicPr>
            <a:picLocks noChangeAspect="1"/>
          </p:cNvPicPr>
          <p:nvPr/>
        </p:nvPicPr>
        <p:blipFill>
          <a:blip r:embed="rId3"/>
          <a:stretch>
            <a:fillRect/>
          </a:stretch>
        </p:blipFill>
        <p:spPr>
          <a:xfrm>
            <a:off x="1421592" y="3568156"/>
            <a:ext cx="8030695" cy="3010320"/>
          </a:xfrm>
          <a:prstGeom prst="rect">
            <a:avLst/>
          </a:prstGeom>
        </p:spPr>
      </p:pic>
    </p:spTree>
    <p:extLst>
      <p:ext uri="{BB962C8B-B14F-4D97-AF65-F5344CB8AC3E}">
        <p14:creationId xmlns:p14="http://schemas.microsoft.com/office/powerpoint/2010/main" val="1535138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39307C-F3FA-48B0-A6E9-300227D24037}"/>
              </a:ext>
            </a:extLst>
          </p:cNvPr>
          <p:cNvPicPr>
            <a:picLocks noChangeAspect="1"/>
          </p:cNvPicPr>
          <p:nvPr/>
        </p:nvPicPr>
        <p:blipFill>
          <a:blip r:embed="rId2"/>
          <a:stretch>
            <a:fillRect/>
          </a:stretch>
        </p:blipFill>
        <p:spPr>
          <a:xfrm>
            <a:off x="1846458" y="706545"/>
            <a:ext cx="7262032" cy="2708168"/>
          </a:xfrm>
          <a:prstGeom prst="rect">
            <a:avLst/>
          </a:prstGeom>
        </p:spPr>
      </p:pic>
      <p:pic>
        <p:nvPicPr>
          <p:cNvPr id="6" name="Picture 5">
            <a:extLst>
              <a:ext uri="{FF2B5EF4-FFF2-40B4-BE49-F238E27FC236}">
                <a16:creationId xmlns:a16="http://schemas.microsoft.com/office/drawing/2014/main" id="{471867E2-6176-4E8A-9191-B6F6F2626731}"/>
              </a:ext>
            </a:extLst>
          </p:cNvPr>
          <p:cNvPicPr>
            <a:picLocks noChangeAspect="1"/>
          </p:cNvPicPr>
          <p:nvPr/>
        </p:nvPicPr>
        <p:blipFill>
          <a:blip r:embed="rId3"/>
          <a:stretch>
            <a:fillRect/>
          </a:stretch>
        </p:blipFill>
        <p:spPr>
          <a:xfrm>
            <a:off x="1846459" y="3593560"/>
            <a:ext cx="7262032" cy="2824995"/>
          </a:xfrm>
          <a:prstGeom prst="rect">
            <a:avLst/>
          </a:prstGeom>
        </p:spPr>
      </p:pic>
    </p:spTree>
    <p:extLst>
      <p:ext uri="{BB962C8B-B14F-4D97-AF65-F5344CB8AC3E}">
        <p14:creationId xmlns:p14="http://schemas.microsoft.com/office/powerpoint/2010/main" val="335730796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1692</Words>
  <Application>Microsoft Office PowerPoint</Application>
  <PresentationFormat>Widescreen</PresentationFormat>
  <Paragraphs>154</Paragraphs>
  <Slides>21</Slides>
  <Notes>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Calibri Light</vt:lpstr>
      <vt:lpstr>Segoe UI</vt:lpstr>
      <vt:lpstr>Segoe UI Light</vt:lpstr>
      <vt:lpstr>Times New Roman</vt:lpstr>
      <vt:lpstr>Tw Cen MT</vt:lpstr>
      <vt:lpstr>Tw Cen MT Condensed</vt:lpstr>
      <vt:lpstr>Wingdings 3</vt:lpstr>
      <vt:lpstr>Custom Design</vt:lpstr>
      <vt:lpstr>Integral</vt:lpstr>
      <vt:lpstr>Bank Loan Analytics</vt:lpstr>
      <vt:lpstr>Dashboard</vt:lpstr>
      <vt:lpstr>Yearly Loan Amount Analysis (2007-2011) Unveiling Trends and Opportunities </vt:lpstr>
      <vt:lpstr>PowerPoint Presentation</vt:lpstr>
      <vt:lpstr>PowerPoint Presentation</vt:lpstr>
      <vt:lpstr>Grade/Sub Grade</vt:lpstr>
      <vt:lpstr>PowerPoint Presentation</vt:lpstr>
      <vt:lpstr>PowerPoint Presentation</vt:lpstr>
      <vt:lpstr>PowerPoint Presentation</vt:lpstr>
      <vt:lpstr>PowerPoint Presentation</vt:lpstr>
      <vt:lpstr>PowerPoint Presentation</vt:lpstr>
      <vt:lpstr>Loan Status by State</vt:lpstr>
      <vt:lpstr>PowerPoint Presentation</vt:lpstr>
      <vt:lpstr>PowerPoint Presentation</vt:lpstr>
      <vt:lpstr>Last Payment Date</vt:lpstr>
      <vt:lpstr>PowerPoint Presentation</vt:lpstr>
      <vt:lpstr>PowerPoint Presentation</vt:lpstr>
      <vt:lpstr>Verification Status</vt:lpstr>
      <vt:lpstr>PowerPoint Presentation</vt:lpstr>
      <vt:lpstr>PowerPoint Presentation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Admin</cp:lastModifiedBy>
  <cp:revision>22</cp:revision>
  <dcterms:created xsi:type="dcterms:W3CDTF">2016-09-04T11:54:55Z</dcterms:created>
  <dcterms:modified xsi:type="dcterms:W3CDTF">2024-01-18T14:51:27Z</dcterms:modified>
</cp:coreProperties>
</file>