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2.xml.rels" ContentType="application/vnd.openxmlformats-package.relationships+xml"/>
  <Override PartName="/ppt/notesSlides/_rels/notesSlide1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jpeg" ContentType="image/jpeg"/>
  <Override PartName="/ppt/media/image5.jpeg" ContentType="image/jpeg"/>
  <Override PartName="/ppt/media/image6.jpeg" ContentType="image/jpeg"/>
  <Override PartName="/ppt/media/image7.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entury Schoolbook"/>
              </a:rPr>
              <a:t>Click to move the slide</a:t>
            </a:r>
            <a:endParaRPr b="0" lang="en-US" sz="1800" spc="-1" strike="noStrike">
              <a:solidFill>
                <a:srgbClr val="000000"/>
              </a:solidFill>
              <a:latin typeface="Century Schoolbook"/>
            </a:endParaRPr>
          </a:p>
        </p:txBody>
      </p:sp>
      <p:sp>
        <p:nvSpPr>
          <p:cNvPr id="24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5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5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5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5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9542857-3767-402A-82FD-208421C4BF1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1143000" y="685800"/>
            <a:ext cx="4571640" cy="3428640"/>
          </a:xfrm>
          <a:prstGeom prst="rect">
            <a:avLst/>
          </a:prstGeom>
        </p:spPr>
      </p:sp>
      <p:sp>
        <p:nvSpPr>
          <p:cNvPr id="379"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38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A14D910-B367-442C-869C-A7F0C75A101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1143000" y="685800"/>
            <a:ext cx="4571640" cy="3428640"/>
          </a:xfrm>
          <a:prstGeom prst="rect">
            <a:avLst/>
          </a:prstGeom>
        </p:spPr>
      </p:sp>
      <p:sp>
        <p:nvSpPr>
          <p:cNvPr id="382"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3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C56AE82-DCFB-418D-A404-2BA0350A4008}"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1143000" y="685800"/>
            <a:ext cx="4571640" cy="3428640"/>
          </a:xfrm>
          <a:prstGeom prst="rect">
            <a:avLst/>
          </a:prstGeom>
        </p:spPr>
      </p:sp>
      <p:sp>
        <p:nvSpPr>
          <p:cNvPr id="385"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8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B429E05-4A5E-46AE-BB7B-436CF8BD30D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4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4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5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5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6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0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1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4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8280" cy="548280"/>
          </a:xfrm>
          <a:prstGeom prst="ellipse">
            <a:avLst/>
          </a:prstGeom>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286000" y="3124080"/>
            <a:ext cx="6171840" cy="1893960"/>
          </a:xfrm>
          <a:prstGeom prst="rect">
            <a:avLst/>
          </a:prstGeom>
        </p:spPr>
        <p:txBody>
          <a:bodyPr lIns="90000" rIns="90000" tIns="45000" bIns="45000" anchor="b">
            <a:noAutofit/>
          </a:bodyPr>
          <a:p>
            <a:pPr>
              <a:lnSpc>
                <a:spcPct val="100000"/>
              </a:lnSpc>
            </a:pPr>
            <a:r>
              <a:rPr b="1"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 name="PlaceHolder 8"/>
          <p:cNvSpPr>
            <a:spLocks noGrp="1"/>
          </p:cNvSpPr>
          <p:nvPr>
            <p:ph type="dt"/>
          </p:nvPr>
        </p:nvSpPr>
        <p:spPr>
          <a:xfrm rot="5400000">
            <a:off x="7765200" y="1174320"/>
            <a:ext cx="2285640" cy="380520"/>
          </a:xfrm>
          <a:prstGeom prst="rect">
            <a:avLst/>
          </a:prstGeom>
        </p:spPr>
        <p:txBody>
          <a:bodyPr lIns="90000" rIns="90000" tIns="45000" bIns="45000" anchor="ctr">
            <a:noAutofit/>
          </a:bodyPr>
          <a:p>
            <a:pPr algn="r">
              <a:lnSpc>
                <a:spcPct val="100000"/>
              </a:lnSpc>
            </a:pPr>
            <a:fld id="{A32D7599-AA7D-4E8C-B009-098567BCFED5}" type="datetime1">
              <a:rPr b="0" lang="en-US" sz="1200" spc="-1" strike="noStrike">
                <a:solidFill>
                  <a:srgbClr val="575f6d"/>
                </a:solidFill>
                <a:latin typeface="Century Schoolbook"/>
              </a:rPr>
              <a:t>04/30/2021</a:t>
            </a:fld>
            <a:endParaRPr b="0" lang="en-IN" sz="1200" spc="-1" strike="noStrike">
              <a:latin typeface="Times New Roman"/>
            </a:endParaRPr>
          </a:p>
        </p:txBody>
      </p:sp>
      <p:sp>
        <p:nvSpPr>
          <p:cNvPr id="8" name="PlaceHolder 9"/>
          <p:cNvSpPr>
            <a:spLocks noGrp="1"/>
          </p:cNvSpPr>
          <p:nvPr>
            <p:ph type="ftr"/>
          </p:nvPr>
        </p:nvSpPr>
        <p:spPr>
          <a:xfrm rot="5400000">
            <a:off x="7077240" y="4181400"/>
            <a:ext cx="3657240" cy="383760"/>
          </a:xfrm>
          <a:prstGeom prst="rect">
            <a:avLst/>
          </a:prstGeom>
        </p:spPr>
        <p:txBody>
          <a:bodyPr lIns="90000" rIns="90000" tIns="45000" bIns="45000" anchor="ctr">
            <a:noAutofit/>
          </a:bodyPr>
          <a:p>
            <a:endParaRPr b="0" lang="en-IN" sz="2400" spc="-1" strike="noStrike">
              <a:latin typeface="Times New Roman"/>
            </a:endParaRPr>
          </a:p>
        </p:txBody>
      </p:sp>
      <p:sp>
        <p:nvSpPr>
          <p:cNvPr id="9"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Line 14"/>
          <p:cNvSpPr/>
          <p:nvPr/>
        </p:nvSpPr>
        <p:spPr>
          <a:xfrm>
            <a:off x="106200" y="0"/>
            <a:ext cx="0" cy="6858000"/>
          </a:xfrm>
          <a:prstGeom prst="line">
            <a:avLst/>
          </a:prstGeom>
          <a:ln w="57240">
            <a:solidFill>
              <a:schemeClr val="accent1">
                <a:tint val="60000"/>
                <a:alpha val="73000"/>
              </a:schemeClr>
            </a:solidFill>
            <a:round/>
          </a:ln>
        </p:spPr>
        <p:style>
          <a:lnRef idx="0"/>
          <a:fillRef idx="0"/>
          <a:effectRef idx="0"/>
          <a:fontRef idx="minor"/>
        </p:style>
      </p:sp>
      <p:sp>
        <p:nvSpPr>
          <p:cNvPr id="14" name="Line 15"/>
          <p:cNvSpPr/>
          <p:nvPr/>
        </p:nvSpPr>
        <p:spPr>
          <a:xfrm>
            <a:off x="914400" y="0"/>
            <a:ext cx="0" cy="6858000"/>
          </a:xfrm>
          <a:prstGeom prst="line">
            <a:avLst/>
          </a:prstGeom>
          <a:ln w="57240">
            <a:solidFill>
              <a:schemeClr val="accent1">
                <a:tint val="20000"/>
                <a:alpha val="83000"/>
              </a:schemeClr>
            </a:solidFill>
            <a:round/>
          </a:ln>
        </p:spPr>
        <p:style>
          <a:lnRef idx="0"/>
          <a:fillRef idx="0"/>
          <a:effectRef idx="0"/>
          <a:fontRef idx="minor"/>
        </p:style>
      </p:sp>
      <p:sp>
        <p:nvSpPr>
          <p:cNvPr id="15" name="Line 16"/>
          <p:cNvSpPr/>
          <p:nvPr/>
        </p:nvSpPr>
        <p:spPr>
          <a:xfrm>
            <a:off x="853920" y="0"/>
            <a:ext cx="0" cy="6858000"/>
          </a:xfrm>
          <a:prstGeom prst="line">
            <a:avLst/>
          </a:prstGeom>
          <a:ln w="57240">
            <a:solidFill>
              <a:schemeClr val="accent1">
                <a:tint val="60000"/>
              </a:schemeClr>
            </a:solidFill>
            <a:round/>
          </a:ln>
        </p:spPr>
        <p:style>
          <a:lnRef idx="0"/>
          <a:fillRef idx="0"/>
          <a:effectRef idx="0"/>
          <a:fontRef idx="minor"/>
        </p:style>
      </p:sp>
      <p:sp>
        <p:nvSpPr>
          <p:cNvPr id="16" name="Line 17"/>
          <p:cNvSpPr/>
          <p:nvPr/>
        </p:nvSpPr>
        <p:spPr>
          <a:xfrm>
            <a:off x="1726560" y="0"/>
            <a:ext cx="0" cy="6858000"/>
          </a:xfrm>
          <a:prstGeom prst="line">
            <a:avLst/>
          </a:prstGeom>
          <a:ln w="28440">
            <a:solidFill>
              <a:schemeClr val="accent1">
                <a:tint val="60000"/>
                <a:alpha val="82000"/>
              </a:schemeClr>
            </a:solidFill>
            <a:round/>
          </a:ln>
        </p:spPr>
        <p:style>
          <a:lnRef idx="0"/>
          <a:fillRef idx="0"/>
          <a:effectRef idx="0"/>
          <a:fontRef idx="minor"/>
        </p:style>
      </p:sp>
      <p:sp>
        <p:nvSpPr>
          <p:cNvPr id="17" name="Line 18"/>
          <p:cNvSpPr/>
          <p:nvPr/>
        </p:nvSpPr>
        <p:spPr>
          <a:xfrm>
            <a:off x="1066680" y="0"/>
            <a:ext cx="0" cy="6858000"/>
          </a:xfrm>
          <a:prstGeom prst="line">
            <a:avLst/>
          </a:prstGeom>
          <a:ln w="9360">
            <a:solidFill>
              <a:schemeClr val="accent1">
                <a:tint val="60000"/>
              </a:schemeClr>
            </a:solidFill>
            <a:round/>
          </a:ln>
        </p:spPr>
        <p:style>
          <a:lnRef idx="0"/>
          <a:fillRef idx="0"/>
          <a:effectRef idx="0"/>
          <a:fontRef idx="minor"/>
        </p:style>
      </p:sp>
      <p:sp>
        <p:nvSpPr>
          <p:cNvPr id="18" name="Line 19"/>
          <p:cNvSpPr/>
          <p:nvPr/>
        </p:nvSpPr>
        <p:spPr>
          <a:xfrm>
            <a:off x="9113760" y="0"/>
            <a:ext cx="0" cy="6858000"/>
          </a:xfrm>
          <a:prstGeom prst="line">
            <a:avLst/>
          </a:prstGeom>
          <a:ln w="57240">
            <a:solidFill>
              <a:schemeClr val="accent1">
                <a:tint val="60000"/>
              </a:schemeClr>
            </a:solidFill>
            <a:round/>
          </a:ln>
        </p:spPr>
        <p:style>
          <a:lnRef idx="0"/>
          <a:fillRef idx="0"/>
          <a:effectRef idx="0"/>
          <a:fontRef idx="minor"/>
        </p:style>
      </p:sp>
      <p:sp>
        <p:nvSpPr>
          <p:cNvPr id="19"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609480" y="3429000"/>
            <a:ext cx="1294920" cy="1294920"/>
          </a:xfrm>
          <a:prstGeom prst="ellipse">
            <a:avLst/>
          </a:prstGeom>
          <a:solidFill>
            <a:schemeClr val="accent1"/>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309680" y="4866840"/>
            <a:ext cx="641160" cy="641160"/>
          </a:xfrm>
          <a:prstGeom prst="ellipse">
            <a:avLst/>
          </a:prstGeom>
          <a:ln w="2844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a:off x="1091160" y="5500800"/>
            <a:ext cx="136800" cy="136800"/>
          </a:xfrm>
          <a:prstGeom prst="ellipse">
            <a:avLst/>
          </a:prstGeom>
          <a:ln w="1260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1664280" y="5788080"/>
            <a:ext cx="273960" cy="273960"/>
          </a:xfrm>
          <a:prstGeom prst="ellipse">
            <a:avLst/>
          </a:prstGeom>
          <a:ln w="1260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CustomShape 25"/>
          <p:cNvSpPr/>
          <p:nvPr/>
        </p:nvSpPr>
        <p:spPr>
          <a:xfrm>
            <a:off x="1905120" y="4495680"/>
            <a:ext cx="365400" cy="365400"/>
          </a:xfrm>
          <a:prstGeom prst="ellipse">
            <a:avLst/>
          </a:prstGeom>
          <a:ln w="2844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5" name="PlaceHolder 26"/>
          <p:cNvSpPr>
            <a:spLocks noGrp="1"/>
          </p:cNvSpPr>
          <p:nvPr>
            <p:ph type="sldNum"/>
          </p:nvPr>
        </p:nvSpPr>
        <p:spPr>
          <a:xfrm>
            <a:off x="1325520" y="4928760"/>
            <a:ext cx="609120" cy="517320"/>
          </a:xfrm>
          <a:prstGeom prst="rect">
            <a:avLst/>
          </a:prstGeom>
        </p:spPr>
        <p:txBody>
          <a:bodyPr lIns="90000" rIns="90000" tIns="45000" bIns="45000" anchor="ctr">
            <a:noAutofit/>
          </a:bodyPr>
          <a:p>
            <a:pPr algn="ctr">
              <a:lnSpc>
                <a:spcPct val="100000"/>
              </a:lnSpc>
            </a:pPr>
            <a:fld id="{4C00C85C-7F1E-4C1E-B2F9-EA9E693C1D44}" type="slidenum">
              <a:rPr b="1" lang="en-US" sz="1400" spc="-1" strike="noStrike">
                <a:solidFill>
                  <a:srgbClr val="ffffff"/>
                </a:solidFill>
                <a:latin typeface="Century Schoolbook"/>
              </a:rPr>
              <a:t>&lt;number&gt;</a:t>
            </a:fld>
            <a:endParaRPr b="0" lang="en-IN" sz="1400" spc="-1" strike="noStrike">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Line 1"/>
          <p:cNvSpPr/>
          <p:nvPr/>
        </p:nvSpPr>
        <p:spPr>
          <a:xfrm>
            <a:off x="8762760" y="0"/>
            <a:ext cx="0" cy="6858000"/>
          </a:xfrm>
          <a:prstGeom prst="line">
            <a:avLst/>
          </a:prstGeom>
          <a:ln w="38160">
            <a:solidFill>
              <a:schemeClr val="accent1">
                <a:tint val="60000"/>
                <a:alpha val="93000"/>
              </a:schemeClr>
            </a:solidFill>
            <a:round/>
          </a:ln>
        </p:spPr>
        <p:style>
          <a:lnRef idx="0"/>
          <a:fillRef idx="0"/>
          <a:effectRef idx="0"/>
          <a:fontRef idx="minor"/>
        </p:style>
      </p:sp>
      <p:sp>
        <p:nvSpPr>
          <p:cNvPr id="64" name="Line 2"/>
          <p:cNvSpPr/>
          <p:nvPr/>
        </p:nvSpPr>
        <p:spPr>
          <a:xfrm>
            <a:off x="75960" y="0"/>
            <a:ext cx="0" cy="6858000"/>
          </a:xfrm>
          <a:prstGeom prst="line">
            <a:avLst/>
          </a:prstGeom>
          <a:ln w="57240">
            <a:solidFill>
              <a:schemeClr val="accent1">
                <a:tint val="60000"/>
              </a:schemeClr>
            </a:solidFill>
            <a:round/>
          </a:ln>
        </p:spPr>
        <p:style>
          <a:lnRef idx="0"/>
          <a:fillRef idx="0"/>
          <a:effectRef idx="0"/>
          <a:fontRef idx="minor"/>
        </p:style>
      </p:sp>
      <p:sp>
        <p:nvSpPr>
          <p:cNvPr id="65" name="Line 3"/>
          <p:cNvSpPr/>
          <p:nvPr/>
        </p:nvSpPr>
        <p:spPr>
          <a:xfrm>
            <a:off x="8991360" y="0"/>
            <a:ext cx="0" cy="6858000"/>
          </a:xfrm>
          <a:prstGeom prst="line">
            <a:avLst/>
          </a:prstGeom>
          <a:ln w="19080">
            <a:solidFill>
              <a:schemeClr val="accent1"/>
            </a:solidFill>
            <a:round/>
          </a:ln>
        </p:spPr>
        <p:style>
          <a:lnRef idx="0"/>
          <a:fillRef idx="0"/>
          <a:effectRef idx="0"/>
          <a:fontRef idx="minor"/>
        </p:style>
      </p:sp>
      <p:sp>
        <p:nvSpPr>
          <p:cNvPr id="66"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Line 5"/>
          <p:cNvSpPr/>
          <p:nvPr/>
        </p:nvSpPr>
        <p:spPr>
          <a:xfrm>
            <a:off x="8915400" y="0"/>
            <a:ext cx="0" cy="6858000"/>
          </a:xfrm>
          <a:prstGeom prst="line">
            <a:avLst/>
          </a:prstGeom>
          <a:ln w="9360">
            <a:solidFill>
              <a:schemeClr val="accent1"/>
            </a:solidFill>
            <a:round/>
          </a:ln>
        </p:spPr>
        <p:style>
          <a:lnRef idx="0"/>
          <a:fillRef idx="0"/>
          <a:effectRef idx="0"/>
          <a:fontRef idx="minor"/>
        </p:style>
      </p:sp>
      <p:sp>
        <p:nvSpPr>
          <p:cNvPr id="68" name="CustomShape 6"/>
          <p:cNvSpPr/>
          <p:nvPr/>
        </p:nvSpPr>
        <p:spPr>
          <a:xfrm>
            <a:off x="8156520" y="5715000"/>
            <a:ext cx="548280" cy="548280"/>
          </a:xfrm>
          <a:prstGeom prst="ellipse">
            <a:avLst/>
          </a:prstGeom>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PlaceHolder 7"/>
          <p:cNvSpPr>
            <a:spLocks noGrp="1"/>
          </p:cNvSpPr>
          <p:nvPr>
            <p:ph type="title"/>
          </p:nvPr>
        </p:nvSpPr>
        <p:spPr>
          <a:xfrm>
            <a:off x="457200" y="274680"/>
            <a:ext cx="7467120" cy="1142640"/>
          </a:xfrm>
          <a:prstGeom prst="rect">
            <a:avLst/>
          </a:prstGeom>
        </p:spPr>
        <p:txBody>
          <a:bodyPr lIns="90000" rIns="90000" tIns="45000" bIns="45000" anchor="b">
            <a:noAutofit/>
          </a:bodyPr>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0" name="PlaceHolder 8"/>
          <p:cNvSpPr>
            <a:spLocks noGrp="1"/>
          </p:cNvSpPr>
          <p:nvPr>
            <p:ph type="body"/>
          </p:nvPr>
        </p:nvSpPr>
        <p:spPr>
          <a:xfrm>
            <a:off x="457200" y="1600200"/>
            <a:ext cx="7467120" cy="4873320"/>
          </a:xfrm>
          <a:prstGeom prst="rect">
            <a:avLst/>
          </a:prstGeom>
        </p:spPr>
        <p:txBody>
          <a:bodyPr lIns="90000" rIns="90000" tIns="45000" bIns="45000">
            <a:no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71" name="PlaceHolder 9"/>
          <p:cNvSpPr>
            <a:spLocks noGrp="1"/>
          </p:cNvSpPr>
          <p:nvPr>
            <p:ph type="dt"/>
          </p:nvPr>
        </p:nvSpPr>
        <p:spPr>
          <a:xfrm rot="5400000">
            <a:off x="7589520" y="1081800"/>
            <a:ext cx="2011320" cy="383760"/>
          </a:xfrm>
          <a:prstGeom prst="rect">
            <a:avLst/>
          </a:prstGeom>
        </p:spPr>
        <p:txBody>
          <a:bodyPr lIns="90000" rIns="90000" tIns="45000" bIns="45000" anchor="ctr">
            <a:noAutofit/>
          </a:bodyPr>
          <a:p>
            <a:pPr algn="r">
              <a:lnSpc>
                <a:spcPct val="100000"/>
              </a:lnSpc>
            </a:pPr>
            <a:fld id="{91157C37-5F43-45DC-94CD-A5F1062292F1}" type="datetime1">
              <a:rPr b="0" lang="en-US" sz="1200" spc="-1" strike="noStrike">
                <a:solidFill>
                  <a:srgbClr val="575f6d"/>
                </a:solidFill>
                <a:latin typeface="Century Schoolbook"/>
              </a:rPr>
              <a:t>04/30/2021</a:t>
            </a:fld>
            <a:endParaRPr b="0" lang="en-IN" sz="1200" spc="-1" strike="noStrike">
              <a:latin typeface="Times New Roman"/>
            </a:endParaRPr>
          </a:p>
        </p:txBody>
      </p:sp>
      <p:sp>
        <p:nvSpPr>
          <p:cNvPr id="72" name="PlaceHolder 10"/>
          <p:cNvSpPr>
            <a:spLocks noGrp="1"/>
          </p:cNvSpPr>
          <p:nvPr>
            <p:ph type="sldNum"/>
          </p:nvPr>
        </p:nvSpPr>
        <p:spPr>
          <a:xfrm>
            <a:off x="8129160" y="5734080"/>
            <a:ext cx="609120" cy="520920"/>
          </a:xfrm>
          <a:prstGeom prst="rect">
            <a:avLst/>
          </a:prstGeom>
        </p:spPr>
        <p:txBody>
          <a:bodyPr lIns="90000" rIns="90000" tIns="45000" bIns="45000" anchor="ctr">
            <a:noAutofit/>
          </a:bodyPr>
          <a:p>
            <a:pPr algn="ctr">
              <a:lnSpc>
                <a:spcPct val="100000"/>
              </a:lnSpc>
            </a:pPr>
            <a:fld id="{51906889-A854-4D36-AB18-1941290240D6}" type="slidenum">
              <a:rPr b="1" lang="en-US" sz="1400" spc="-1" strike="noStrike">
                <a:solidFill>
                  <a:srgbClr val="ffffff"/>
                </a:solidFill>
                <a:latin typeface="Century Schoolbook"/>
              </a:rPr>
              <a:t>&lt;number&gt;</a:t>
            </a:fld>
            <a:endParaRPr b="0" lang="en-IN" sz="1400" spc="-1" strike="noStrike">
              <a:latin typeface="Times New Roman"/>
            </a:endParaRPr>
          </a:p>
        </p:txBody>
      </p:sp>
      <p:sp>
        <p:nvSpPr>
          <p:cNvPr id="73" name="PlaceHolder 11"/>
          <p:cNvSpPr>
            <a:spLocks noGrp="1"/>
          </p:cNvSpPr>
          <p:nvPr>
            <p:ph type="ftr"/>
          </p:nvPr>
        </p:nvSpPr>
        <p:spPr>
          <a:xfrm rot="5400000">
            <a:off x="6990480" y="3737160"/>
            <a:ext cx="3200040" cy="365400"/>
          </a:xfrm>
          <a:prstGeom prst="rect">
            <a:avLst/>
          </a:prstGeom>
        </p:spPr>
        <p:txBody>
          <a:bodyPr lIns="90000" rIns="90000" tIns="45000" bIns="45000" anchor="ctr">
            <a:noAutofit/>
          </a:bodyPr>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Line 1"/>
          <p:cNvSpPr/>
          <p:nvPr/>
        </p:nvSpPr>
        <p:spPr>
          <a:xfrm>
            <a:off x="8762760" y="0"/>
            <a:ext cx="0" cy="6858000"/>
          </a:xfrm>
          <a:prstGeom prst="line">
            <a:avLst/>
          </a:prstGeom>
          <a:ln w="38160">
            <a:solidFill>
              <a:schemeClr val="accent1">
                <a:tint val="60000"/>
                <a:alpha val="93000"/>
              </a:schemeClr>
            </a:solidFill>
            <a:round/>
          </a:ln>
        </p:spPr>
        <p:style>
          <a:lnRef idx="0"/>
          <a:fillRef idx="0"/>
          <a:effectRef idx="0"/>
          <a:fontRef idx="minor"/>
        </p:style>
      </p:sp>
      <p:sp>
        <p:nvSpPr>
          <p:cNvPr id="111" name="Line 2"/>
          <p:cNvSpPr/>
          <p:nvPr/>
        </p:nvSpPr>
        <p:spPr>
          <a:xfrm>
            <a:off x="75960" y="0"/>
            <a:ext cx="0" cy="6858000"/>
          </a:xfrm>
          <a:prstGeom prst="line">
            <a:avLst/>
          </a:prstGeom>
          <a:ln w="57240">
            <a:solidFill>
              <a:schemeClr val="accent1">
                <a:tint val="60000"/>
              </a:schemeClr>
            </a:solidFill>
            <a:round/>
          </a:ln>
        </p:spPr>
        <p:style>
          <a:lnRef idx="0"/>
          <a:fillRef idx="0"/>
          <a:effectRef idx="0"/>
          <a:fontRef idx="minor"/>
        </p:style>
      </p:sp>
      <p:sp>
        <p:nvSpPr>
          <p:cNvPr id="112" name="Line 3"/>
          <p:cNvSpPr/>
          <p:nvPr/>
        </p:nvSpPr>
        <p:spPr>
          <a:xfrm>
            <a:off x="8991360" y="0"/>
            <a:ext cx="0" cy="6858000"/>
          </a:xfrm>
          <a:prstGeom prst="line">
            <a:avLst/>
          </a:prstGeom>
          <a:ln w="19080">
            <a:solidFill>
              <a:schemeClr val="accent1"/>
            </a:solidFill>
            <a:round/>
          </a:ln>
        </p:spPr>
        <p:style>
          <a:lnRef idx="0"/>
          <a:fillRef idx="0"/>
          <a:effectRef idx="0"/>
          <a:fontRef idx="minor"/>
        </p:style>
      </p:sp>
      <p:sp>
        <p:nvSpPr>
          <p:cNvPr id="113"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14" name="Line 5"/>
          <p:cNvSpPr/>
          <p:nvPr/>
        </p:nvSpPr>
        <p:spPr>
          <a:xfrm>
            <a:off x="8915400" y="0"/>
            <a:ext cx="0" cy="6858000"/>
          </a:xfrm>
          <a:prstGeom prst="line">
            <a:avLst/>
          </a:prstGeom>
          <a:ln w="9360">
            <a:solidFill>
              <a:schemeClr val="accent1"/>
            </a:solidFill>
            <a:round/>
          </a:ln>
        </p:spPr>
        <p:style>
          <a:lnRef idx="0"/>
          <a:fillRef idx="0"/>
          <a:effectRef idx="0"/>
          <a:fontRef idx="minor"/>
        </p:style>
      </p:sp>
      <p:sp>
        <p:nvSpPr>
          <p:cNvPr id="115" name="CustomShape 6"/>
          <p:cNvSpPr/>
          <p:nvPr/>
        </p:nvSpPr>
        <p:spPr>
          <a:xfrm>
            <a:off x="8156520" y="5715000"/>
            <a:ext cx="548280" cy="548280"/>
          </a:xfrm>
          <a:prstGeom prst="ellipse">
            <a:avLst/>
          </a:prstGeom>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16" name="PlaceHolder 7"/>
          <p:cNvSpPr>
            <a:spLocks noGrp="1"/>
          </p:cNvSpPr>
          <p:nvPr>
            <p:ph type="dt"/>
          </p:nvPr>
        </p:nvSpPr>
        <p:spPr>
          <a:xfrm rot="5400000">
            <a:off x="7589520" y="1081800"/>
            <a:ext cx="2011320" cy="383760"/>
          </a:xfrm>
          <a:prstGeom prst="rect">
            <a:avLst/>
          </a:prstGeom>
        </p:spPr>
        <p:txBody>
          <a:bodyPr lIns="90000" rIns="90000" tIns="45000" bIns="45000" anchor="ctr">
            <a:noAutofit/>
          </a:bodyPr>
          <a:p>
            <a:pPr algn="r">
              <a:lnSpc>
                <a:spcPct val="100000"/>
              </a:lnSpc>
            </a:pPr>
            <a:fld id="{E4FDB3BE-F6D1-4661-8F7E-016D23C8350A}" type="datetime1">
              <a:rPr b="0" lang="en-US" sz="1200" spc="-1" strike="noStrike">
                <a:solidFill>
                  <a:srgbClr val="575f6d"/>
                </a:solidFill>
                <a:latin typeface="Century Schoolbook"/>
              </a:rPr>
              <a:t>04/30/2021</a:t>
            </a:fld>
            <a:endParaRPr b="0" lang="en-IN" sz="1200" spc="-1" strike="noStrike">
              <a:latin typeface="Times New Roman"/>
            </a:endParaRPr>
          </a:p>
        </p:txBody>
      </p:sp>
      <p:sp>
        <p:nvSpPr>
          <p:cNvPr id="117" name="PlaceHolder 8"/>
          <p:cNvSpPr>
            <a:spLocks noGrp="1"/>
          </p:cNvSpPr>
          <p:nvPr>
            <p:ph type="ftr"/>
          </p:nvPr>
        </p:nvSpPr>
        <p:spPr>
          <a:xfrm rot="5400000">
            <a:off x="6990480" y="3737160"/>
            <a:ext cx="3200040" cy="365400"/>
          </a:xfrm>
          <a:prstGeom prst="rect">
            <a:avLst/>
          </a:prstGeom>
        </p:spPr>
        <p:txBody>
          <a:bodyPr lIns="90000" rIns="90000" tIns="45000" bIns="45000" anchor="ctr">
            <a:noAutofit/>
          </a:bodyPr>
          <a:p>
            <a:endParaRPr b="0" lang="en-IN" sz="2400" spc="-1" strike="noStrike">
              <a:latin typeface="Times New Roman"/>
            </a:endParaRPr>
          </a:p>
        </p:txBody>
      </p:sp>
      <p:sp>
        <p:nvSpPr>
          <p:cNvPr id="118" name="PlaceHolder 9"/>
          <p:cNvSpPr>
            <a:spLocks noGrp="1"/>
          </p:cNvSpPr>
          <p:nvPr>
            <p:ph type="sldNum"/>
          </p:nvPr>
        </p:nvSpPr>
        <p:spPr>
          <a:xfrm>
            <a:off x="8129160" y="5734080"/>
            <a:ext cx="609120" cy="520920"/>
          </a:xfrm>
          <a:prstGeom prst="rect">
            <a:avLst/>
          </a:prstGeom>
        </p:spPr>
        <p:txBody>
          <a:bodyPr lIns="90000" rIns="90000" tIns="45000" bIns="45000" anchor="ctr">
            <a:noAutofit/>
          </a:bodyPr>
          <a:p>
            <a:pPr algn="ctr">
              <a:lnSpc>
                <a:spcPct val="100000"/>
              </a:lnSpc>
            </a:pPr>
            <a:fld id="{55598006-9D8A-414A-887F-91C38735F245}" type="slidenum">
              <a:rPr b="1" lang="en-US" sz="1400" spc="-1" strike="noStrike">
                <a:solidFill>
                  <a:srgbClr val="ffffff"/>
                </a:solidFill>
                <a:latin typeface="Century Schoolbook"/>
              </a:rPr>
              <a:t>&lt;number&gt;</a:t>
            </a:fld>
            <a:endParaRPr b="0" lang="en-IN" sz="1400" spc="-1" strike="noStrike">
              <a:latin typeface="Times New Roman"/>
            </a:endParaRPr>
          </a:p>
        </p:txBody>
      </p:sp>
      <p:sp>
        <p:nvSpPr>
          <p:cNvPr id="119" name="PlaceHolder 10"/>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entury Schoolbook"/>
              </a:rPr>
              <a:t>Click to edit the title text format</a:t>
            </a:r>
            <a:endParaRPr b="0" lang="en-US" sz="1800" spc="-1" strike="noStrike">
              <a:solidFill>
                <a:srgbClr val="000000"/>
              </a:solidFill>
              <a:latin typeface="Century Schoolbook"/>
            </a:endParaRPr>
          </a:p>
        </p:txBody>
      </p:sp>
      <p:sp>
        <p:nvSpPr>
          <p:cNvPr id="12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Line 1"/>
          <p:cNvSpPr/>
          <p:nvPr/>
        </p:nvSpPr>
        <p:spPr>
          <a:xfrm>
            <a:off x="8762760" y="0"/>
            <a:ext cx="0" cy="6858000"/>
          </a:xfrm>
          <a:prstGeom prst="line">
            <a:avLst/>
          </a:prstGeom>
          <a:ln w="38160">
            <a:solidFill>
              <a:schemeClr val="accent1">
                <a:tint val="60000"/>
                <a:alpha val="93000"/>
              </a:schemeClr>
            </a:solidFill>
            <a:round/>
          </a:ln>
        </p:spPr>
        <p:style>
          <a:lnRef idx="0"/>
          <a:fillRef idx="0"/>
          <a:effectRef idx="0"/>
          <a:fontRef idx="minor"/>
        </p:style>
      </p:sp>
      <p:sp>
        <p:nvSpPr>
          <p:cNvPr id="158" name="Line 2"/>
          <p:cNvSpPr/>
          <p:nvPr/>
        </p:nvSpPr>
        <p:spPr>
          <a:xfrm>
            <a:off x="75960" y="0"/>
            <a:ext cx="0" cy="6858000"/>
          </a:xfrm>
          <a:prstGeom prst="line">
            <a:avLst/>
          </a:prstGeom>
          <a:ln w="57240">
            <a:solidFill>
              <a:schemeClr val="accent1">
                <a:tint val="60000"/>
              </a:schemeClr>
            </a:solidFill>
            <a:round/>
          </a:ln>
        </p:spPr>
        <p:style>
          <a:lnRef idx="0"/>
          <a:fillRef idx="0"/>
          <a:effectRef idx="0"/>
          <a:fontRef idx="minor"/>
        </p:style>
      </p:sp>
      <p:sp>
        <p:nvSpPr>
          <p:cNvPr id="159" name="Line 3"/>
          <p:cNvSpPr/>
          <p:nvPr/>
        </p:nvSpPr>
        <p:spPr>
          <a:xfrm>
            <a:off x="8991360" y="0"/>
            <a:ext cx="0" cy="6858000"/>
          </a:xfrm>
          <a:prstGeom prst="line">
            <a:avLst/>
          </a:prstGeom>
          <a:ln w="19080">
            <a:solidFill>
              <a:schemeClr val="accent1"/>
            </a:solidFill>
            <a:round/>
          </a:ln>
        </p:spPr>
        <p:style>
          <a:lnRef idx="0"/>
          <a:fillRef idx="0"/>
          <a:effectRef idx="0"/>
          <a:fontRef idx="minor"/>
        </p:style>
      </p:sp>
      <p:sp>
        <p:nvSpPr>
          <p:cNvPr id="160"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61" name="Line 5"/>
          <p:cNvSpPr/>
          <p:nvPr/>
        </p:nvSpPr>
        <p:spPr>
          <a:xfrm>
            <a:off x="8915400" y="0"/>
            <a:ext cx="0" cy="6858000"/>
          </a:xfrm>
          <a:prstGeom prst="line">
            <a:avLst/>
          </a:prstGeom>
          <a:ln w="9360">
            <a:solidFill>
              <a:schemeClr val="accent1"/>
            </a:solidFill>
            <a:round/>
          </a:ln>
        </p:spPr>
        <p:style>
          <a:lnRef idx="0"/>
          <a:fillRef idx="0"/>
          <a:effectRef idx="0"/>
          <a:fontRef idx="minor"/>
        </p:style>
      </p:sp>
      <p:sp>
        <p:nvSpPr>
          <p:cNvPr id="162" name="CustomShape 6"/>
          <p:cNvSpPr/>
          <p:nvPr/>
        </p:nvSpPr>
        <p:spPr>
          <a:xfrm>
            <a:off x="8156520" y="5715000"/>
            <a:ext cx="548280" cy="548280"/>
          </a:xfrm>
          <a:prstGeom prst="ellipse">
            <a:avLst/>
          </a:prstGeom>
          <a:ln w="38160">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163" name="PlaceHolder 7"/>
          <p:cNvSpPr>
            <a:spLocks noGrp="1"/>
          </p:cNvSpPr>
          <p:nvPr>
            <p:ph type="title"/>
          </p:nvPr>
        </p:nvSpPr>
        <p:spPr>
          <a:xfrm>
            <a:off x="457200" y="274680"/>
            <a:ext cx="7467120" cy="1142640"/>
          </a:xfrm>
          <a:prstGeom prst="rect">
            <a:avLst/>
          </a:prstGeom>
        </p:spPr>
        <p:txBody>
          <a:bodyPr lIns="90000" rIns="90000" tIns="45000" bIns="45000" anchor="b">
            <a:noAutofit/>
          </a:bodyPr>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164" name="PlaceHolder 8"/>
          <p:cNvSpPr>
            <a:spLocks noGrp="1"/>
          </p:cNvSpPr>
          <p:nvPr>
            <p:ph type="dt"/>
          </p:nvPr>
        </p:nvSpPr>
        <p:spPr>
          <a:xfrm rot="5400000">
            <a:off x="7589520" y="1081800"/>
            <a:ext cx="2011320" cy="383760"/>
          </a:xfrm>
          <a:prstGeom prst="rect">
            <a:avLst/>
          </a:prstGeom>
        </p:spPr>
        <p:txBody>
          <a:bodyPr lIns="90000" rIns="90000" tIns="45000" bIns="45000" anchor="ctr">
            <a:noAutofit/>
          </a:bodyPr>
          <a:p>
            <a:pPr algn="r">
              <a:lnSpc>
                <a:spcPct val="100000"/>
              </a:lnSpc>
            </a:pPr>
            <a:fld id="{C340570A-DDC0-4165-9360-D87E60C811BF}" type="datetime1">
              <a:rPr b="0" lang="en-US" sz="1200" spc="-1" strike="noStrike">
                <a:solidFill>
                  <a:srgbClr val="575f6d"/>
                </a:solidFill>
                <a:latin typeface="Century Schoolbook"/>
              </a:rPr>
              <a:t>04/30/2021</a:t>
            </a:fld>
            <a:endParaRPr b="0" lang="en-IN" sz="1200" spc="-1" strike="noStrike">
              <a:latin typeface="Times New Roman"/>
            </a:endParaRPr>
          </a:p>
        </p:txBody>
      </p:sp>
      <p:sp>
        <p:nvSpPr>
          <p:cNvPr id="165" name="PlaceHolder 9"/>
          <p:cNvSpPr>
            <a:spLocks noGrp="1"/>
          </p:cNvSpPr>
          <p:nvPr>
            <p:ph type="sldNum"/>
          </p:nvPr>
        </p:nvSpPr>
        <p:spPr>
          <a:xfrm>
            <a:off x="8129160" y="5734080"/>
            <a:ext cx="609120" cy="520920"/>
          </a:xfrm>
          <a:prstGeom prst="rect">
            <a:avLst/>
          </a:prstGeom>
        </p:spPr>
        <p:txBody>
          <a:bodyPr lIns="90000" rIns="90000" tIns="45000" bIns="45000" anchor="ctr">
            <a:noAutofit/>
          </a:bodyPr>
          <a:p>
            <a:pPr algn="ctr">
              <a:lnSpc>
                <a:spcPct val="100000"/>
              </a:lnSpc>
            </a:pPr>
            <a:fld id="{0BDDED29-463C-4C3C-B42D-CEF6BF69ADD1}" type="slidenum">
              <a:rPr b="1" lang="en-US" sz="1400" spc="-1" strike="noStrike">
                <a:solidFill>
                  <a:srgbClr val="ffffff"/>
                </a:solidFill>
                <a:latin typeface="Century Schoolbook"/>
              </a:rPr>
              <a:t>&lt;number&gt;</a:t>
            </a:fld>
            <a:endParaRPr b="0" lang="en-IN" sz="1400" spc="-1" strike="noStrike">
              <a:latin typeface="Times New Roman"/>
            </a:endParaRPr>
          </a:p>
        </p:txBody>
      </p:sp>
      <p:sp>
        <p:nvSpPr>
          <p:cNvPr id="166" name="PlaceHolder 10"/>
          <p:cNvSpPr>
            <a:spLocks noGrp="1"/>
          </p:cNvSpPr>
          <p:nvPr>
            <p:ph type="ftr"/>
          </p:nvPr>
        </p:nvSpPr>
        <p:spPr>
          <a:xfrm rot="5400000">
            <a:off x="6990480" y="3737160"/>
            <a:ext cx="3200040" cy="365400"/>
          </a:xfrm>
          <a:prstGeom prst="rect">
            <a:avLst/>
          </a:prstGeom>
        </p:spPr>
        <p:txBody>
          <a:bodyPr lIns="90000" rIns="90000" tIns="45000" bIns="45000" anchor="ctr">
            <a:noAutofit/>
          </a:bodyPr>
          <a:p>
            <a:endParaRPr b="0" lang="en-IN" sz="2400" spc="-1" strike="noStrike">
              <a:latin typeface="Times New Roman"/>
            </a:endParaRPr>
          </a:p>
        </p:txBody>
      </p:sp>
      <p:sp>
        <p:nvSpPr>
          <p:cNvPr id="167"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Line 1"/>
          <p:cNvSpPr/>
          <p:nvPr/>
        </p:nvSpPr>
        <p:spPr>
          <a:xfrm>
            <a:off x="8762760" y="0"/>
            <a:ext cx="0" cy="6858000"/>
          </a:xfrm>
          <a:prstGeom prst="line">
            <a:avLst/>
          </a:prstGeom>
          <a:ln w="38160">
            <a:solidFill>
              <a:schemeClr val="accent1">
                <a:tint val="60000"/>
                <a:alpha val="93000"/>
              </a:schemeClr>
            </a:solidFill>
            <a:round/>
          </a:ln>
        </p:spPr>
        <p:style>
          <a:lnRef idx="0"/>
          <a:fillRef idx="0"/>
          <a:effectRef idx="0"/>
          <a:fontRef idx="minor"/>
        </p:style>
      </p:sp>
      <p:sp>
        <p:nvSpPr>
          <p:cNvPr id="205" name="Line 2"/>
          <p:cNvSpPr/>
          <p:nvPr/>
        </p:nvSpPr>
        <p:spPr>
          <a:xfrm>
            <a:off x="75960" y="0"/>
            <a:ext cx="0" cy="6858000"/>
          </a:xfrm>
          <a:prstGeom prst="line">
            <a:avLst/>
          </a:prstGeom>
          <a:ln w="57240">
            <a:solidFill>
              <a:schemeClr val="accent1">
                <a:tint val="60000"/>
              </a:schemeClr>
            </a:solidFill>
            <a:round/>
          </a:ln>
        </p:spPr>
        <p:style>
          <a:lnRef idx="0"/>
          <a:fillRef idx="0"/>
          <a:effectRef idx="0"/>
          <a:fontRef idx="minor"/>
        </p:style>
      </p:sp>
      <p:sp>
        <p:nvSpPr>
          <p:cNvPr id="206" name="Line 3"/>
          <p:cNvSpPr/>
          <p:nvPr/>
        </p:nvSpPr>
        <p:spPr>
          <a:xfrm>
            <a:off x="8991360" y="0"/>
            <a:ext cx="0" cy="6858000"/>
          </a:xfrm>
          <a:prstGeom prst="line">
            <a:avLst/>
          </a:prstGeom>
          <a:ln w="19080">
            <a:solidFill>
              <a:schemeClr val="accent1"/>
            </a:solidFill>
            <a:round/>
          </a:ln>
        </p:spPr>
        <p:style>
          <a:lnRef idx="0"/>
          <a:fillRef idx="0"/>
          <a:effectRef idx="0"/>
          <a:fontRef idx="minor"/>
        </p:style>
      </p:sp>
      <p:sp>
        <p:nvSpPr>
          <p:cNvPr id="207" name="CustomShape 4"/>
          <p:cNvSpPr/>
          <p:nvPr/>
        </p:nvSpPr>
        <p:spPr>
          <a:xfrm>
            <a:off x="8839080" y="0"/>
            <a:ext cx="304200" cy="6857280"/>
          </a:xfrm>
          <a:prstGeom prst="rect">
            <a:avLst/>
          </a:prstGeom>
          <a:solidFill>
            <a:schemeClr val="accent1">
              <a:tint val="60000"/>
              <a:alpha val="87000"/>
            </a:schemeClr>
          </a:solidFill>
          <a:ln>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08" name="Line 5"/>
          <p:cNvSpPr/>
          <p:nvPr/>
        </p:nvSpPr>
        <p:spPr>
          <a:xfrm>
            <a:off x="8915400" y="0"/>
            <a:ext cx="0" cy="6858000"/>
          </a:xfrm>
          <a:prstGeom prst="line">
            <a:avLst/>
          </a:prstGeom>
          <a:ln w="9360">
            <a:solidFill>
              <a:schemeClr val="accent1"/>
            </a:solidFill>
            <a:round/>
          </a:ln>
        </p:spPr>
        <p:style>
          <a:lnRef idx="0"/>
          <a:fillRef idx="0"/>
          <a:effectRef idx="0"/>
          <a:fontRef idx="minor"/>
        </p:style>
      </p:sp>
      <p:sp>
        <p:nvSpPr>
          <p:cNvPr id="209" name="CustomShape 6"/>
          <p:cNvSpPr/>
          <p:nvPr/>
        </p:nvSpPr>
        <p:spPr>
          <a:xfrm>
            <a:off x="8156520" y="5715000"/>
            <a:ext cx="547920" cy="547920"/>
          </a:xfrm>
          <a:prstGeom prst="ellipse">
            <a:avLst/>
          </a:prstGeom>
          <a:ln>
            <a:noFill/>
          </a:ln>
          <a:effectLst>
            <a:outerShdw blurRad="5080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210"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11"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hyperlink" Target="http://www.wikipedia.com/" TargetMode="External"/><Relationship Id="rId2" Type="http://schemas.openxmlformats.org/officeDocument/2006/relationships/hyperlink" Target="http://www.youtube.com/" TargetMode="External"/><Relationship Id="rId3" Type="http://schemas.openxmlformats.org/officeDocument/2006/relationships/hyperlink" Target="http://www.youtube.com/" TargetMode="External"/><Relationship Id="rId4"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228600" y="380880"/>
            <a:ext cx="8686440" cy="1240920"/>
          </a:xfrm>
          <a:prstGeom prst="rect">
            <a:avLst/>
          </a:prstGeom>
          <a:noFill/>
          <a:ln>
            <a:noFill/>
          </a:ln>
        </p:spPr>
        <p:txBody>
          <a:bodyPr lIns="90000" rIns="90000" tIns="45000" bIns="45000" anchor="b">
            <a:noAutofit/>
          </a:bodyPr>
          <a:p>
            <a:pPr algn="ctr">
              <a:lnSpc>
                <a:spcPct val="100000"/>
              </a:lnSpc>
            </a:pPr>
            <a:r>
              <a:rPr b="1" lang="en-US" sz="2800" spc="-1" strike="noStrike" cap="small">
                <a:solidFill>
                  <a:srgbClr val="575f6d"/>
                </a:solidFill>
                <a:latin typeface="Century Schoolbook"/>
              </a:rPr>
              <a:t>Mini Project on </a:t>
            </a:r>
            <a:br/>
            <a:r>
              <a:rPr b="1" lang="en-US" sz="3200" spc="-1" strike="noStrike" cap="small">
                <a:solidFill>
                  <a:srgbClr val="575f6d"/>
                </a:solidFill>
                <a:latin typeface="Century Schoolbook"/>
              </a:rPr>
              <a:t>“Fake News Detection System” </a:t>
            </a:r>
            <a:endParaRPr b="0" lang="en-US" sz="3200" spc="-1" strike="noStrike">
              <a:solidFill>
                <a:srgbClr val="000000"/>
              </a:solidFill>
              <a:latin typeface="Century Schoolbook"/>
            </a:endParaRPr>
          </a:p>
        </p:txBody>
      </p:sp>
      <p:sp>
        <p:nvSpPr>
          <p:cNvPr id="255" name="TextShape 2"/>
          <p:cNvSpPr txBox="1"/>
          <p:nvPr/>
        </p:nvSpPr>
        <p:spPr>
          <a:xfrm>
            <a:off x="1325520" y="4928760"/>
            <a:ext cx="609120" cy="517320"/>
          </a:xfrm>
          <a:prstGeom prst="rect">
            <a:avLst/>
          </a:prstGeom>
          <a:noFill/>
          <a:ln>
            <a:noFill/>
          </a:ln>
        </p:spPr>
        <p:txBody>
          <a:bodyPr lIns="90000" rIns="90000" tIns="45000" bIns="45000" anchor="ctr">
            <a:noAutofit/>
          </a:bodyPr>
          <a:p>
            <a:pPr algn="ctr">
              <a:lnSpc>
                <a:spcPct val="100000"/>
              </a:lnSpc>
            </a:pPr>
            <a:fld id="{F2127B23-BF03-425F-A096-772C559352E0}" type="slidenum">
              <a:rPr b="1" lang="en-US" sz="1400" spc="-1" strike="noStrike">
                <a:solidFill>
                  <a:srgbClr val="ffffff"/>
                </a:solidFill>
                <a:latin typeface="Century Schoolbook"/>
              </a:rPr>
              <a:t>&lt;number&gt;</a:t>
            </a:fld>
            <a:endParaRPr b="0" lang="en-IN" sz="1400" spc="-1" strike="noStrike">
              <a:latin typeface="Times New Roman"/>
            </a:endParaRPr>
          </a:p>
        </p:txBody>
      </p:sp>
      <p:sp>
        <p:nvSpPr>
          <p:cNvPr id="256" name="CustomShape 3"/>
          <p:cNvSpPr/>
          <p:nvPr/>
        </p:nvSpPr>
        <p:spPr>
          <a:xfrm>
            <a:off x="2743200" y="4191120"/>
            <a:ext cx="5333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Schoolbook"/>
              </a:rPr>
              <a:t>Guided By:  Prof. M. V. Sadaphule</a:t>
            </a:r>
            <a:endParaRPr b="0" lang="en-IN" sz="1800" spc="-1" strike="noStrike">
              <a:latin typeface="Arial"/>
            </a:endParaRPr>
          </a:p>
        </p:txBody>
      </p:sp>
      <p:sp>
        <p:nvSpPr>
          <p:cNvPr id="257" name="CustomShape 4"/>
          <p:cNvSpPr/>
          <p:nvPr/>
        </p:nvSpPr>
        <p:spPr>
          <a:xfrm>
            <a:off x="2590920" y="4724280"/>
            <a:ext cx="6248160" cy="21477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Century Schoolbook"/>
              </a:rPr>
              <a:t> </a:t>
            </a:r>
            <a:r>
              <a:rPr b="0" lang="en-US" sz="1800" spc="-1" strike="noStrike">
                <a:solidFill>
                  <a:srgbClr val="000000"/>
                </a:solidFill>
                <a:latin typeface="Century Schoolbook"/>
              </a:rPr>
              <a:t>Presentation  By-  Sonali Salunke SeatNo:B150234364  </a:t>
            </a:r>
            <a:endParaRPr b="0" lang="en-IN" sz="1800" spc="-1" strike="noStrike">
              <a:latin typeface="Arial"/>
            </a:endParaRPr>
          </a:p>
          <a:p>
            <a:pPr>
              <a:lnSpc>
                <a:spcPct val="150000"/>
              </a:lnSpc>
            </a:pPr>
            <a:r>
              <a:rPr b="0" lang="en-US" sz="1800" spc="-1" strike="noStrike">
                <a:solidFill>
                  <a:srgbClr val="000000"/>
                </a:solidFill>
                <a:latin typeface="Century Schoolbook"/>
              </a:rPr>
              <a:t>                                </a:t>
            </a:r>
            <a:r>
              <a:rPr b="0" lang="en-US" sz="1800" spc="-1" strike="noStrike">
                <a:solidFill>
                  <a:srgbClr val="000000"/>
                </a:solidFill>
                <a:latin typeface="Century Schoolbook"/>
              </a:rPr>
              <a:t>Kalyani Patil    SeatN</a:t>
            </a:r>
            <a:r>
              <a:rPr b="0" lang="en-IN" sz="1800" spc="-1" strike="noStrike">
                <a:solidFill>
                  <a:srgbClr val="000000"/>
                </a:solidFill>
                <a:latin typeface="Century Schoolbook"/>
              </a:rPr>
              <a:t>o</a:t>
            </a:r>
            <a:r>
              <a:rPr b="0" lang="en-US" sz="1800" spc="-1" strike="noStrike">
                <a:solidFill>
                  <a:srgbClr val="000000"/>
                </a:solidFill>
                <a:latin typeface="Century Schoolbook"/>
              </a:rPr>
              <a:t>:</a:t>
            </a:r>
            <a:r>
              <a:rPr b="0" lang="en-IN" sz="1800" spc="-1" strike="noStrike">
                <a:solidFill>
                  <a:srgbClr val="000000"/>
                </a:solidFill>
                <a:latin typeface="Century Schoolbook"/>
              </a:rPr>
              <a:t>B150234335</a:t>
            </a:r>
            <a:endParaRPr b="0" lang="en-IN" sz="1800" spc="-1" strike="noStrike">
              <a:latin typeface="Arial"/>
            </a:endParaRPr>
          </a:p>
          <a:p>
            <a:pPr>
              <a:lnSpc>
                <a:spcPct val="150000"/>
              </a:lnSpc>
            </a:pPr>
            <a:r>
              <a:rPr b="0" lang="en-US" sz="1800" spc="-1" strike="noStrike">
                <a:solidFill>
                  <a:srgbClr val="000000"/>
                </a:solidFill>
                <a:latin typeface="Century Schoolbook"/>
              </a:rPr>
              <a:t>                                </a:t>
            </a:r>
            <a:r>
              <a:rPr b="0" lang="en-US" sz="1800" spc="-1" strike="noStrike">
                <a:solidFill>
                  <a:srgbClr val="000000"/>
                </a:solidFill>
                <a:latin typeface="Century Schoolbook"/>
              </a:rPr>
              <a:t>Gayatri Babar  SeatNo:B150234223</a:t>
            </a:r>
            <a:endParaRPr b="0" lang="en-IN" sz="1800" spc="-1" strike="noStrike">
              <a:latin typeface="Arial"/>
            </a:endParaRPr>
          </a:p>
          <a:p>
            <a:pPr>
              <a:lnSpc>
                <a:spcPct val="150000"/>
              </a:lnSpc>
            </a:pPr>
            <a:r>
              <a:rPr b="0" lang="en-US" sz="1800" spc="-1" strike="noStrike">
                <a:solidFill>
                  <a:srgbClr val="000000"/>
                </a:solidFill>
                <a:latin typeface="Century Schoolbook"/>
              </a:rPr>
              <a:t>                                </a:t>
            </a:r>
            <a:r>
              <a:rPr b="0" lang="en-US" sz="1800" spc="-1" strike="noStrike">
                <a:solidFill>
                  <a:srgbClr val="000000"/>
                </a:solidFill>
                <a:latin typeface="Century Schoolbook"/>
              </a:rPr>
              <a:t>Bhumika Patil  SeatN</a:t>
            </a:r>
            <a:r>
              <a:rPr b="0" lang="en-IN" sz="1800" spc="-1" strike="noStrike">
                <a:solidFill>
                  <a:srgbClr val="000000"/>
                </a:solidFill>
                <a:latin typeface="Century Schoolbook"/>
              </a:rPr>
              <a:t>o</a:t>
            </a:r>
            <a:r>
              <a:rPr b="0" lang="en-US" sz="1800" spc="-1" strike="noStrike">
                <a:solidFill>
                  <a:srgbClr val="000000"/>
                </a:solidFill>
                <a:latin typeface="Century Schoolbook"/>
              </a:rPr>
              <a:t>:B150234334</a:t>
            </a:r>
            <a:endParaRPr b="0" lang="en-IN" sz="1800" spc="-1" strike="noStrike">
              <a:latin typeface="Arial"/>
            </a:endParaRPr>
          </a:p>
          <a:p>
            <a:pPr>
              <a:lnSpc>
                <a:spcPct val="150000"/>
              </a:lnSpc>
            </a:pPr>
            <a:endParaRPr b="0" lang="en-IN" sz="1800" spc="-1" strike="noStrike">
              <a:latin typeface="Arial"/>
            </a:endParaRPr>
          </a:p>
        </p:txBody>
      </p:sp>
      <p:sp>
        <p:nvSpPr>
          <p:cNvPr id="258" name="CustomShape 5"/>
          <p:cNvSpPr/>
          <p:nvPr/>
        </p:nvSpPr>
        <p:spPr>
          <a:xfrm>
            <a:off x="0" y="0"/>
            <a:ext cx="9143640" cy="360"/>
          </a:xfrm>
          <a:prstGeom prst="rect">
            <a:avLst/>
          </a:prstGeom>
          <a:noFill/>
          <a:ln w="9360">
            <a:noFill/>
          </a:ln>
        </p:spPr>
        <p:style>
          <a:lnRef idx="0"/>
          <a:fillRef idx="0"/>
          <a:effectRef idx="0"/>
          <a:fontRef idx="minor"/>
        </p:style>
      </p:sp>
      <p:sp>
        <p:nvSpPr>
          <p:cNvPr id="259" name="CustomShape 6"/>
          <p:cNvSpPr/>
          <p:nvPr/>
        </p:nvSpPr>
        <p:spPr>
          <a:xfrm>
            <a:off x="3276000" y="216000"/>
            <a:ext cx="338400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Times New Roman"/>
              </a:rPr>
              <a:t>LP-2 Submission</a:t>
            </a:r>
            <a:endParaRPr b="0" lang="en-IN" sz="2000" spc="-1" strike="noStrike">
              <a:latin typeface="Arial"/>
            </a:endParaRPr>
          </a:p>
          <a:p>
            <a:pPr>
              <a:lnSpc>
                <a:spcPct val="100000"/>
              </a:lnSpc>
            </a:pPr>
            <a:endParaRPr b="0" lang="en-IN" sz="2000" spc="-1" strike="noStrike">
              <a:latin typeface="Arial"/>
            </a:endParaRPr>
          </a:p>
        </p:txBody>
      </p:sp>
      <p:pic>
        <p:nvPicPr>
          <p:cNvPr id="260" name="" descr=""/>
          <p:cNvPicPr/>
          <p:nvPr/>
        </p:nvPicPr>
        <p:blipFill>
          <a:blip r:embed="rId1"/>
          <a:stretch/>
        </p:blipFill>
        <p:spPr>
          <a:xfrm>
            <a:off x="2705040" y="1778040"/>
            <a:ext cx="3276720" cy="1562040"/>
          </a:xfrm>
          <a:prstGeom prst="rect">
            <a:avLst/>
          </a:prstGeom>
          <a:ln>
            <a:noFill/>
          </a:ln>
        </p:spPr>
      </p:pic>
    </p:spTree>
  </p:cSld>
  <p:transition>
    <p:cover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57200" y="274680"/>
            <a:ext cx="7467120" cy="1868040"/>
          </a:xfrm>
          <a:prstGeom prst="rect">
            <a:avLst/>
          </a:prstGeom>
          <a:noFill/>
          <a:ln>
            <a:noFill/>
          </a:ln>
        </p:spPr>
        <p:txBody>
          <a:bodyPr lIns="90000" rIns="90000" tIns="45000" bIns="45000" anchor="b">
            <a:normAutofit/>
          </a:bodyPr>
          <a:p>
            <a:pPr>
              <a:lnSpc>
                <a:spcPct val="100000"/>
              </a:lnSpc>
            </a:pPr>
            <a:r>
              <a:rPr b="1" lang="en-US" sz="2700" spc="-1" strike="noStrike" cap="small">
                <a:solidFill>
                  <a:srgbClr val="575f6d"/>
                </a:solidFill>
                <a:latin typeface="Times New Roman"/>
              </a:rPr>
              <a:t>K-Nearest Neighbors Algorithm</a:t>
            </a:r>
            <a:br/>
            <a:r>
              <a:rPr b="1" lang="en-US" sz="2700" spc="-1" strike="noStrike" cap="small">
                <a:solidFill>
                  <a:srgbClr val="575f6d"/>
                </a:solidFill>
                <a:latin typeface="Times New Roman"/>
              </a:rPr>
              <a:t> </a:t>
            </a:r>
            <a:br/>
            <a:endParaRPr b="0" lang="en-US" sz="2700" spc="-1" strike="noStrike">
              <a:solidFill>
                <a:srgbClr val="000000"/>
              </a:solidFill>
              <a:latin typeface="Century Schoolbook"/>
            </a:endParaRPr>
          </a:p>
        </p:txBody>
      </p:sp>
      <p:sp>
        <p:nvSpPr>
          <p:cNvPr id="302" name="TextShape 2"/>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0112BDAF-E56C-4ED3-9341-49AA06F81480}" type="slidenum">
              <a:rPr b="1" lang="en-US" sz="1400" spc="-1" strike="noStrike">
                <a:solidFill>
                  <a:srgbClr val="ffffff"/>
                </a:solidFill>
                <a:latin typeface="Century Schoolbook"/>
              </a:rPr>
              <a:t>10</a:t>
            </a:fld>
            <a:endParaRPr b="0" lang="en-IN" sz="1400" spc="-1" strike="noStrike">
              <a:latin typeface="Times New Roman"/>
            </a:endParaRPr>
          </a:p>
        </p:txBody>
      </p:sp>
      <p:pic>
        <p:nvPicPr>
          <p:cNvPr id="303" name="Picture 2" descr="C:\Users\HP\Downloads\k-nearest-neighbor-algorithm-for-machine-learning2.png"/>
          <p:cNvPicPr/>
          <p:nvPr/>
        </p:nvPicPr>
        <p:blipFill>
          <a:blip r:embed="rId1"/>
          <a:stretch/>
        </p:blipFill>
        <p:spPr>
          <a:xfrm>
            <a:off x="714240" y="1857240"/>
            <a:ext cx="7286400" cy="3928680"/>
          </a:xfrm>
          <a:prstGeom prst="rect">
            <a:avLst/>
          </a:prstGeom>
          <a:ln>
            <a:noFill/>
          </a:ln>
        </p:spPr>
      </p:pic>
    </p:spTree>
  </p:cSld>
  <p:transition>
    <p:cover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295280" y="1447920"/>
            <a:ext cx="6324120" cy="4977360"/>
          </a:xfrm>
          <a:prstGeom prst="rect">
            <a:avLst/>
          </a:prstGeom>
          <a:ln>
            <a:round/>
          </a:ln>
        </p:spPr>
        <p:style>
          <a:lnRef idx="2">
            <a:schemeClr val="dk1"/>
          </a:lnRef>
          <a:fillRef idx="1">
            <a:schemeClr val="lt1"/>
          </a:fillRef>
          <a:effectRef idx="0">
            <a:schemeClr val="dk1"/>
          </a:effectRef>
          <a:fontRef idx="minor"/>
        </p:style>
      </p:sp>
      <p:sp>
        <p:nvSpPr>
          <p:cNvPr id="305" name="CustomShape 2"/>
          <p:cNvSpPr/>
          <p:nvPr/>
        </p:nvSpPr>
        <p:spPr>
          <a:xfrm>
            <a:off x="-554400" y="572760"/>
            <a:ext cx="69339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Times New Roman"/>
              </a:rPr>
              <a:t>           </a:t>
            </a:r>
            <a:r>
              <a:rPr b="1" lang="en-US" sz="3200" spc="-1" strike="noStrike">
                <a:solidFill>
                  <a:srgbClr val="000000"/>
                </a:solidFill>
                <a:latin typeface="Times New Roman"/>
              </a:rPr>
              <a:t>Naive Bayes Algorithm</a:t>
            </a:r>
            <a:endParaRPr b="0" lang="en-IN" sz="3200" spc="-1" strike="noStrike">
              <a:latin typeface="Arial"/>
            </a:endParaRPr>
          </a:p>
        </p:txBody>
      </p:sp>
      <p:sp>
        <p:nvSpPr>
          <p:cNvPr id="306"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B53AC7F3-E104-4DB0-BE77-3518F19484C1}" type="slidenum">
              <a:rPr b="1" lang="en-US" sz="1400" spc="-1" strike="noStrike">
                <a:solidFill>
                  <a:srgbClr val="ffffff"/>
                </a:solidFill>
                <a:latin typeface="Century Schoolbook"/>
              </a:rPr>
              <a:t>10</a:t>
            </a:fld>
            <a:endParaRPr b="0" lang="en-IN" sz="1400" spc="-1" strike="noStrike">
              <a:latin typeface="Times New Roman"/>
            </a:endParaRPr>
          </a:p>
        </p:txBody>
      </p:sp>
      <p:pic>
        <p:nvPicPr>
          <p:cNvPr id="307" name="Picture 2" descr=""/>
          <p:cNvPicPr/>
          <p:nvPr/>
        </p:nvPicPr>
        <p:blipFill>
          <a:blip r:embed="rId1"/>
          <a:stretch/>
        </p:blipFill>
        <p:spPr>
          <a:xfrm>
            <a:off x="1600200" y="1600200"/>
            <a:ext cx="5714640" cy="4571640"/>
          </a:xfrm>
          <a:prstGeom prst="rect">
            <a:avLst/>
          </a:prstGeom>
          <a:ln w="9360">
            <a:noFill/>
          </a:ln>
        </p:spPr>
      </p:pic>
    </p:spTree>
  </p:cSld>
  <p:transition>
    <p:cover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8129160" y="5734080"/>
            <a:ext cx="608760" cy="520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170B730F-2D05-45A4-B3CE-F09C8ACADE53}" type="slidenum">
              <a:rPr b="1" lang="en-US" sz="1400" spc="-1" strike="noStrike">
                <a:solidFill>
                  <a:srgbClr val="ffffff"/>
                </a:solidFill>
                <a:latin typeface="Century Schoolbook"/>
              </a:rPr>
              <a:t>&lt;number&gt;</a:t>
            </a:fld>
            <a:endParaRPr b="0" lang="en-IN" sz="1400" spc="-1" strike="noStrike">
              <a:latin typeface="Arial"/>
            </a:endParaRPr>
          </a:p>
        </p:txBody>
      </p:sp>
      <p:sp>
        <p:nvSpPr>
          <p:cNvPr id="309" name="CustomShape 2"/>
          <p:cNvSpPr/>
          <p:nvPr/>
        </p:nvSpPr>
        <p:spPr>
          <a:xfrm>
            <a:off x="642960" y="571320"/>
            <a:ext cx="3928320" cy="577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Times New Roman"/>
                <a:ea typeface="DejaVu Sans"/>
              </a:rPr>
              <a:t>System Architecture</a:t>
            </a:r>
            <a:endParaRPr b="0" lang="en-IN" sz="3200" spc="-1" strike="noStrike">
              <a:latin typeface="Arial"/>
            </a:endParaRPr>
          </a:p>
        </p:txBody>
      </p:sp>
      <p:sp>
        <p:nvSpPr>
          <p:cNvPr id="310" name="CustomShape 3"/>
          <p:cNvSpPr/>
          <p:nvPr/>
        </p:nvSpPr>
        <p:spPr>
          <a:xfrm>
            <a:off x="0" y="2214720"/>
            <a:ext cx="1499400" cy="1356480"/>
          </a:xfrm>
          <a:prstGeom prst="roundRect">
            <a:avLst>
              <a:gd name="adj" fmla="val 16667"/>
            </a:avLst>
          </a:prstGeom>
          <a:gradFill rotWithShape="0">
            <a:gsLst>
              <a:gs pos="0">
                <a:srgbClr val="ecbd00"/>
              </a:gs>
              <a:gs pos="100000">
                <a:srgbClr val="7e6400"/>
              </a:gs>
            </a:gsLst>
            <a:path path="circle"/>
          </a:gradFill>
          <a:ln>
            <a:noFill/>
          </a:ln>
          <a:effectLst>
            <a:outerShdw blurRad="50800" dir="5400000" dist="20160" rotWithShape="0">
              <a:srgbClr val="000000">
                <a:alpha val="42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ea typeface="DejaVu Sans"/>
              </a:rPr>
              <a:t>Dataset of Real and Fake news</a:t>
            </a:r>
            <a:endParaRPr b="0" lang="en-IN" sz="1800" spc="-1" strike="noStrike">
              <a:latin typeface="Arial"/>
            </a:endParaRPr>
          </a:p>
        </p:txBody>
      </p:sp>
      <p:sp>
        <p:nvSpPr>
          <p:cNvPr id="311" name="CustomShape 4"/>
          <p:cNvSpPr/>
          <p:nvPr/>
        </p:nvSpPr>
        <p:spPr>
          <a:xfrm>
            <a:off x="2428920" y="1785960"/>
            <a:ext cx="1285200" cy="4993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600" spc="-1" strike="noStrike">
                <a:solidFill>
                  <a:srgbClr val="ffffff"/>
                </a:solidFill>
                <a:latin typeface="Century Schoolbook"/>
                <a:ea typeface="DejaVu Sans"/>
              </a:rPr>
              <a:t>Train set 80%</a:t>
            </a:r>
            <a:endParaRPr b="0" lang="en-IN" sz="1600" spc="-1" strike="noStrike">
              <a:latin typeface="Arial"/>
            </a:endParaRPr>
          </a:p>
        </p:txBody>
      </p:sp>
      <p:sp>
        <p:nvSpPr>
          <p:cNvPr id="312" name="CustomShape 5"/>
          <p:cNvSpPr/>
          <p:nvPr/>
        </p:nvSpPr>
        <p:spPr>
          <a:xfrm>
            <a:off x="2357280" y="3857760"/>
            <a:ext cx="1213560" cy="5709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600" spc="-1" strike="noStrike">
                <a:solidFill>
                  <a:srgbClr val="ffffff"/>
                </a:solidFill>
                <a:latin typeface="Century Schoolbook"/>
                <a:ea typeface="DejaVu Sans"/>
              </a:rPr>
              <a:t>Test set 20%</a:t>
            </a:r>
            <a:endParaRPr b="0" lang="en-IN" sz="1600" spc="-1" strike="noStrike">
              <a:latin typeface="Arial"/>
            </a:endParaRPr>
          </a:p>
        </p:txBody>
      </p:sp>
      <p:sp>
        <p:nvSpPr>
          <p:cNvPr id="313" name="CustomShape 6"/>
          <p:cNvSpPr/>
          <p:nvPr/>
        </p:nvSpPr>
        <p:spPr>
          <a:xfrm>
            <a:off x="4143240" y="1714320"/>
            <a:ext cx="1999440" cy="499320"/>
          </a:xfrm>
          <a:prstGeom prst="roundRect">
            <a:avLst>
              <a:gd name="adj" fmla="val 16667"/>
            </a:avLst>
          </a:prstGeom>
          <a:gradFill rotWithShape="0">
            <a:gsLst>
              <a:gs pos="0">
                <a:srgbClr val="4474cc"/>
              </a:gs>
              <a:gs pos="100000">
                <a:srgbClr val="223d6f"/>
              </a:gs>
            </a:gsLst>
            <a:path path="circle"/>
          </a:gradFill>
          <a:ln>
            <a:solidFill>
              <a:srgbClr val="4f7cce"/>
            </a:solidFill>
            <a:round/>
          </a:ln>
          <a:effectLst>
            <a:outerShdw blurRad="50800" dir="5400000" dist="20160" rotWithShape="0">
              <a:srgbClr val="000000">
                <a:alpha val="42000"/>
              </a:srgbClr>
            </a:outerShdw>
          </a:effectLst>
        </p:spPr>
        <p:style>
          <a:lnRef idx="1">
            <a:schemeClr val="accent2"/>
          </a:lnRef>
          <a:fillRef idx="3">
            <a:schemeClr val="accent2"/>
          </a:fillRef>
          <a:effectRef idx="2">
            <a:schemeClr val="accent2"/>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ea typeface="DejaVu Sans"/>
              </a:rPr>
              <a:t>TfidfVectorizer</a:t>
            </a:r>
            <a:endParaRPr b="0" lang="en-IN" sz="1800" spc="-1" strike="noStrike">
              <a:latin typeface="Arial"/>
            </a:endParaRPr>
          </a:p>
        </p:txBody>
      </p:sp>
      <p:sp>
        <p:nvSpPr>
          <p:cNvPr id="314" name="CustomShape 7"/>
          <p:cNvSpPr/>
          <p:nvPr/>
        </p:nvSpPr>
        <p:spPr>
          <a:xfrm>
            <a:off x="5715000" y="3929040"/>
            <a:ext cx="1285200" cy="356400"/>
          </a:xfrm>
          <a:prstGeom prst="roundRect">
            <a:avLst>
              <a:gd name="adj" fmla="val 16667"/>
            </a:avLst>
          </a:prstGeom>
          <a:gradFill rotWithShape="0">
            <a:gsLst>
              <a:gs pos="0">
                <a:srgbClr val="5e646e"/>
              </a:gs>
              <a:gs pos="100000">
                <a:srgbClr val="32363b"/>
              </a:gs>
            </a:gsLst>
            <a:path path="circle"/>
          </a:gradFill>
          <a:ln>
            <a:noFill/>
          </a:ln>
          <a:effectLst>
            <a:outerShdw blurRad="50800" dir="5400000" dist="20160" rotWithShape="0">
              <a:srgbClr val="000000">
                <a:alpha val="42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en-US" sz="1600" spc="-1" strike="noStrike">
                <a:solidFill>
                  <a:srgbClr val="ffffff"/>
                </a:solidFill>
                <a:latin typeface="Century Schoolbook"/>
                <a:ea typeface="DejaVu Sans"/>
              </a:rPr>
              <a:t>Accuracy</a:t>
            </a:r>
            <a:endParaRPr b="0" lang="en-IN" sz="1600" spc="-1" strike="noStrike">
              <a:latin typeface="Arial"/>
            </a:endParaRPr>
          </a:p>
        </p:txBody>
      </p:sp>
      <p:sp>
        <p:nvSpPr>
          <p:cNvPr id="315" name="CustomShape 8"/>
          <p:cNvSpPr/>
          <p:nvPr/>
        </p:nvSpPr>
        <p:spPr>
          <a:xfrm>
            <a:off x="6598440" y="1414080"/>
            <a:ext cx="856440" cy="285120"/>
          </a:xfrm>
          <a:prstGeom prst="roundRect">
            <a:avLst>
              <a:gd name="adj" fmla="val 16667"/>
            </a:avLst>
          </a:prstGeom>
          <a:gradFill rotWithShape="0">
            <a:gsLst>
              <a:gs pos="0">
                <a:srgbClr val="fb6400"/>
              </a:gs>
              <a:gs pos="100000">
                <a:srgbClr val="873500"/>
              </a:gs>
            </a:gsLst>
            <a:path path="circle"/>
          </a:gradFill>
          <a:ln>
            <a:solidFill>
              <a:srgbClr val="ff6a09"/>
            </a:solidFill>
            <a:round/>
          </a:ln>
          <a:effectLst>
            <a:outerShdw blurRad="50800" dir="5400000" dist="20160" rotWithShape="0">
              <a:srgbClr val="000000">
                <a:alpha val="42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600" spc="-1" strike="noStrike">
                <a:solidFill>
                  <a:srgbClr val="ffffff"/>
                </a:solidFill>
                <a:latin typeface="Century Schoolbook"/>
                <a:ea typeface="DejaVu Sans"/>
              </a:rPr>
              <a:t>KNN</a:t>
            </a:r>
            <a:endParaRPr b="0" lang="en-IN" sz="1600" spc="-1" strike="noStrike">
              <a:latin typeface="Arial"/>
            </a:endParaRPr>
          </a:p>
        </p:txBody>
      </p:sp>
      <p:sp>
        <p:nvSpPr>
          <p:cNvPr id="316" name="CustomShape 9"/>
          <p:cNvSpPr/>
          <p:nvPr/>
        </p:nvSpPr>
        <p:spPr>
          <a:xfrm>
            <a:off x="6677640" y="2170800"/>
            <a:ext cx="1056600" cy="499320"/>
          </a:xfrm>
          <a:prstGeom prst="roundRect">
            <a:avLst>
              <a:gd name="adj" fmla="val 16667"/>
            </a:avLst>
          </a:prstGeom>
          <a:gradFill rotWithShape="0">
            <a:gsLst>
              <a:gs pos="0">
                <a:srgbClr val="fb6400"/>
              </a:gs>
              <a:gs pos="100000">
                <a:srgbClr val="873500"/>
              </a:gs>
            </a:gsLst>
            <a:path path="circle"/>
          </a:gradFill>
          <a:ln>
            <a:noFill/>
          </a:ln>
          <a:effectLst>
            <a:outerShdw blurRad="50800" dir="5400000" dist="20160" rotWithShape="0">
              <a:srgbClr val="000000">
                <a:alpha val="42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1600" spc="-1" strike="noStrike">
                <a:solidFill>
                  <a:srgbClr val="ffffff"/>
                </a:solidFill>
                <a:latin typeface="Century Schoolbook"/>
                <a:ea typeface="DejaVu Sans"/>
              </a:rPr>
              <a:t>Naïve baye’s</a:t>
            </a:r>
            <a:endParaRPr b="0" lang="en-IN" sz="1600" spc="-1" strike="noStrike">
              <a:latin typeface="Arial"/>
            </a:endParaRPr>
          </a:p>
        </p:txBody>
      </p:sp>
      <p:sp>
        <p:nvSpPr>
          <p:cNvPr id="317" name="Line 10"/>
          <p:cNvSpPr/>
          <p:nvPr/>
        </p:nvSpPr>
        <p:spPr>
          <a:xfrm flipH="1">
            <a:off x="1857240" y="2000880"/>
            <a:ext cx="720" cy="21423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318" name="CustomShape 11"/>
          <p:cNvSpPr/>
          <p:nvPr/>
        </p:nvSpPr>
        <p:spPr>
          <a:xfrm>
            <a:off x="1857240" y="2000160"/>
            <a:ext cx="499320" cy="450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19" name="CustomShape 12"/>
          <p:cNvSpPr/>
          <p:nvPr/>
        </p:nvSpPr>
        <p:spPr>
          <a:xfrm>
            <a:off x="1857240" y="4143240"/>
            <a:ext cx="428040" cy="450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20" name="CustomShape 13"/>
          <p:cNvSpPr/>
          <p:nvPr/>
        </p:nvSpPr>
        <p:spPr>
          <a:xfrm>
            <a:off x="3714840" y="2000160"/>
            <a:ext cx="428040" cy="70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21" name="CustomShape 14"/>
          <p:cNvSpPr/>
          <p:nvPr/>
        </p:nvSpPr>
        <p:spPr>
          <a:xfrm>
            <a:off x="4929120" y="2214720"/>
            <a:ext cx="70560" cy="18565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22" name="CustomShape 15"/>
          <p:cNvSpPr/>
          <p:nvPr/>
        </p:nvSpPr>
        <p:spPr>
          <a:xfrm>
            <a:off x="3571920" y="4071960"/>
            <a:ext cx="2142360" cy="70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23" name="CustomShape 16"/>
          <p:cNvSpPr/>
          <p:nvPr/>
        </p:nvSpPr>
        <p:spPr>
          <a:xfrm>
            <a:off x="3643200" y="4214880"/>
            <a:ext cx="2142360" cy="333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entury Schoolbook"/>
                <a:ea typeface="DejaVu Sans"/>
              </a:rPr>
              <a:t>Predict on Test set</a:t>
            </a:r>
            <a:endParaRPr b="0" lang="en-IN" sz="1600" spc="-1" strike="noStrike">
              <a:latin typeface="Arial"/>
            </a:endParaRPr>
          </a:p>
        </p:txBody>
      </p:sp>
      <p:sp>
        <p:nvSpPr>
          <p:cNvPr id="324" name="Line 17"/>
          <p:cNvSpPr/>
          <p:nvPr/>
        </p:nvSpPr>
        <p:spPr>
          <a:xfrm>
            <a:off x="1500120" y="2928600"/>
            <a:ext cx="357120" cy="180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325" name="CustomShape 18"/>
          <p:cNvSpPr/>
          <p:nvPr/>
        </p:nvSpPr>
        <p:spPr>
          <a:xfrm>
            <a:off x="6146640" y="1918800"/>
            <a:ext cx="213480" cy="450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26" name="Line 19"/>
          <p:cNvSpPr/>
          <p:nvPr/>
        </p:nvSpPr>
        <p:spPr>
          <a:xfrm flipH="1">
            <a:off x="6356160" y="1285560"/>
            <a:ext cx="1440" cy="135756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327" name="CustomShape 20"/>
          <p:cNvSpPr/>
          <p:nvPr/>
        </p:nvSpPr>
        <p:spPr>
          <a:xfrm>
            <a:off x="6370920" y="1556640"/>
            <a:ext cx="213480" cy="450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28" name="CustomShape 21"/>
          <p:cNvSpPr/>
          <p:nvPr/>
        </p:nvSpPr>
        <p:spPr>
          <a:xfrm>
            <a:off x="6374880" y="2421000"/>
            <a:ext cx="285120" cy="705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ransition>
    <p:cover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805040" y="32400"/>
            <a:ext cx="51699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244583"/>
                </a:solidFill>
                <a:latin typeface="Century Schoolbook"/>
              </a:rPr>
              <a:t>              </a:t>
            </a:r>
            <a:r>
              <a:rPr b="1" lang="en-IN" sz="3200" spc="-1" strike="noStrike">
                <a:solidFill>
                  <a:srgbClr val="000000"/>
                </a:solidFill>
                <a:latin typeface="Times New Roman"/>
              </a:rPr>
              <a:t>System</a:t>
            </a:r>
            <a:r>
              <a:rPr b="1" lang="en-IN" sz="3200" spc="-1" strike="noStrike">
                <a:solidFill>
                  <a:srgbClr val="244583"/>
                </a:solidFill>
                <a:latin typeface="Times New Roman"/>
              </a:rPr>
              <a:t> </a:t>
            </a:r>
            <a:r>
              <a:rPr b="1" lang="en-US" sz="3200" spc="-1" strike="noStrike">
                <a:solidFill>
                  <a:srgbClr val="000000"/>
                </a:solidFill>
                <a:latin typeface="Times New Roman"/>
              </a:rPr>
              <a:t>Flow</a:t>
            </a:r>
            <a:endParaRPr b="0" lang="en-IN" sz="3200" spc="-1" strike="noStrike">
              <a:latin typeface="Arial"/>
            </a:endParaRPr>
          </a:p>
        </p:txBody>
      </p:sp>
      <p:sp>
        <p:nvSpPr>
          <p:cNvPr id="330" name="TextShape 2"/>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001FF734-6994-49C8-979F-C4A820D20E70}" type="slidenum">
              <a:rPr b="1" lang="en-US" sz="1400" spc="-1" strike="noStrike">
                <a:solidFill>
                  <a:srgbClr val="ffffff"/>
                </a:solidFill>
                <a:latin typeface="Century Schoolbook"/>
              </a:rPr>
              <a:t>&lt;number&gt;</a:t>
            </a:fld>
            <a:endParaRPr b="0" lang="en-IN" sz="1400" spc="-1" strike="noStrike">
              <a:latin typeface="Times New Roman"/>
            </a:endParaRPr>
          </a:p>
        </p:txBody>
      </p:sp>
      <p:sp>
        <p:nvSpPr>
          <p:cNvPr id="331" name="CustomShape 3"/>
          <p:cNvSpPr/>
          <p:nvPr/>
        </p:nvSpPr>
        <p:spPr>
          <a:xfrm>
            <a:off x="0" y="0"/>
            <a:ext cx="9143640" cy="456840"/>
          </a:xfrm>
          <a:prstGeom prst="rect">
            <a:avLst/>
          </a:prstGeom>
          <a:noFill/>
          <a:ln>
            <a:noFill/>
          </a:ln>
        </p:spPr>
        <p:style>
          <a:lnRef idx="0"/>
          <a:fillRef idx="0"/>
          <a:effectRef idx="0"/>
          <a:fontRef idx="minor"/>
        </p:style>
      </p:sp>
      <p:sp>
        <p:nvSpPr>
          <p:cNvPr id="332" name="CustomShape 4"/>
          <p:cNvSpPr/>
          <p:nvPr/>
        </p:nvSpPr>
        <p:spPr>
          <a:xfrm>
            <a:off x="0" y="0"/>
            <a:ext cx="9143640" cy="456840"/>
          </a:xfrm>
          <a:prstGeom prst="rect">
            <a:avLst/>
          </a:prstGeom>
          <a:noFill/>
          <a:ln>
            <a:noFill/>
          </a:ln>
        </p:spPr>
        <p:style>
          <a:lnRef idx="0"/>
          <a:fillRef idx="0"/>
          <a:effectRef idx="0"/>
          <a:fontRef idx="minor"/>
        </p:style>
      </p:sp>
      <p:sp>
        <p:nvSpPr>
          <p:cNvPr id="333" name="CustomShape 5"/>
          <p:cNvSpPr/>
          <p:nvPr/>
        </p:nvSpPr>
        <p:spPr>
          <a:xfrm>
            <a:off x="0" y="457200"/>
            <a:ext cx="9143640" cy="456840"/>
          </a:xfrm>
          <a:prstGeom prst="rect">
            <a:avLst/>
          </a:prstGeom>
          <a:noFill/>
          <a:ln>
            <a:noFill/>
          </a:ln>
        </p:spPr>
        <p:style>
          <a:lnRef idx="0"/>
          <a:fillRef idx="0"/>
          <a:effectRef idx="0"/>
          <a:fontRef idx="minor"/>
        </p:style>
      </p:sp>
      <p:sp>
        <p:nvSpPr>
          <p:cNvPr id="334" name="CustomShape 6"/>
          <p:cNvSpPr/>
          <p:nvPr/>
        </p:nvSpPr>
        <p:spPr>
          <a:xfrm>
            <a:off x="1473840" y="865800"/>
            <a:ext cx="5832360" cy="43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Articles information loading</a:t>
            </a:r>
            <a:endParaRPr b="0" lang="en-IN" sz="1800" spc="-1" strike="noStrike">
              <a:latin typeface="Arial"/>
            </a:endParaRPr>
          </a:p>
        </p:txBody>
      </p:sp>
      <p:sp>
        <p:nvSpPr>
          <p:cNvPr id="335" name="CustomShape 7"/>
          <p:cNvSpPr/>
          <p:nvPr/>
        </p:nvSpPr>
        <p:spPr>
          <a:xfrm>
            <a:off x="1473840" y="1706400"/>
            <a:ext cx="5832360" cy="617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Articles filtering based on the presence of the content and relevant label</a:t>
            </a:r>
            <a:endParaRPr b="0" lang="en-IN" sz="1800" spc="-1" strike="noStrike">
              <a:latin typeface="Arial"/>
            </a:endParaRPr>
          </a:p>
        </p:txBody>
      </p:sp>
      <p:sp>
        <p:nvSpPr>
          <p:cNvPr id="336" name="CustomShape 8"/>
          <p:cNvSpPr/>
          <p:nvPr/>
        </p:nvSpPr>
        <p:spPr>
          <a:xfrm>
            <a:off x="1465560" y="2706120"/>
            <a:ext cx="5832360" cy="6076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Seperating the data in training, validation and testing datasets</a:t>
            </a:r>
            <a:endParaRPr b="0" lang="en-IN" sz="1800" spc="-1" strike="noStrike">
              <a:latin typeface="Arial"/>
            </a:endParaRPr>
          </a:p>
        </p:txBody>
      </p:sp>
      <p:sp>
        <p:nvSpPr>
          <p:cNvPr id="337" name="CustomShape 9"/>
          <p:cNvSpPr/>
          <p:nvPr/>
        </p:nvSpPr>
        <p:spPr>
          <a:xfrm>
            <a:off x="1465560" y="3683160"/>
            <a:ext cx="5832360" cy="43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Training the Naïve Bayes and KNN classifier</a:t>
            </a:r>
            <a:endParaRPr b="0" lang="en-IN" sz="1800" spc="-1" strike="noStrike">
              <a:latin typeface="Arial"/>
            </a:endParaRPr>
          </a:p>
        </p:txBody>
      </p:sp>
      <p:sp>
        <p:nvSpPr>
          <p:cNvPr id="338" name="CustomShape 10"/>
          <p:cNvSpPr/>
          <p:nvPr/>
        </p:nvSpPr>
        <p:spPr>
          <a:xfrm>
            <a:off x="1473840" y="4511160"/>
            <a:ext cx="5832360" cy="43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Testing accuracy and evaluation</a:t>
            </a:r>
            <a:endParaRPr b="0" lang="en-IN" sz="1800" spc="-1" strike="noStrike">
              <a:latin typeface="Arial"/>
            </a:endParaRPr>
          </a:p>
        </p:txBody>
      </p:sp>
      <p:sp>
        <p:nvSpPr>
          <p:cNvPr id="339" name="CustomShape 11"/>
          <p:cNvSpPr/>
          <p:nvPr/>
        </p:nvSpPr>
        <p:spPr>
          <a:xfrm>
            <a:off x="1473840" y="5339160"/>
            <a:ext cx="5832360" cy="43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Classification of news as Real or Fake</a:t>
            </a:r>
            <a:endParaRPr b="0" lang="en-IN" sz="1800" spc="-1" strike="noStrike">
              <a:latin typeface="Arial"/>
            </a:endParaRPr>
          </a:p>
        </p:txBody>
      </p:sp>
      <p:sp>
        <p:nvSpPr>
          <p:cNvPr id="340" name="CustomShape 12"/>
          <p:cNvSpPr/>
          <p:nvPr/>
        </p:nvSpPr>
        <p:spPr>
          <a:xfrm>
            <a:off x="1462320" y="6150240"/>
            <a:ext cx="5832360" cy="5907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entury Schoolbook"/>
              </a:rPr>
              <a:t>Graphical representation of performance of Naïve Bayes and KNN classifier</a:t>
            </a:r>
            <a:endParaRPr b="0" lang="en-IN" sz="1800" spc="-1" strike="noStrike">
              <a:latin typeface="Arial"/>
            </a:endParaRPr>
          </a:p>
        </p:txBody>
      </p:sp>
      <p:sp>
        <p:nvSpPr>
          <p:cNvPr id="341" name="CustomShape 13"/>
          <p:cNvSpPr/>
          <p:nvPr/>
        </p:nvSpPr>
        <p:spPr>
          <a:xfrm>
            <a:off x="4068000" y="1297800"/>
            <a:ext cx="143640" cy="408240"/>
          </a:xfrm>
          <a:prstGeom prst="downArrow">
            <a:avLst>
              <a:gd name="adj1" fmla="val 50000"/>
              <a:gd name="adj2" fmla="val 500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342" name="CustomShape 14"/>
          <p:cNvSpPr/>
          <p:nvPr/>
        </p:nvSpPr>
        <p:spPr>
          <a:xfrm>
            <a:off x="4068000" y="2303640"/>
            <a:ext cx="143640" cy="408240"/>
          </a:xfrm>
          <a:prstGeom prst="downArrow">
            <a:avLst>
              <a:gd name="adj1" fmla="val 50000"/>
              <a:gd name="adj2" fmla="val 500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343" name="CustomShape 15"/>
          <p:cNvSpPr/>
          <p:nvPr/>
        </p:nvSpPr>
        <p:spPr>
          <a:xfrm>
            <a:off x="4068000" y="3300840"/>
            <a:ext cx="143640" cy="408240"/>
          </a:xfrm>
          <a:prstGeom prst="downArrow">
            <a:avLst>
              <a:gd name="adj1" fmla="val 50000"/>
              <a:gd name="adj2" fmla="val 500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344" name="CustomShape 16"/>
          <p:cNvSpPr/>
          <p:nvPr/>
        </p:nvSpPr>
        <p:spPr>
          <a:xfrm>
            <a:off x="4068000" y="4119120"/>
            <a:ext cx="143640" cy="408240"/>
          </a:xfrm>
          <a:prstGeom prst="downArrow">
            <a:avLst>
              <a:gd name="adj1" fmla="val 50000"/>
              <a:gd name="adj2" fmla="val 500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345" name="CustomShape 17"/>
          <p:cNvSpPr/>
          <p:nvPr/>
        </p:nvSpPr>
        <p:spPr>
          <a:xfrm>
            <a:off x="4068000" y="4955400"/>
            <a:ext cx="143640" cy="408240"/>
          </a:xfrm>
          <a:prstGeom prst="downArrow">
            <a:avLst>
              <a:gd name="adj1" fmla="val 50000"/>
              <a:gd name="adj2" fmla="val 500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346" name="CustomShape 18"/>
          <p:cNvSpPr/>
          <p:nvPr/>
        </p:nvSpPr>
        <p:spPr>
          <a:xfrm>
            <a:off x="4061160" y="5790240"/>
            <a:ext cx="143640" cy="408240"/>
          </a:xfrm>
          <a:prstGeom prst="downArrow">
            <a:avLst>
              <a:gd name="adj1" fmla="val 50000"/>
              <a:gd name="adj2" fmla="val 50000"/>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Tree>
  </p:cSld>
  <p:transition>
    <p:cover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838080" y="1752480"/>
            <a:ext cx="7086240" cy="2819160"/>
          </a:xfrm>
          <a:prstGeom prst="rect">
            <a:avLst/>
          </a:prstGeom>
          <a:ln>
            <a:round/>
          </a:ln>
        </p:spPr>
        <p:style>
          <a:lnRef idx="2">
            <a:schemeClr val="dk1"/>
          </a:lnRef>
          <a:fillRef idx="1">
            <a:schemeClr val="lt1"/>
          </a:fillRef>
          <a:effectRef idx="0">
            <a:schemeClr val="dk1"/>
          </a:effectRef>
          <a:fontRef idx="minor"/>
        </p:style>
      </p:sp>
      <p:sp>
        <p:nvSpPr>
          <p:cNvPr id="348" name="CustomShape 2"/>
          <p:cNvSpPr/>
          <p:nvPr/>
        </p:nvSpPr>
        <p:spPr>
          <a:xfrm>
            <a:off x="1219320" y="914400"/>
            <a:ext cx="700992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Times New Roman"/>
              </a:rPr>
              <a:t>            </a:t>
            </a:r>
            <a:r>
              <a:rPr b="1" lang="en-US" sz="3200" spc="-1" strike="noStrike">
                <a:solidFill>
                  <a:srgbClr val="000000"/>
                </a:solidFill>
                <a:latin typeface="Times New Roman"/>
              </a:rPr>
              <a:t>Graphical  user interface</a:t>
            </a:r>
            <a:endParaRPr b="0" lang="en-IN" sz="3200" spc="-1" strike="noStrike">
              <a:latin typeface="Arial"/>
            </a:endParaRPr>
          </a:p>
        </p:txBody>
      </p:sp>
      <p:sp>
        <p:nvSpPr>
          <p:cNvPr id="349"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38AF1E39-4F67-4549-9AFB-679BBB8B4DB9}" type="slidenum">
              <a:rPr b="1" lang="en-US" sz="1400" spc="-1" strike="noStrike">
                <a:solidFill>
                  <a:srgbClr val="ffffff"/>
                </a:solidFill>
                <a:latin typeface="Century Schoolbook"/>
              </a:rPr>
              <a:t>10</a:t>
            </a:fld>
            <a:endParaRPr b="0" lang="en-IN" sz="1400" spc="-1" strike="noStrike">
              <a:latin typeface="Times New Roman"/>
            </a:endParaRPr>
          </a:p>
        </p:txBody>
      </p:sp>
      <p:pic>
        <p:nvPicPr>
          <p:cNvPr id="350" name="Picture 2" descr="C:\Users\HP\Downloads\final output.jpeg"/>
          <p:cNvPicPr/>
          <p:nvPr/>
        </p:nvPicPr>
        <p:blipFill>
          <a:blip r:embed="rId1"/>
          <a:stretch/>
        </p:blipFill>
        <p:spPr>
          <a:xfrm>
            <a:off x="785880" y="1643040"/>
            <a:ext cx="7357680" cy="485748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p:transition>
    <p:cover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13BD0691-04C4-447F-8030-A9F3443AC398}" type="slidenum">
              <a:rPr b="1" lang="en-US" sz="1400" spc="-1" strike="noStrike">
                <a:solidFill>
                  <a:srgbClr val="ffffff"/>
                </a:solidFill>
                <a:latin typeface="Century Schoolbook"/>
              </a:rPr>
              <a:t>10</a:t>
            </a:fld>
            <a:endParaRPr b="0" lang="en-IN" sz="1400" spc="-1" strike="noStrike">
              <a:latin typeface="Times New Roman"/>
            </a:endParaRPr>
          </a:p>
        </p:txBody>
      </p:sp>
      <p:sp>
        <p:nvSpPr>
          <p:cNvPr id="352" name="CustomShape 2"/>
          <p:cNvSpPr/>
          <p:nvPr/>
        </p:nvSpPr>
        <p:spPr>
          <a:xfrm>
            <a:off x="1714320" y="285840"/>
            <a:ext cx="442872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u="sng">
                <a:solidFill>
                  <a:srgbClr val="000000"/>
                </a:solidFill>
                <a:uFillTx/>
                <a:latin typeface="Century Schoolbook"/>
              </a:rPr>
              <a:t>Graphical Representation</a:t>
            </a:r>
            <a:endParaRPr b="0" lang="en-IN" sz="2400" spc="-1" strike="noStrike">
              <a:latin typeface="Arial"/>
            </a:endParaRPr>
          </a:p>
        </p:txBody>
      </p:sp>
      <p:pic>
        <p:nvPicPr>
          <p:cNvPr id="353" name="Picture 2" descr=""/>
          <p:cNvPicPr/>
          <p:nvPr/>
        </p:nvPicPr>
        <p:blipFill>
          <a:blip r:embed="rId1"/>
          <a:stretch/>
        </p:blipFill>
        <p:spPr>
          <a:xfrm>
            <a:off x="258840" y="908640"/>
            <a:ext cx="8460000" cy="4825080"/>
          </a:xfrm>
          <a:prstGeom prst="rect">
            <a:avLst/>
          </a:prstGeom>
          <a:ln>
            <a:noFill/>
          </a:ln>
        </p:spPr>
      </p:pic>
    </p:spTree>
  </p:cSld>
  <p:transition>
    <p:cover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09480" y="609480"/>
            <a:ext cx="69339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Schoolbook"/>
              </a:rPr>
              <a:t>                                                </a:t>
            </a:r>
            <a:r>
              <a:rPr b="1" lang="en-US" sz="3200" spc="-1" strike="noStrike">
                <a:solidFill>
                  <a:srgbClr val="000000"/>
                </a:solidFill>
                <a:latin typeface="Times New Roman"/>
              </a:rPr>
              <a:t>Result</a:t>
            </a:r>
            <a:endParaRPr b="0" lang="en-IN" sz="3200" spc="-1" strike="noStrike">
              <a:latin typeface="Arial"/>
            </a:endParaRPr>
          </a:p>
        </p:txBody>
      </p:sp>
      <p:sp>
        <p:nvSpPr>
          <p:cNvPr id="355" name="CustomShape 2"/>
          <p:cNvSpPr/>
          <p:nvPr/>
        </p:nvSpPr>
        <p:spPr>
          <a:xfrm>
            <a:off x="838080" y="1676520"/>
            <a:ext cx="7009920" cy="461340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0000"/>
              </a:buClr>
              <a:buFont typeface="Wingdings" charset="2"/>
              <a:buChar char=""/>
            </a:pPr>
            <a:r>
              <a:rPr b="0" lang="en-US" sz="2200" spc="-1" strike="noStrike">
                <a:solidFill>
                  <a:srgbClr val="000000"/>
                </a:solidFill>
                <a:latin typeface="Times New Roman"/>
              </a:rPr>
              <a:t>Successful implementation of Machine Learning’s Naive Baye’s algorithm and </a:t>
            </a:r>
            <a:r>
              <a:rPr b="0" lang="en-US" sz="2000" spc="-1" strike="noStrike">
                <a:solidFill>
                  <a:srgbClr val="000000"/>
                </a:solidFill>
                <a:latin typeface="Century Schoolbook"/>
              </a:rPr>
              <a:t>K-Nearest Neighbors algorithm</a:t>
            </a:r>
            <a:r>
              <a:rPr b="0" lang="en-US" sz="2000" spc="-1" strike="noStrike">
                <a:solidFill>
                  <a:srgbClr val="000000"/>
                </a:solidFill>
                <a:latin typeface="Times New Roman"/>
              </a:rPr>
              <a:t> </a:t>
            </a:r>
            <a:r>
              <a:rPr b="0" lang="en-US" sz="2200" spc="-1" strike="noStrike">
                <a:solidFill>
                  <a:srgbClr val="000000"/>
                </a:solidFill>
                <a:latin typeface="Times New Roman"/>
              </a:rPr>
              <a:t>for Fake News Detection.</a:t>
            </a:r>
            <a:endParaRPr b="0" lang="en-IN" sz="2200" spc="-1" strike="noStrike">
              <a:latin typeface="Arial"/>
            </a:endParaRPr>
          </a:p>
          <a:p>
            <a:pPr>
              <a:lnSpc>
                <a:spcPct val="150000"/>
              </a:lnSpc>
            </a:pPr>
            <a:endParaRPr b="0" lang="en-IN" sz="2200" spc="-1" strike="noStrike">
              <a:latin typeface="Arial"/>
            </a:endParaRPr>
          </a:p>
          <a:p>
            <a:pPr marL="343080" indent="-342720">
              <a:lnSpc>
                <a:spcPct val="150000"/>
              </a:lnSpc>
              <a:buClr>
                <a:srgbClr val="000000"/>
              </a:buClr>
              <a:buFont typeface="Wingdings" charset="2"/>
              <a:buChar char=""/>
            </a:pPr>
            <a:r>
              <a:rPr b="0" lang="en-US" sz="2200" spc="-1" strike="noStrike">
                <a:solidFill>
                  <a:srgbClr val="000000"/>
                </a:solidFill>
                <a:latin typeface="Times New Roman"/>
              </a:rPr>
              <a:t>System successfully classifies given input news url as fake or real.</a:t>
            </a:r>
            <a:endParaRPr b="0" lang="en-IN" sz="2200" spc="-1" strike="noStrike">
              <a:latin typeface="Arial"/>
            </a:endParaRPr>
          </a:p>
          <a:p>
            <a:pPr>
              <a:lnSpc>
                <a:spcPct val="150000"/>
              </a:lnSpc>
            </a:pPr>
            <a:endParaRPr b="0" lang="en-IN" sz="2200" spc="-1" strike="noStrike">
              <a:latin typeface="Arial"/>
            </a:endParaRPr>
          </a:p>
          <a:p>
            <a:pPr marL="343080" indent="-342720">
              <a:lnSpc>
                <a:spcPct val="150000"/>
              </a:lnSpc>
              <a:buClr>
                <a:srgbClr val="000000"/>
              </a:buClr>
              <a:buFont typeface="Wingdings" charset="2"/>
              <a:buChar char=""/>
            </a:pPr>
            <a:r>
              <a:rPr b="0" lang="en-US" sz="2200" spc="-1" strike="noStrike">
                <a:solidFill>
                  <a:srgbClr val="000000"/>
                </a:solidFill>
                <a:latin typeface="Times New Roman"/>
              </a:rPr>
              <a:t>System classifies input news as fake or real with average accuracy .</a:t>
            </a:r>
            <a:endParaRPr b="0" lang="en-IN" sz="2200" spc="-1" strike="noStrike">
              <a:latin typeface="Arial"/>
            </a:endParaRPr>
          </a:p>
        </p:txBody>
      </p:sp>
      <p:sp>
        <p:nvSpPr>
          <p:cNvPr id="356"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B958659C-6377-4408-90DD-09DE582E231F}" type="slidenum">
              <a:rPr b="1" lang="en-US" sz="1400" spc="-1" strike="noStrike">
                <a:solidFill>
                  <a:srgbClr val="ffffff"/>
                </a:solidFill>
                <a:latin typeface="Century Schoolbook"/>
              </a:rPr>
              <a:t>10</a:t>
            </a:fld>
            <a:endParaRPr b="0" lang="en-IN" sz="1400" spc="-1" strike="noStrike">
              <a:latin typeface="Times New Roman"/>
            </a:endParaRPr>
          </a:p>
        </p:txBody>
      </p:sp>
    </p:spTree>
  </p:cSld>
  <p:transition>
    <p:cover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B466DCB3-D3F0-40F3-8B9D-96CAA83362BF}" type="slidenum">
              <a:rPr b="1" lang="en-US" sz="1400" spc="-1" strike="noStrike">
                <a:solidFill>
                  <a:srgbClr val="ffffff"/>
                </a:solidFill>
                <a:latin typeface="Century Schoolbook"/>
              </a:rPr>
              <a:t>10</a:t>
            </a:fld>
            <a:endParaRPr b="0" lang="en-IN" sz="1400" spc="-1" strike="noStrike">
              <a:latin typeface="Times New Roman"/>
            </a:endParaRPr>
          </a:p>
        </p:txBody>
      </p:sp>
      <p:sp>
        <p:nvSpPr>
          <p:cNvPr id="358" name="TextShape 2"/>
          <p:cNvSpPr txBox="1"/>
          <p:nvPr/>
        </p:nvSpPr>
        <p:spPr>
          <a:xfrm>
            <a:off x="357120" y="285840"/>
            <a:ext cx="7467120" cy="703080"/>
          </a:xfrm>
          <a:prstGeom prst="rect">
            <a:avLst/>
          </a:prstGeom>
          <a:noFill/>
          <a:ln>
            <a:noFill/>
          </a:ln>
        </p:spPr>
        <p:txBody>
          <a:bodyPr lIns="90000" rIns="90000" tIns="45000" bIns="45000" anchor="b">
            <a:noAutofit/>
          </a:bodyPr>
          <a:p>
            <a:pPr>
              <a:lnSpc>
                <a:spcPct val="100000"/>
              </a:lnSpc>
            </a:pPr>
            <a:r>
              <a:rPr b="1" lang="en-US" sz="3000" spc="-1" strike="noStrike" cap="small">
                <a:solidFill>
                  <a:srgbClr val="000000"/>
                </a:solidFill>
                <a:latin typeface="Times New Roman"/>
              </a:rPr>
              <a:t>Testing</a:t>
            </a:r>
            <a:endParaRPr b="0" lang="en-US" sz="3000" spc="-1" strike="noStrike">
              <a:solidFill>
                <a:srgbClr val="000000"/>
              </a:solidFill>
              <a:latin typeface="Century Schoolbook"/>
            </a:endParaRPr>
          </a:p>
        </p:txBody>
      </p:sp>
      <p:sp>
        <p:nvSpPr>
          <p:cNvPr id="359" name="CustomShape 3"/>
          <p:cNvSpPr/>
          <p:nvPr/>
        </p:nvSpPr>
        <p:spPr>
          <a:xfrm>
            <a:off x="500040" y="1285920"/>
            <a:ext cx="7714800" cy="5851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Schoolbook"/>
              </a:rPr>
              <a:t>Unit Testing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entury Schoolbook"/>
              </a:rPr>
              <a:t>Unit testing is a method by which individual units of source code are tested to determine if they are fit for use.</a:t>
            </a:r>
            <a:endParaRPr b="0" lang="en-IN" sz="1800" spc="-1" strike="noStrike">
              <a:latin typeface="Arial"/>
            </a:endParaRPr>
          </a:p>
          <a:p>
            <a:pPr>
              <a:lnSpc>
                <a:spcPct val="100000"/>
              </a:lnSpc>
            </a:pPr>
            <a:r>
              <a:rPr b="0" lang="en-US" sz="1800" spc="-1" strike="noStrike">
                <a:solidFill>
                  <a:srgbClr val="000000"/>
                </a:solidFill>
                <a:latin typeface="Century Schoolbook"/>
              </a:rPr>
              <a:t>Library used for unit testing in python – </a:t>
            </a:r>
            <a:r>
              <a:rPr b="1" lang="en-US" sz="1800" spc="-1" strike="noStrike">
                <a:solidFill>
                  <a:srgbClr val="000000"/>
                </a:solidFill>
                <a:latin typeface="Century Schoolbook"/>
              </a:rPr>
              <a:t>unittest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entury Schoolbook"/>
              </a:rPr>
              <a:t>Functions used in the project-</a:t>
            </a:r>
            <a:endParaRPr b="0" lang="en-IN" sz="1800" spc="-1" strike="noStrike">
              <a:latin typeface="Arial"/>
            </a:endParaRPr>
          </a:p>
          <a:p>
            <a:pPr>
              <a:lnSpc>
                <a:spcPct val="100000"/>
              </a:lnSpc>
            </a:pPr>
            <a:r>
              <a:rPr b="0" lang="en-US" sz="1800" spc="-1" strike="noStrike">
                <a:solidFill>
                  <a:srgbClr val="000000"/>
                </a:solidFill>
                <a:latin typeface="Century Schoolbook"/>
              </a:rPr>
              <a:t>assertTrue(True)</a:t>
            </a:r>
            <a:endParaRPr b="0" lang="en-IN" sz="1800" spc="-1" strike="noStrike">
              <a:latin typeface="Arial"/>
            </a:endParaRPr>
          </a:p>
          <a:p>
            <a:pPr>
              <a:lnSpc>
                <a:spcPct val="100000"/>
              </a:lnSpc>
            </a:pPr>
            <a:r>
              <a:rPr b="0" lang="en-US" sz="1800" spc="-1" strike="noStrike">
                <a:solidFill>
                  <a:srgbClr val="000000"/>
                </a:solidFill>
                <a:latin typeface="Century Schoolbook"/>
              </a:rPr>
              <a:t>check_dataset(self)</a:t>
            </a:r>
            <a:endParaRPr b="0" lang="en-IN" sz="1800" spc="-1" strike="noStrike">
              <a:latin typeface="Arial"/>
            </a:endParaRPr>
          </a:p>
          <a:p>
            <a:pPr>
              <a:lnSpc>
                <a:spcPct val="100000"/>
              </a:lnSpc>
            </a:pPr>
            <a:r>
              <a:rPr b="0" lang="en-US" sz="1800" spc="-1" strike="noStrike">
                <a:solidFill>
                  <a:srgbClr val="000000"/>
                </a:solidFill>
                <a:latin typeface="Century Schoolbook"/>
              </a:rPr>
              <a:t>check_model(self)</a:t>
            </a:r>
            <a:endParaRPr b="0" lang="en-IN" sz="1800" spc="-1" strike="noStrike">
              <a:latin typeface="Arial"/>
            </a:endParaRPr>
          </a:p>
          <a:p>
            <a:pPr>
              <a:lnSpc>
                <a:spcPct val="100000"/>
              </a:lnSpc>
            </a:pPr>
            <a:r>
              <a:rPr b="0" lang="en-US" sz="1800" spc="-1" strike="noStrike">
                <a:solidFill>
                  <a:srgbClr val="000000"/>
                </a:solidFill>
                <a:latin typeface="Century Schoolbook"/>
              </a:rPr>
              <a:t>Check_packages(True)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entury Schoolbook"/>
              </a:rPr>
              <a:t>Selenium  -</a:t>
            </a:r>
            <a:endParaRPr b="0" lang="en-IN" sz="1800" spc="-1" strike="noStrike">
              <a:latin typeface="Arial"/>
            </a:endParaRPr>
          </a:p>
          <a:p>
            <a:pPr>
              <a:lnSpc>
                <a:spcPct val="100000"/>
              </a:lnSpc>
            </a:pPr>
            <a:r>
              <a:rPr b="0" lang="en-US" sz="1800" spc="-1" strike="noStrike">
                <a:solidFill>
                  <a:srgbClr val="000000"/>
                </a:solidFill>
                <a:latin typeface="Century Schoolbook"/>
              </a:rPr>
              <a:t>Selenium  is a portable framework for testing web applications. Selenium provides a play Back tool for authoring functional  tests without the need to learn a test scripting language.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ransition>
    <p:cover dir="u"/>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05B351A6-8D8B-4D07-A25B-DF24C1F0D29F}" type="slidenum">
              <a:rPr b="1" lang="en-US" sz="1400" spc="-1" strike="noStrike">
                <a:solidFill>
                  <a:srgbClr val="ffffff"/>
                </a:solidFill>
                <a:latin typeface="Century Schoolbook"/>
              </a:rPr>
              <a:t>10</a:t>
            </a:fld>
            <a:endParaRPr b="0" lang="en-IN" sz="1400" spc="-1" strike="noStrike">
              <a:latin typeface="Times New Roman"/>
            </a:endParaRPr>
          </a:p>
        </p:txBody>
      </p:sp>
      <p:pic>
        <p:nvPicPr>
          <p:cNvPr id="361" name="Picture 2" descr="C:\Users\HP\Downloads\testing output.jpeg"/>
          <p:cNvPicPr/>
          <p:nvPr/>
        </p:nvPicPr>
        <p:blipFill>
          <a:blip r:embed="rId1"/>
          <a:stretch/>
        </p:blipFill>
        <p:spPr>
          <a:xfrm>
            <a:off x="0" y="0"/>
            <a:ext cx="8786520" cy="6857640"/>
          </a:xfrm>
          <a:prstGeom prst="rect">
            <a:avLst/>
          </a:prstGeom>
          <a:ln>
            <a:noFill/>
          </a:ln>
        </p:spPr>
      </p:pic>
    </p:spTree>
  </p:cSld>
  <p:transition>
    <p:cover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E5CC594F-D7CE-46E2-9A35-C5048C7269DA}" type="slidenum">
              <a:rPr b="1" lang="en-US" sz="1400" spc="-1" strike="noStrike">
                <a:solidFill>
                  <a:srgbClr val="ffffff"/>
                </a:solidFill>
                <a:latin typeface="Century Schoolbook"/>
              </a:rPr>
              <a:t>10</a:t>
            </a:fld>
            <a:endParaRPr b="0" lang="en-IN" sz="1400" spc="-1" strike="noStrike">
              <a:latin typeface="Times New Roman"/>
            </a:endParaRPr>
          </a:p>
        </p:txBody>
      </p:sp>
      <p:pic>
        <p:nvPicPr>
          <p:cNvPr id="363" name="Picture 2" descr="C:\Users\HP\Downloads\selinium.jpeg"/>
          <p:cNvPicPr/>
          <p:nvPr/>
        </p:nvPicPr>
        <p:blipFill>
          <a:blip r:embed="rId1"/>
          <a:stretch/>
        </p:blipFill>
        <p:spPr>
          <a:xfrm>
            <a:off x="357120" y="1143000"/>
            <a:ext cx="8357760" cy="521460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p:transition>
    <p:cover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332640"/>
            <a:ext cx="7467120" cy="6140880"/>
          </a:xfrm>
          <a:prstGeom prst="rect">
            <a:avLst/>
          </a:prstGeom>
          <a:noFill/>
          <a:ln>
            <a:noFill/>
          </a:ln>
        </p:spPr>
        <p:txBody>
          <a:bodyPr lIns="90000" rIns="90000" tIns="45000" bIns="45000">
            <a:normAutofit fontScale="76000"/>
          </a:bodyPr>
          <a:p>
            <a:pPr>
              <a:lnSpc>
                <a:spcPct val="100000"/>
              </a:lnSpc>
              <a:spcBef>
                <a:spcPts val="601"/>
              </a:spcBef>
              <a:tabLst>
                <a:tab algn="l" pos="0"/>
              </a:tabLst>
            </a:pPr>
            <a:r>
              <a:rPr b="1" lang="en-US" sz="3600" spc="-1" strike="noStrike">
                <a:solidFill>
                  <a:srgbClr val="000000"/>
                </a:solidFill>
                <a:latin typeface="Times New Roman"/>
              </a:rPr>
              <a:t>                 </a:t>
            </a:r>
            <a:r>
              <a:rPr b="1" lang="en-US" sz="3200" spc="-1" strike="noStrike">
                <a:solidFill>
                  <a:srgbClr val="000000"/>
                </a:solidFill>
                <a:latin typeface="Times New Roman"/>
              </a:rPr>
              <a:t>DMW ASSIGNMENT</a:t>
            </a:r>
            <a:endParaRPr b="0" lang="en-US" sz="3200" spc="-1" strike="noStrike">
              <a:solidFill>
                <a:srgbClr val="000000"/>
              </a:solidFill>
              <a:latin typeface="Century Schoolbook"/>
            </a:endParaRPr>
          </a:p>
          <a:p>
            <a:pPr>
              <a:lnSpc>
                <a:spcPct val="100000"/>
              </a:lnSpc>
              <a:spcBef>
                <a:spcPts val="601"/>
              </a:spcBef>
              <a:tabLst>
                <a:tab algn="l" pos="0"/>
              </a:tabLst>
            </a:pPr>
            <a:endParaRPr b="0" lang="en-US" sz="32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tabLst>
                <a:tab algn="l" pos="0"/>
              </a:tabLst>
            </a:pPr>
            <a:r>
              <a:rPr b="1" lang="en-US" sz="1800" spc="-1" strike="noStrike">
                <a:solidFill>
                  <a:srgbClr val="000000"/>
                </a:solidFill>
                <a:latin typeface="Times New Roman"/>
              </a:rPr>
              <a:t>Assignment No.1:</a:t>
            </a:r>
            <a:r>
              <a:rPr b="0" lang="en-IN" sz="1800" spc="-1" strike="noStrike">
                <a:solidFill>
                  <a:srgbClr val="000000"/>
                </a:solidFill>
                <a:latin typeface="Times New Roman"/>
              </a:rPr>
              <a:t> Write a java/python program to implement K-means algorithm to cluster the given data.</a:t>
            </a:r>
            <a:endParaRPr b="0" lang="en-US" sz="1800" spc="-1" strike="noStrike">
              <a:solidFill>
                <a:srgbClr val="000000"/>
              </a:solidFill>
              <a:latin typeface="Century Schoolbook"/>
            </a:endParaRPr>
          </a:p>
          <a:p>
            <a:pPr>
              <a:lnSpc>
                <a:spcPct val="100000"/>
              </a:lnSpc>
              <a:spcBef>
                <a:spcPts val="601"/>
              </a:spcBef>
              <a:tabLst>
                <a:tab algn="l" pos="0"/>
              </a:tabLst>
            </a:pPr>
            <a:r>
              <a:rPr b="1" lang="en-IN" sz="1800" spc="-1" strike="noStrike">
                <a:solidFill>
                  <a:srgbClr val="000000"/>
                </a:solidFill>
                <a:latin typeface="Times New Roman"/>
              </a:rPr>
              <a:t>     </a:t>
            </a:r>
            <a:r>
              <a:rPr b="1" lang="en-IN" sz="1800" spc="-1" strike="noStrike">
                <a:solidFill>
                  <a:srgbClr val="000000"/>
                </a:solidFill>
                <a:latin typeface="Times New Roman"/>
              </a:rPr>
              <a:t>Link:</a:t>
            </a:r>
            <a:r>
              <a:rPr b="0" lang="en-IN" sz="1800" spc="-1" strike="noStrike">
                <a:solidFill>
                  <a:srgbClr val="000000"/>
                </a:solidFill>
                <a:latin typeface="Times New Roman"/>
              </a:rPr>
              <a:t>https://drive.google.com/file/d/1v5p_kOO5GEzuw8hGifEV9_vvzwb1aIzQ/view?usp=sharing</a:t>
            </a: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tabLst>
                <a:tab algn="l" pos="0"/>
              </a:tabLst>
            </a:pPr>
            <a:r>
              <a:rPr b="1" lang="en-US" sz="1800" spc="-1" strike="noStrike">
                <a:solidFill>
                  <a:srgbClr val="000000"/>
                </a:solidFill>
                <a:latin typeface="Times New Roman"/>
              </a:rPr>
              <a:t>Assignment No.2: </a:t>
            </a:r>
            <a:r>
              <a:rPr b="0" lang="en-US" sz="1800" spc="-1" strike="noStrike">
                <a:solidFill>
                  <a:srgbClr val="000000"/>
                </a:solidFill>
                <a:latin typeface="Times New Roman"/>
              </a:rPr>
              <a:t>Implement Apriori approach for data mining to organize The data items on a shelf using following table of items purchased in a mail.</a:t>
            </a:r>
            <a:endParaRPr b="0" lang="en-US" sz="1800" spc="-1" strike="noStrike">
              <a:solidFill>
                <a:srgbClr val="000000"/>
              </a:solidFill>
              <a:latin typeface="Century Schoolbook"/>
            </a:endParaRPr>
          </a:p>
          <a:p>
            <a:pPr>
              <a:lnSpc>
                <a:spcPct val="100000"/>
              </a:lnSpc>
              <a:spcBef>
                <a:spcPts val="601"/>
              </a:spcBef>
              <a:tabLst>
                <a:tab algn="l" pos="0"/>
              </a:tabLst>
            </a:pPr>
            <a:r>
              <a:rPr b="1" lang="en-US" sz="1800" spc="-1" strike="noStrike">
                <a:solidFill>
                  <a:srgbClr val="000000"/>
                </a:solidFill>
                <a:latin typeface="Times New Roman"/>
              </a:rPr>
              <a:t>           </a:t>
            </a:r>
            <a:r>
              <a:rPr b="1" lang="en-US" sz="1800" spc="-1" strike="noStrike">
                <a:solidFill>
                  <a:srgbClr val="000000"/>
                </a:solidFill>
                <a:latin typeface="Times New Roman"/>
              </a:rPr>
              <a:t>Link:</a:t>
            </a:r>
            <a:r>
              <a:rPr b="0" lang="en-US" sz="1800" spc="-1" strike="noStrike">
                <a:solidFill>
                  <a:srgbClr val="000000"/>
                </a:solidFill>
                <a:latin typeface="Times New Roman"/>
              </a:rPr>
              <a:t>https://drive.google.com/file/d/1ezsm59HjqfE7FKkB85zuWIHPXklDQmnu/view?usp=sharing</a:t>
            </a: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tabLst>
                <a:tab algn="l" pos="0"/>
              </a:tabLst>
            </a:pPr>
            <a:r>
              <a:rPr b="1" lang="en-US" sz="1800" spc="-1" strike="noStrike">
                <a:solidFill>
                  <a:srgbClr val="000000"/>
                </a:solidFill>
                <a:latin typeface="Times New Roman"/>
              </a:rPr>
              <a:t>Assignment No.3:</a:t>
            </a:r>
            <a:r>
              <a:rPr b="0" lang="en-US" sz="1800" spc="-1" strike="noStrike">
                <a:solidFill>
                  <a:srgbClr val="000000"/>
                </a:solidFill>
                <a:latin typeface="Times New Roman"/>
              </a:rPr>
              <a:t>Implement Navie Bayes to predict the work type for a person with following parameters: age: 30,Qualification:Mtech,Experience: 8, Following table provides the details of available data.</a:t>
            </a:r>
            <a:endParaRPr b="0" lang="en-US" sz="1800" spc="-1" strike="noStrike">
              <a:solidFill>
                <a:srgbClr val="000000"/>
              </a:solidFill>
              <a:latin typeface="Century Schoolbook"/>
            </a:endParaRPr>
          </a:p>
          <a:p>
            <a:pPr>
              <a:lnSpc>
                <a:spcPct val="100000"/>
              </a:lnSpc>
              <a:spcBef>
                <a:spcPts val="601"/>
              </a:spcBef>
              <a:tabLst>
                <a:tab algn="l" pos="0"/>
              </a:tabLst>
            </a:pPr>
            <a:r>
              <a:rPr b="1" lang="en-US" sz="1800" spc="-1" strike="noStrike">
                <a:solidFill>
                  <a:srgbClr val="000000"/>
                </a:solidFill>
                <a:latin typeface="Times New Roman"/>
              </a:rPr>
              <a:t>     </a:t>
            </a:r>
            <a:r>
              <a:rPr b="1" lang="en-US" sz="1800" spc="-1" strike="noStrike">
                <a:solidFill>
                  <a:srgbClr val="000000"/>
                </a:solidFill>
                <a:latin typeface="Times New Roman"/>
              </a:rPr>
              <a:t>Link</a:t>
            </a:r>
            <a:r>
              <a:rPr b="0" lang="en-US" sz="1800" spc="-1" strike="noStrike">
                <a:solidFill>
                  <a:srgbClr val="000000"/>
                </a:solidFill>
                <a:latin typeface="Times New Roman"/>
              </a:rPr>
              <a:t>:https://drive.google.com/file/d/11xXpOcmL6a9Qx2ae3ELtzshNnuXauFRG/view?usp=sharing</a:t>
            </a: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marL="274320" indent="-273960">
              <a:lnSpc>
                <a:spcPct val="100000"/>
              </a:lnSpc>
              <a:spcBef>
                <a:spcPts val="601"/>
              </a:spcBef>
              <a:buClr>
                <a:srgbClr val="fe8637"/>
              </a:buClr>
              <a:buSzPct val="70000"/>
              <a:buFont typeface="Wingdings" charset="2"/>
              <a:buChar char=""/>
              <a:tabLst>
                <a:tab algn="l" pos="0"/>
              </a:tabLst>
            </a:pPr>
            <a:r>
              <a:rPr b="1" lang="en-IN" sz="1800" spc="-1" strike="noStrike">
                <a:solidFill>
                  <a:srgbClr val="000000"/>
                </a:solidFill>
                <a:latin typeface="Times New Roman"/>
              </a:rPr>
              <a:t>Assignment No.4:</a:t>
            </a:r>
            <a:r>
              <a:rPr b="0" lang="en-IN" sz="1800" spc="-1" strike="noStrike">
                <a:solidFill>
                  <a:srgbClr val="000000"/>
                </a:solidFill>
                <a:latin typeface="Times New Roman"/>
              </a:rPr>
              <a:t> Write a java/python program to implement classification algorithm to classify the given data using K-Nearest Neighbor method.</a:t>
            </a:r>
            <a:endParaRPr b="0" lang="en-US" sz="1800" spc="-1" strike="noStrike">
              <a:solidFill>
                <a:srgbClr val="000000"/>
              </a:solidFill>
              <a:latin typeface="Century Schoolbook"/>
            </a:endParaRPr>
          </a:p>
          <a:p>
            <a:pPr>
              <a:lnSpc>
                <a:spcPct val="100000"/>
              </a:lnSpc>
              <a:spcBef>
                <a:spcPts val="601"/>
              </a:spcBef>
              <a:tabLst>
                <a:tab algn="l" pos="0"/>
              </a:tabLst>
            </a:pPr>
            <a:r>
              <a:rPr b="1" lang="en-IN" sz="1800" spc="-1" strike="noStrike">
                <a:solidFill>
                  <a:srgbClr val="000000"/>
                </a:solidFill>
                <a:latin typeface="Times New Roman"/>
              </a:rPr>
              <a:t>     </a:t>
            </a:r>
            <a:r>
              <a:rPr b="1" lang="en-IN" sz="1800" spc="-1" strike="noStrike">
                <a:solidFill>
                  <a:srgbClr val="000000"/>
                </a:solidFill>
                <a:latin typeface="Times New Roman"/>
              </a:rPr>
              <a:t>Link:</a:t>
            </a:r>
            <a:r>
              <a:rPr b="0" lang="en-IN" sz="1800" spc="-1" strike="noStrike">
                <a:solidFill>
                  <a:srgbClr val="000000"/>
                </a:solidFill>
                <a:latin typeface="Times New Roman"/>
              </a:rPr>
              <a:t>https://drive.google.com/file/d/1DYSKq1CNaWnH2-GFSQMwe0VlWlt1Hx9k/view?usp=sharing</a:t>
            </a: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p:txBody>
      </p:sp>
      <p:sp>
        <p:nvSpPr>
          <p:cNvPr id="262" name="TextShape 2"/>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7602E479-73B4-4937-BA69-F9AD21175814}" type="slidenum">
              <a:rPr b="1" lang="en-US" sz="1400" spc="-1" strike="noStrike">
                <a:solidFill>
                  <a:srgbClr val="ffffff"/>
                </a:solidFill>
                <a:latin typeface="Century Schoolbook"/>
              </a:rPr>
              <a:t>2</a:t>
            </a:fld>
            <a:endParaRPr b="0" lang="en-IN" sz="1400" spc="-1" strike="noStrike">
              <a:latin typeface="Times New Roman"/>
            </a:endParaRPr>
          </a:p>
        </p:txBody>
      </p:sp>
    </p:spTree>
  </p:cSld>
  <p:transition>
    <p:cover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1295280" y="838080"/>
            <a:ext cx="54860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Times New Roman"/>
              </a:rPr>
              <a:t>Limitations</a:t>
            </a:r>
            <a:endParaRPr b="0" lang="en-IN" sz="3200" spc="-1" strike="noStrike">
              <a:latin typeface="Arial"/>
            </a:endParaRPr>
          </a:p>
        </p:txBody>
      </p:sp>
      <p:sp>
        <p:nvSpPr>
          <p:cNvPr id="365" name="CustomShape 2"/>
          <p:cNvSpPr/>
          <p:nvPr/>
        </p:nvSpPr>
        <p:spPr>
          <a:xfrm>
            <a:off x="1523880" y="2057400"/>
            <a:ext cx="5562360" cy="109548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2200" spc="-1" strike="noStrike">
                <a:solidFill>
                  <a:srgbClr val="000000"/>
                </a:solidFill>
                <a:latin typeface="Times New Roman"/>
              </a:rPr>
              <a:t>Only </a:t>
            </a:r>
            <a:r>
              <a:rPr b="0" lang="en-IN" sz="2200" spc="-1" strike="noStrike">
                <a:solidFill>
                  <a:srgbClr val="000000"/>
                </a:solidFill>
                <a:latin typeface="Times New Roman"/>
              </a:rPr>
              <a:t>one URL can be taken as an input at a time.</a:t>
            </a:r>
            <a:endParaRPr b="0" lang="en-IN" sz="2200" spc="-1" strike="noStrike">
              <a:latin typeface="Arial"/>
            </a:endParaRPr>
          </a:p>
        </p:txBody>
      </p:sp>
      <p:sp>
        <p:nvSpPr>
          <p:cNvPr id="366"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A2F2F98A-CC30-4A79-BA80-B967B580056A}" type="slidenum">
              <a:rPr b="1" lang="en-US" sz="1400" spc="-1" strike="noStrike">
                <a:solidFill>
                  <a:srgbClr val="ffffff"/>
                </a:solidFill>
                <a:latin typeface="Century Schoolbook"/>
              </a:rPr>
              <a:t>10</a:t>
            </a:fld>
            <a:endParaRPr b="0" lang="en-IN" sz="1400" spc="-1" strike="noStrike">
              <a:latin typeface="Times New Roman"/>
            </a:endParaRPr>
          </a:p>
        </p:txBody>
      </p:sp>
    </p:spTree>
  </p:cSld>
  <p:transition>
    <p:cover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55594F8F-2E88-4BD8-81B2-0732E6B2323C}" type="slidenum">
              <a:rPr b="1" lang="en-US" sz="1400" spc="-1" strike="noStrike">
                <a:solidFill>
                  <a:srgbClr val="ffffff"/>
                </a:solidFill>
                <a:latin typeface="Century Schoolbook"/>
              </a:rPr>
              <a:t>10</a:t>
            </a:fld>
            <a:endParaRPr b="0" lang="en-IN" sz="1400" spc="-1" strike="noStrike">
              <a:latin typeface="Times New Roman"/>
            </a:endParaRPr>
          </a:p>
        </p:txBody>
      </p:sp>
      <p:sp>
        <p:nvSpPr>
          <p:cNvPr id="368" name="CustomShape 2"/>
          <p:cNvSpPr/>
          <p:nvPr/>
        </p:nvSpPr>
        <p:spPr>
          <a:xfrm>
            <a:off x="1828800" y="609480"/>
            <a:ext cx="57909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Times New Roman"/>
              </a:rPr>
              <a:t>         </a:t>
            </a:r>
            <a:r>
              <a:rPr b="1" lang="en-US" sz="3200" spc="-1" strike="noStrike">
                <a:solidFill>
                  <a:srgbClr val="000000"/>
                </a:solidFill>
                <a:latin typeface="Times New Roman"/>
              </a:rPr>
              <a:t>Future Scope</a:t>
            </a:r>
            <a:endParaRPr b="0" lang="en-IN" sz="3200" spc="-1" strike="noStrike">
              <a:latin typeface="Arial"/>
            </a:endParaRPr>
          </a:p>
        </p:txBody>
      </p:sp>
      <p:sp>
        <p:nvSpPr>
          <p:cNvPr id="369" name="CustomShape 3"/>
          <p:cNvSpPr/>
          <p:nvPr/>
        </p:nvSpPr>
        <p:spPr>
          <a:xfrm>
            <a:off x="1371600" y="1828800"/>
            <a:ext cx="6476760" cy="6890760"/>
          </a:xfrm>
          <a:prstGeom prst="rect">
            <a:avLst/>
          </a:prstGeom>
          <a:noFill/>
          <a:ln>
            <a:noFill/>
          </a:ln>
        </p:spPr>
        <p:style>
          <a:lnRef idx="0"/>
          <a:fillRef idx="0"/>
          <a:effectRef idx="0"/>
          <a:fontRef idx="minor"/>
        </p:style>
        <p:txBody>
          <a:bodyPr lIns="90000" rIns="90000" tIns="45000" bIns="45000">
            <a:spAutoFit/>
          </a:bodyPr>
          <a:p>
            <a:pPr marL="457200" indent="-456840">
              <a:lnSpc>
                <a:spcPct val="160000"/>
              </a:lnSpc>
              <a:buClr>
                <a:srgbClr val="000000"/>
              </a:buClr>
              <a:buFont typeface="Century Schoolbook"/>
              <a:buAutoNum type="arabicPeriod"/>
            </a:pPr>
            <a:r>
              <a:rPr b="0" lang="en-US" sz="2200" spc="-1" strike="noStrike">
                <a:solidFill>
                  <a:srgbClr val="000000"/>
                </a:solidFill>
                <a:latin typeface="Times New Roman"/>
              </a:rPr>
              <a:t> </a:t>
            </a:r>
            <a:r>
              <a:rPr b="0" lang="en-US" sz="2200" spc="-1" strike="noStrike">
                <a:solidFill>
                  <a:srgbClr val="000000"/>
                </a:solidFill>
                <a:latin typeface="Times New Roman"/>
              </a:rPr>
              <a:t>Training a classifier on a dataset with larger news   articles should improve its performance signif</a:t>
            </a:r>
            <a:r>
              <a:rPr b="0" lang="en-IN" sz="2200" spc="-1" strike="noStrike">
                <a:solidFill>
                  <a:srgbClr val="000000"/>
                </a:solidFill>
                <a:latin typeface="Times New Roman"/>
              </a:rPr>
              <a:t>ca</a:t>
            </a:r>
            <a:r>
              <a:rPr b="0" lang="en-US" sz="2200" spc="-1" strike="noStrike">
                <a:solidFill>
                  <a:srgbClr val="000000"/>
                </a:solidFill>
                <a:latin typeface="Times New Roman"/>
              </a:rPr>
              <a:t>ntly.</a:t>
            </a:r>
            <a:endParaRPr b="0" lang="en-IN" sz="2200" spc="-1" strike="noStrike">
              <a:latin typeface="Arial"/>
            </a:endParaRPr>
          </a:p>
          <a:p>
            <a:pPr marL="457200" indent="-456840">
              <a:lnSpc>
                <a:spcPct val="160000"/>
              </a:lnSpc>
              <a:buClr>
                <a:srgbClr val="000000"/>
              </a:buClr>
              <a:buFont typeface="Century Schoolbook"/>
              <a:buAutoNum type="arabicPeriod"/>
            </a:pPr>
            <a:r>
              <a:rPr b="0" lang="en-US" sz="2200" spc="-1" strike="noStrike">
                <a:solidFill>
                  <a:srgbClr val="000000"/>
                </a:solidFill>
                <a:latin typeface="Times New Roman"/>
              </a:rPr>
              <a:t> </a:t>
            </a:r>
            <a:r>
              <a:rPr b="0" lang="en-US" sz="2200" spc="-1" strike="noStrike">
                <a:solidFill>
                  <a:srgbClr val="000000"/>
                </a:solidFill>
                <a:latin typeface="Times New Roman"/>
              </a:rPr>
              <a:t>In our future work, news article data can be              considered related to recent incidents in the corpus of data. The next step then would be to train the model and analyze how the accuracies vary with the new data to further improve it.</a:t>
            </a:r>
            <a:endParaRPr b="0" lang="en-IN" sz="2200" spc="-1" strike="noStrike">
              <a:latin typeface="Arial"/>
            </a:endParaRPr>
          </a:p>
          <a:p>
            <a:pPr>
              <a:lnSpc>
                <a:spcPct val="150000"/>
              </a:lnSpc>
            </a:pPr>
            <a:endParaRPr b="0" lang="en-IN" sz="2200" spc="-1" strike="noStrike">
              <a:latin typeface="Arial"/>
            </a:endParaRPr>
          </a:p>
          <a:p>
            <a:pPr>
              <a:lnSpc>
                <a:spcPct val="150000"/>
              </a:lnSpc>
            </a:pPr>
            <a:endParaRPr b="0" lang="en-IN" sz="2200" spc="-1" strike="noStrike">
              <a:latin typeface="Arial"/>
            </a:endParaRPr>
          </a:p>
          <a:p>
            <a:pPr marL="457200" indent="-456840">
              <a:lnSpc>
                <a:spcPct val="150000"/>
              </a:lnSpc>
              <a:tabLst>
                <a:tab algn="l" pos="0"/>
              </a:tabLst>
            </a:pPr>
            <a:endParaRPr b="0" lang="en-IN" sz="2200" spc="-1" strike="noStrike">
              <a:latin typeface="Arial"/>
            </a:endParaRPr>
          </a:p>
          <a:p>
            <a:pPr>
              <a:lnSpc>
                <a:spcPct val="150000"/>
              </a:lnSpc>
              <a:tabLst>
                <a:tab algn="l" pos="0"/>
              </a:tabLst>
            </a:pPr>
            <a:endParaRPr b="0" lang="en-IN" sz="2200" spc="-1" strike="noStrike">
              <a:latin typeface="Arial"/>
            </a:endParaRPr>
          </a:p>
          <a:p>
            <a:pPr>
              <a:lnSpc>
                <a:spcPct val="150000"/>
              </a:lnSpc>
              <a:tabLst>
                <a:tab algn="l" pos="0"/>
              </a:tabLst>
            </a:pPr>
            <a:endParaRPr b="0" lang="en-IN" sz="2200" spc="-1" strike="noStrike">
              <a:latin typeface="Arial"/>
            </a:endParaRPr>
          </a:p>
        </p:txBody>
      </p:sp>
    </p:spTree>
  </p:cSld>
  <p:transition>
    <p:cover dir="u"/>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1447920" y="685800"/>
            <a:ext cx="533376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4000" spc="-1" strike="noStrike">
                <a:solidFill>
                  <a:srgbClr val="000000"/>
                </a:solidFill>
                <a:latin typeface="Times New Roman"/>
              </a:rPr>
              <a:t>         </a:t>
            </a:r>
            <a:r>
              <a:rPr b="1" lang="en-US" sz="3200" spc="-1" strike="noStrike">
                <a:solidFill>
                  <a:srgbClr val="000000"/>
                </a:solidFill>
                <a:latin typeface="Times New Roman"/>
              </a:rPr>
              <a:t>Conclusion</a:t>
            </a:r>
            <a:endParaRPr b="0" lang="en-IN" sz="3200" spc="-1" strike="noStrike">
              <a:latin typeface="Arial"/>
            </a:endParaRPr>
          </a:p>
        </p:txBody>
      </p:sp>
      <p:sp>
        <p:nvSpPr>
          <p:cNvPr id="371" name="CustomShape 2"/>
          <p:cNvSpPr/>
          <p:nvPr/>
        </p:nvSpPr>
        <p:spPr>
          <a:xfrm>
            <a:off x="609480" y="2133720"/>
            <a:ext cx="7619760" cy="36075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200" spc="-1" strike="noStrike">
                <a:solidFill>
                  <a:srgbClr val="000000"/>
                </a:solidFill>
                <a:latin typeface="Times New Roman"/>
              </a:rPr>
              <a:t>           </a:t>
            </a:r>
            <a:r>
              <a:rPr b="0" lang="en-US" sz="2200" spc="-1" strike="noStrike">
                <a:solidFill>
                  <a:srgbClr val="000000"/>
                </a:solidFill>
                <a:latin typeface="Times New Roman"/>
              </a:rPr>
              <a:t>We achieved classification accuracy of approximately </a:t>
            </a:r>
            <a:r>
              <a:rPr b="0" lang="en-IN" sz="2200" spc="-1" strike="noStrike">
                <a:solidFill>
                  <a:srgbClr val="000000"/>
                </a:solidFill>
                <a:latin typeface="Times New Roman"/>
              </a:rPr>
              <a:t>85</a:t>
            </a:r>
            <a:r>
              <a:rPr b="0" lang="en-US" sz="2200" spc="-1" strike="noStrike">
                <a:solidFill>
                  <a:srgbClr val="000000"/>
                </a:solidFill>
                <a:latin typeface="Times New Roman"/>
              </a:rPr>
              <a:t>%</a:t>
            </a:r>
            <a:r>
              <a:rPr b="0" lang="en-IN" sz="2200" spc="-1" strike="noStrike">
                <a:solidFill>
                  <a:srgbClr val="000000"/>
                </a:solidFill>
                <a:latin typeface="Times New Roman"/>
              </a:rPr>
              <a:t>,</a:t>
            </a:r>
            <a:endParaRPr b="0" lang="en-IN" sz="2200" spc="-1" strike="noStrike">
              <a:latin typeface="Arial"/>
            </a:endParaRPr>
          </a:p>
          <a:p>
            <a:pPr>
              <a:lnSpc>
                <a:spcPct val="150000"/>
              </a:lnSpc>
            </a:pPr>
            <a:r>
              <a:rPr b="0" lang="en-IN" sz="2200" spc="-1" strike="noStrike">
                <a:solidFill>
                  <a:srgbClr val="000000"/>
                </a:solidFill>
                <a:latin typeface="Times New Roman"/>
              </a:rPr>
              <a:t>this result can be further improved by expanding the training dataset.</a:t>
            </a:r>
            <a:r>
              <a:rPr b="0" lang="en-IN" sz="2200" spc="-1" strike="noStrike">
                <a:solidFill>
                  <a:srgbClr val="000000"/>
                </a:solidFill>
                <a:latin typeface="Times New Roman"/>
              </a:rPr>
              <a:t>	</a:t>
            </a:r>
            <a:endParaRPr b="0" lang="en-IN" sz="2200" spc="-1" strike="noStrike">
              <a:latin typeface="Arial"/>
            </a:endParaRPr>
          </a:p>
          <a:p>
            <a:pPr>
              <a:lnSpc>
                <a:spcPct val="150000"/>
              </a:lnSpc>
            </a:pPr>
            <a:r>
              <a:rPr b="0" lang="en-IN" sz="2200" spc="-1" strike="noStrike">
                <a:solidFill>
                  <a:srgbClr val="000000"/>
                </a:solidFill>
                <a:latin typeface="Times New Roman"/>
              </a:rPr>
              <a:t>	</a:t>
            </a:r>
            <a:r>
              <a:rPr b="0" lang="en-IN" sz="2200" spc="-1" strike="noStrike">
                <a:solidFill>
                  <a:srgbClr val="000000"/>
                </a:solidFill>
                <a:latin typeface="Times New Roman"/>
              </a:rPr>
              <a:t>So we conclude that  that fake news detection problem can be addressed with these machine learning methods.</a:t>
            </a:r>
            <a:endParaRPr b="0" lang="en-IN" sz="2200" spc="-1" strike="noStrike">
              <a:latin typeface="Arial"/>
            </a:endParaRPr>
          </a:p>
          <a:p>
            <a:pPr algn="just">
              <a:lnSpc>
                <a:spcPct val="150000"/>
              </a:lnSpc>
            </a:pPr>
            <a:endParaRPr b="0" lang="en-IN" sz="2200" spc="-1" strike="noStrike">
              <a:latin typeface="Arial"/>
            </a:endParaRPr>
          </a:p>
        </p:txBody>
      </p:sp>
      <p:sp>
        <p:nvSpPr>
          <p:cNvPr id="372"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81471F67-4A0C-40E8-8257-3DE2C9CE6452}" type="slidenum">
              <a:rPr b="1" lang="en-US" sz="1400" spc="-1" strike="noStrike">
                <a:solidFill>
                  <a:srgbClr val="ffffff"/>
                </a:solidFill>
                <a:latin typeface="Century Schoolbook"/>
              </a:rPr>
              <a:t>10</a:t>
            </a:fld>
            <a:endParaRPr b="0" lang="en-IN" sz="1400" spc="-1" strike="noStrike">
              <a:latin typeface="Times New Roman"/>
            </a:endParaRPr>
          </a:p>
        </p:txBody>
      </p:sp>
    </p:spTree>
  </p:cSld>
  <p:transition>
    <p:cover dir="u"/>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143000" y="1219320"/>
            <a:ext cx="586692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Times New Roman"/>
              </a:rPr>
              <a:t>                   </a:t>
            </a:r>
            <a:r>
              <a:rPr b="1" lang="en-US" sz="3200" spc="-1" strike="noStrike">
                <a:solidFill>
                  <a:srgbClr val="000000"/>
                </a:solidFill>
                <a:latin typeface="Times New Roman"/>
              </a:rPr>
              <a:t>References</a:t>
            </a:r>
            <a:endParaRPr b="0" lang="en-IN" sz="3200" spc="-1" strike="noStrike">
              <a:latin typeface="Arial"/>
            </a:endParaRPr>
          </a:p>
        </p:txBody>
      </p:sp>
      <p:sp>
        <p:nvSpPr>
          <p:cNvPr id="374" name="CustomShape 2"/>
          <p:cNvSpPr/>
          <p:nvPr/>
        </p:nvSpPr>
        <p:spPr>
          <a:xfrm>
            <a:off x="2133720" y="1981080"/>
            <a:ext cx="5028840" cy="58176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indent="-216000">
              <a:lnSpc>
                <a:spcPct val="150000"/>
              </a:lnSpc>
              <a:buClr>
                <a:srgbClr val="0d0d0d"/>
              </a:buClr>
              <a:buFont typeface="Arial"/>
              <a:buChar char="•"/>
            </a:pPr>
            <a:r>
              <a:rPr b="0" lang="en-US" sz="2200" spc="-1" strike="noStrike" u="sng">
                <a:solidFill>
                  <a:srgbClr val="de671e"/>
                </a:solidFill>
                <a:uFillTx/>
                <a:latin typeface="Times New Roman"/>
                <a:hlinkClick r:id="rId1"/>
              </a:rPr>
              <a:t>www.wikipedia.com</a:t>
            </a:r>
            <a:endParaRPr b="0" lang="en-IN" sz="2200" spc="-1" strike="noStrike">
              <a:latin typeface="Arial"/>
            </a:endParaRPr>
          </a:p>
          <a:p>
            <a:pPr indent="-216000">
              <a:lnSpc>
                <a:spcPct val="150000"/>
              </a:lnSpc>
              <a:buClr>
                <a:srgbClr val="0d0d0d"/>
              </a:buClr>
              <a:buFont typeface="Arial"/>
              <a:buChar char="•"/>
            </a:pPr>
            <a:r>
              <a:rPr b="0" lang="en-US" sz="2200" spc="-1" strike="noStrike" u="sng">
                <a:solidFill>
                  <a:srgbClr val="de671e"/>
                </a:solidFill>
                <a:uFillTx/>
                <a:latin typeface="Times New Roman"/>
                <a:hlinkClick r:id="rId2"/>
              </a:rPr>
              <a:t>www.youtube.co</a:t>
            </a:r>
            <a:r>
              <a:rPr b="0" lang="en-IN" sz="2200" spc="-1" strike="noStrike" u="sng">
                <a:solidFill>
                  <a:srgbClr val="de671e"/>
                </a:solidFill>
                <a:uFillTx/>
                <a:latin typeface="Times New Roman"/>
                <a:hlinkClick r:id="rId3"/>
              </a:rPr>
              <a:t>m</a:t>
            </a:r>
            <a:endParaRPr b="0" lang="en-IN" sz="2200" spc="-1" strike="noStrike">
              <a:latin typeface="Arial"/>
            </a:endParaRPr>
          </a:p>
          <a:p>
            <a:pPr indent="-216000">
              <a:lnSpc>
                <a:spcPct val="150000"/>
              </a:lnSpc>
              <a:buClr>
                <a:srgbClr val="9a3d01"/>
              </a:buClr>
              <a:buFont typeface="Arial"/>
              <a:buChar char="•"/>
            </a:pPr>
            <a:r>
              <a:rPr b="0" lang="en-US" sz="2200" spc="-1" strike="noStrike" u="sng">
                <a:solidFill>
                  <a:srgbClr val="9a3d01"/>
                </a:solidFill>
                <a:uFillTx/>
                <a:latin typeface="Times New Roman"/>
              </a:rPr>
              <a:t>https://ieeexplore.ieee.org/abstract/document/8100379</a:t>
            </a:r>
            <a:endParaRPr b="0" lang="en-IN" sz="2200" spc="-1" strike="noStrike">
              <a:latin typeface="Arial"/>
            </a:endParaRPr>
          </a:p>
          <a:p>
            <a:pPr indent="-216000">
              <a:lnSpc>
                <a:spcPct val="150000"/>
              </a:lnSpc>
              <a:buClr>
                <a:srgbClr val="9a3d01"/>
              </a:buClr>
              <a:buFont typeface="Arial"/>
              <a:buChar char="•"/>
            </a:pPr>
            <a:r>
              <a:rPr b="0" lang="en-US" sz="2100" spc="-1" strike="noStrike" u="sng">
                <a:solidFill>
                  <a:srgbClr val="9a3d01"/>
                </a:solidFill>
                <a:uFillTx/>
                <a:latin typeface="Times New Roman"/>
              </a:rPr>
              <a:t>https://www.researchgate.net/publication/334192809_A_Study_on_Fake_News_Detection_Using_Naive_Bayes_SVM_Neural_Networks_and_LSTM</a:t>
            </a:r>
            <a:endParaRPr b="0" lang="en-IN" sz="2100" spc="-1" strike="noStrike">
              <a:latin typeface="Arial"/>
            </a:endParaRPr>
          </a:p>
          <a:p>
            <a:pPr>
              <a:lnSpc>
                <a:spcPct val="150000"/>
              </a:lnSpc>
            </a:pPr>
            <a:endParaRPr b="0" lang="en-IN" sz="2100" spc="-1" strike="noStrike">
              <a:latin typeface="Arial"/>
            </a:endParaRPr>
          </a:p>
          <a:p>
            <a:pPr>
              <a:lnSpc>
                <a:spcPct val="150000"/>
              </a:lnSpc>
            </a:pPr>
            <a:endParaRPr b="0" lang="en-IN" sz="2100" spc="-1" strike="noStrike">
              <a:latin typeface="Arial"/>
            </a:endParaRPr>
          </a:p>
          <a:p>
            <a:pPr>
              <a:lnSpc>
                <a:spcPct val="100000"/>
              </a:lnSpc>
            </a:pPr>
            <a:endParaRPr b="0" lang="en-IN" sz="2100" spc="-1" strike="noStrike">
              <a:latin typeface="Arial"/>
            </a:endParaRPr>
          </a:p>
        </p:txBody>
      </p:sp>
      <p:sp>
        <p:nvSpPr>
          <p:cNvPr id="375"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4A1EC6B6-FFE2-4CB2-8A41-382A9E5FA095}" type="slidenum">
              <a:rPr b="1" lang="en-US" sz="1400" spc="-1" strike="noStrike">
                <a:solidFill>
                  <a:srgbClr val="ffffff"/>
                </a:solidFill>
                <a:latin typeface="Century Schoolbook"/>
              </a:rPr>
              <a:t>10</a:t>
            </a:fld>
            <a:endParaRPr b="0" lang="en-IN" sz="1400" spc="-1" strike="noStrike">
              <a:latin typeface="Times New Roman"/>
            </a:endParaRPr>
          </a:p>
        </p:txBody>
      </p:sp>
    </p:spTree>
  </p:cSld>
  <p:transition>
    <p:cover dir="u"/>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EF54C752-CD82-48BF-8CF1-4F9517EF44D8}" type="slidenum">
              <a:rPr b="1" lang="en-US" sz="1400" spc="-1" strike="noStrike">
                <a:solidFill>
                  <a:srgbClr val="ffffff"/>
                </a:solidFill>
                <a:latin typeface="Century Schoolbook"/>
              </a:rPr>
              <a:t>10</a:t>
            </a:fld>
            <a:endParaRPr b="0" lang="en-IN" sz="1400" spc="-1" strike="noStrike">
              <a:latin typeface="Times New Roman"/>
            </a:endParaRPr>
          </a:p>
        </p:txBody>
      </p:sp>
      <p:sp>
        <p:nvSpPr>
          <p:cNvPr id="377" name="CustomShape 2"/>
          <p:cNvSpPr/>
          <p:nvPr/>
        </p:nvSpPr>
        <p:spPr>
          <a:xfrm>
            <a:off x="1652040" y="3505320"/>
            <a:ext cx="647676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7200" spc="-1" strike="noStrike">
                <a:solidFill>
                  <a:srgbClr val="fe8637"/>
                </a:solidFill>
                <a:latin typeface="Century Schoolbook"/>
              </a:rPr>
              <a:t>Thank You…!!</a:t>
            </a:r>
            <a:endParaRPr b="0" lang="en-IN" sz="7200" spc="-1" strike="noStrike">
              <a:latin typeface="Arial"/>
            </a:endParaRPr>
          </a:p>
          <a:p>
            <a:pPr>
              <a:lnSpc>
                <a:spcPct val="100000"/>
              </a:lnSpc>
            </a:pPr>
            <a:endParaRPr b="0" lang="en-IN" sz="7200" spc="-1" strike="noStrike">
              <a:latin typeface="Arial"/>
            </a:endParaRPr>
          </a:p>
        </p:txBody>
      </p:sp>
    </p:spTree>
  </p:cSld>
  <p:transition>
    <p:cover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57200" y="274680"/>
            <a:ext cx="7467120" cy="1142640"/>
          </a:xfrm>
          <a:prstGeom prst="rect">
            <a:avLst/>
          </a:prstGeom>
          <a:noFill/>
          <a:ln>
            <a:noFill/>
          </a:ln>
        </p:spPr>
        <p:txBody>
          <a:bodyPr lIns="90000" rIns="90000" tIns="45000" bIns="45000" anchor="b">
            <a:normAutofit/>
          </a:bodyPr>
          <a:p>
            <a:pPr>
              <a:lnSpc>
                <a:spcPct val="100000"/>
              </a:lnSpc>
            </a:pPr>
            <a:r>
              <a:rPr b="1" lang="en-US" sz="3200" spc="-1" strike="noStrike" cap="small">
                <a:solidFill>
                  <a:srgbClr val="000000"/>
                </a:solidFill>
                <a:latin typeface="Times New Roman"/>
              </a:rPr>
              <a:t>                 </a:t>
            </a:r>
            <a:r>
              <a:rPr b="1" lang="en-US" sz="3200" spc="-1" strike="noStrike" cap="small">
                <a:solidFill>
                  <a:srgbClr val="000000"/>
                </a:solidFill>
                <a:latin typeface="Times New Roman"/>
              </a:rPr>
              <a:t>STQA ASSIGNMENTS</a:t>
            </a:r>
            <a:endParaRPr b="0" lang="en-US" sz="3200" spc="-1" strike="noStrike">
              <a:solidFill>
                <a:srgbClr val="000000"/>
              </a:solidFill>
              <a:latin typeface="Century Schoolbook"/>
            </a:endParaRPr>
          </a:p>
        </p:txBody>
      </p:sp>
      <p:sp>
        <p:nvSpPr>
          <p:cNvPr id="264" name="TextShape 2"/>
          <p:cNvSpPr txBox="1"/>
          <p:nvPr/>
        </p:nvSpPr>
        <p:spPr>
          <a:xfrm>
            <a:off x="457200" y="1600200"/>
            <a:ext cx="7467120" cy="4873320"/>
          </a:xfrm>
          <a:prstGeom prst="rect">
            <a:avLst/>
          </a:prstGeom>
          <a:noFill/>
          <a:ln>
            <a:noFill/>
          </a:ln>
        </p:spPr>
        <p:txBody>
          <a:bodyPr lIns="90000" rIns="90000" tIns="45000" bIns="45000">
            <a:normAutofit/>
          </a:bodyPr>
          <a:p>
            <a:pPr>
              <a:lnSpc>
                <a:spcPct val="100000"/>
              </a:lnSpc>
              <a:spcBef>
                <a:spcPts val="601"/>
              </a:spcBef>
              <a:tabLst>
                <a:tab algn="l" pos="0"/>
              </a:tabLst>
            </a:pPr>
            <a:r>
              <a:rPr b="1" lang="en-US" sz="1800" spc="-1" strike="noStrike">
                <a:solidFill>
                  <a:srgbClr val="000000"/>
                </a:solidFill>
                <a:latin typeface="Times New Roman"/>
              </a:rPr>
              <a:t>Assignment No.1: </a:t>
            </a:r>
            <a:r>
              <a:rPr b="0" lang="en-US" sz="1800" spc="-1" strike="noStrike">
                <a:solidFill>
                  <a:srgbClr val="000000"/>
                </a:solidFill>
                <a:latin typeface="Times New Roman"/>
              </a:rPr>
              <a:t>To study different types of software testing techniques with reference to Software Testing and </a:t>
            </a:r>
            <a:r>
              <a:rPr b="0" lang="en-IN" sz="1800" spc="-1" strike="noStrike">
                <a:solidFill>
                  <a:srgbClr val="000000"/>
                </a:solidFill>
                <a:latin typeface="Times New Roman"/>
              </a:rPr>
              <a:t>Quality Assurance.</a:t>
            </a: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r>
              <a:rPr b="1" lang="en-US" sz="1800" spc="-1" strike="noStrike">
                <a:solidFill>
                  <a:srgbClr val="000000"/>
                </a:solidFill>
                <a:latin typeface="Times New Roman"/>
              </a:rPr>
              <a:t>Assignment No.2: </a:t>
            </a:r>
            <a:r>
              <a:rPr b="0" lang="en-US" sz="1800" spc="-1" strike="noStrike">
                <a:solidFill>
                  <a:srgbClr val="000000"/>
                </a:solidFill>
                <a:latin typeface="Times New Roman"/>
              </a:rPr>
              <a:t>To study and perform Unit testing using testing </a:t>
            </a:r>
            <a:r>
              <a:rPr b="0" lang="en-IN" sz="1800" spc="-1" strike="noStrike">
                <a:solidFill>
                  <a:srgbClr val="000000"/>
                </a:solidFill>
                <a:latin typeface="Times New Roman"/>
              </a:rPr>
              <a:t>tool Junit</a:t>
            </a:r>
            <a:endParaRPr b="0" lang="en-US" sz="1800" spc="-1" strike="noStrike">
              <a:solidFill>
                <a:srgbClr val="000000"/>
              </a:solidFill>
              <a:latin typeface="Century Schoolbook"/>
            </a:endParaRPr>
          </a:p>
          <a:p>
            <a:pPr>
              <a:lnSpc>
                <a:spcPct val="100000"/>
              </a:lnSpc>
              <a:spcBef>
                <a:spcPts val="601"/>
              </a:spcBef>
              <a:tabLst>
                <a:tab algn="l" pos="0"/>
              </a:tabLst>
            </a:pPr>
            <a:r>
              <a:rPr b="0" lang="en-IN" sz="1800" spc="-1" strike="noStrike">
                <a:solidFill>
                  <a:srgbClr val="000000"/>
                </a:solidFill>
                <a:latin typeface="Times New Roman"/>
              </a:rPr>
              <a:t>.</a:t>
            </a:r>
            <a:endParaRPr b="0" lang="en-US" sz="1800" spc="-1" strike="noStrike">
              <a:solidFill>
                <a:srgbClr val="000000"/>
              </a:solidFill>
              <a:latin typeface="Century Schoolbook"/>
            </a:endParaRPr>
          </a:p>
          <a:p>
            <a:pPr>
              <a:lnSpc>
                <a:spcPct val="100000"/>
              </a:lnSpc>
              <a:spcBef>
                <a:spcPts val="601"/>
              </a:spcBef>
              <a:tabLst>
                <a:tab algn="l" pos="0"/>
              </a:tabLst>
            </a:pPr>
            <a:r>
              <a:rPr b="1" lang="en-US" sz="1800" spc="-1" strike="noStrike">
                <a:solidFill>
                  <a:srgbClr val="000000"/>
                </a:solidFill>
                <a:latin typeface="Times New Roman"/>
              </a:rPr>
              <a:t>Assignment No.3: </a:t>
            </a:r>
            <a:r>
              <a:rPr b="0" lang="en-US" sz="1800" spc="-1" strike="noStrike">
                <a:solidFill>
                  <a:srgbClr val="000000"/>
                </a:solidFill>
                <a:latin typeface="Times New Roman"/>
              </a:rPr>
              <a:t>Study and Implementation of Integration Testing for implementation software project in </a:t>
            </a:r>
            <a:r>
              <a:rPr b="0" lang="en-IN" sz="1800" spc="-1" strike="noStrike">
                <a:solidFill>
                  <a:srgbClr val="000000"/>
                </a:solidFill>
                <a:latin typeface="Times New Roman"/>
              </a:rPr>
              <a:t>java/python/R.</a:t>
            </a: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r>
              <a:rPr b="1" lang="en-IN" sz="1800" spc="-1" strike="noStrike">
                <a:solidFill>
                  <a:srgbClr val="000000"/>
                </a:solidFill>
                <a:latin typeface="Times New Roman"/>
              </a:rPr>
              <a:t>Assignment No.4: </a:t>
            </a:r>
            <a:r>
              <a:rPr b="0" lang="en-US" sz="1800" spc="-1" strike="noStrike">
                <a:solidFill>
                  <a:srgbClr val="000000"/>
                </a:solidFill>
                <a:latin typeface="Times New Roman"/>
              </a:rPr>
              <a:t>To study Web based testing using selenium tool.</a:t>
            </a:r>
            <a:endParaRPr b="0" lang="en-US" sz="1800" spc="-1" strike="noStrike">
              <a:solidFill>
                <a:srgbClr val="000000"/>
              </a:solidFill>
              <a:latin typeface="Century Schoolbook"/>
            </a:endParaRPr>
          </a:p>
          <a:p>
            <a:pPr>
              <a:lnSpc>
                <a:spcPct val="100000"/>
              </a:lnSpc>
              <a:spcBef>
                <a:spcPts val="601"/>
              </a:spcBef>
              <a:tabLst>
                <a:tab algn="l" pos="0"/>
              </a:tabLst>
            </a:pPr>
            <a:endParaRPr b="0" lang="en-US" sz="1800" spc="-1" strike="noStrike">
              <a:solidFill>
                <a:srgbClr val="000000"/>
              </a:solidFill>
              <a:latin typeface="Century Schoolbook"/>
            </a:endParaRPr>
          </a:p>
          <a:p>
            <a:pPr>
              <a:lnSpc>
                <a:spcPct val="100000"/>
              </a:lnSpc>
              <a:spcBef>
                <a:spcPts val="601"/>
              </a:spcBef>
              <a:tabLst>
                <a:tab algn="l" pos="0"/>
              </a:tabLst>
            </a:pPr>
            <a:r>
              <a:rPr b="1" lang="en-US" sz="1800" spc="-1" strike="noStrike">
                <a:solidFill>
                  <a:srgbClr val="000000"/>
                </a:solidFill>
                <a:latin typeface="Times New Roman"/>
              </a:rPr>
              <a:t>Link1</a:t>
            </a:r>
            <a:r>
              <a:rPr b="0" lang="en-US" sz="1800" spc="-1" strike="noStrike">
                <a:solidFill>
                  <a:srgbClr val="000000"/>
                </a:solidFill>
                <a:latin typeface="Times New Roman"/>
              </a:rPr>
              <a:t>: https://drive.google.com/drive/folders/1VYt9PVUc_81mE0hyJKe0oL9_O6EId-8r?usp=sharing</a:t>
            </a:r>
            <a:endParaRPr b="0" lang="en-US" sz="1800" spc="-1" strike="noStrike">
              <a:solidFill>
                <a:srgbClr val="000000"/>
              </a:solidFill>
              <a:latin typeface="Century Schoolbook"/>
            </a:endParaRPr>
          </a:p>
        </p:txBody>
      </p:sp>
      <p:sp>
        <p:nvSpPr>
          <p:cNvPr id="265"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12C9376A-0006-41AC-AE83-66C891D64744}" type="slidenum">
              <a:rPr b="1" lang="en-US" sz="1400" spc="-1" strike="noStrike">
                <a:solidFill>
                  <a:srgbClr val="ffffff"/>
                </a:solidFill>
                <a:latin typeface="Century Schoolbook"/>
              </a:rPr>
              <a:t>3</a:t>
            </a:fld>
            <a:endParaRPr b="0" lang="en-IN" sz="1400" spc="-1" strike="noStrike">
              <a:latin typeface="Times New Roman"/>
            </a:endParaRPr>
          </a:p>
        </p:txBody>
      </p:sp>
    </p:spTree>
  </p:cSld>
  <p:transition>
    <p:cover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990720" y="1143000"/>
            <a:ext cx="655272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Times New Roman"/>
              </a:rPr>
              <a:t>                </a:t>
            </a:r>
            <a:r>
              <a:rPr b="1" lang="en-US" sz="3200" spc="-1" strike="noStrike">
                <a:solidFill>
                  <a:srgbClr val="000000"/>
                </a:solidFill>
                <a:latin typeface="Times New Roman"/>
              </a:rPr>
              <a:t>Problem  Statement</a:t>
            </a:r>
            <a:endParaRPr b="0" lang="en-IN" sz="3200" spc="-1" strike="noStrike">
              <a:latin typeface="Arial"/>
            </a:endParaRPr>
          </a:p>
        </p:txBody>
      </p:sp>
      <p:sp>
        <p:nvSpPr>
          <p:cNvPr id="267" name="CustomShape 2"/>
          <p:cNvSpPr/>
          <p:nvPr/>
        </p:nvSpPr>
        <p:spPr>
          <a:xfrm>
            <a:off x="228600" y="2286000"/>
            <a:ext cx="8381520" cy="2055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rPr>
              <a:t>The main Objective  is to generate a model that can discriminate between “Fake” and “Real” news articles URL when it is trained with a certain dataset . </a:t>
            </a:r>
            <a:endParaRPr b="0" lang="en-IN" sz="2400" spc="-1" strike="noStrike">
              <a:latin typeface="Arial"/>
            </a:endParaRPr>
          </a:p>
          <a:p>
            <a:pPr>
              <a:lnSpc>
                <a:spcPct val="100000"/>
              </a:lnSpc>
            </a:pPr>
            <a:r>
              <a:rPr b="1" lang="en-US" sz="2400" spc="-1" strike="noStrike">
                <a:solidFill>
                  <a:srgbClr val="000000"/>
                </a:solidFill>
                <a:latin typeface="Times New Roman"/>
              </a:rPr>
              <a:t> </a:t>
            </a:r>
            <a:endParaRPr b="0" lang="en-IN" sz="2400" spc="-1" strike="noStrike">
              <a:latin typeface="Arial"/>
            </a:endParaRPr>
          </a:p>
          <a:p>
            <a:pPr algn="just">
              <a:lnSpc>
                <a:spcPct val="150000"/>
              </a:lnSpc>
            </a:pPr>
            <a:endParaRPr b="0" lang="en-IN" sz="2400" spc="-1" strike="noStrike">
              <a:latin typeface="Arial"/>
            </a:endParaRPr>
          </a:p>
        </p:txBody>
      </p:sp>
      <p:sp>
        <p:nvSpPr>
          <p:cNvPr id="268"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2CA6BAF0-AD80-4383-B00D-71C488B505DD}" type="slidenum">
              <a:rPr b="1" lang="en-US" sz="1400" spc="-1" strike="noStrike">
                <a:solidFill>
                  <a:srgbClr val="ffffff"/>
                </a:solidFill>
                <a:latin typeface="Century Schoolbook"/>
              </a:rPr>
              <a:t>3</a:t>
            </a:fld>
            <a:endParaRPr b="0" lang="en-IN" sz="1400" spc="-1" strike="noStrike">
              <a:latin typeface="Times New Roman"/>
            </a:endParaRPr>
          </a:p>
        </p:txBody>
      </p:sp>
    </p:spTree>
  </p:cSld>
  <p:transition>
    <p:cover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62120" y="0"/>
            <a:ext cx="3809520" cy="1095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Century Schoolbook"/>
              </a:rPr>
              <a:t>                         </a:t>
            </a:r>
            <a:r>
              <a:rPr b="1" lang="en-US" sz="3400" spc="-1" strike="noStrike">
                <a:solidFill>
                  <a:srgbClr val="000000"/>
                </a:solidFill>
                <a:latin typeface="Times New Roman"/>
              </a:rPr>
              <a:t>Contents</a:t>
            </a:r>
            <a:endParaRPr b="0" lang="en-IN" sz="3400" spc="-1" strike="noStrike">
              <a:latin typeface="Arial"/>
            </a:endParaRPr>
          </a:p>
        </p:txBody>
      </p:sp>
      <p:sp>
        <p:nvSpPr>
          <p:cNvPr id="270" name="CustomShape 2"/>
          <p:cNvSpPr/>
          <p:nvPr/>
        </p:nvSpPr>
        <p:spPr>
          <a:xfrm>
            <a:off x="1016640" y="1523880"/>
            <a:ext cx="4593240" cy="485892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Problem Statement</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Introduction</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Software and Hardware requirement</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Methodology</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System Architecture</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System Flow</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Graphical User Interface</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Result</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Testing</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Limitations</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Future Scope</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Conclusion</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ea typeface="바탕"/>
              </a:rPr>
              <a:t>References</a:t>
            </a:r>
            <a:endParaRPr b="0" lang="en-IN" sz="2200" spc="-1" strike="noStrike">
              <a:latin typeface="Arial"/>
            </a:endParaRPr>
          </a:p>
          <a:p>
            <a:pPr>
              <a:lnSpc>
                <a:spcPct val="150000"/>
              </a:lnSpc>
            </a:pPr>
            <a:endParaRPr b="0" lang="en-IN" sz="2200" spc="-1" strike="noStrike">
              <a:latin typeface="Arial"/>
            </a:endParaRPr>
          </a:p>
        </p:txBody>
      </p:sp>
      <p:sp>
        <p:nvSpPr>
          <p:cNvPr id="271"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B24183AC-A647-4574-96DC-0D1C32DA3D25}" type="slidenum">
              <a:rPr b="1" lang="en-US" sz="1400" spc="-1" strike="noStrike">
                <a:solidFill>
                  <a:srgbClr val="ffffff"/>
                </a:solidFill>
                <a:latin typeface="Century Schoolbook"/>
              </a:rPr>
              <a:t>3</a:t>
            </a:fld>
            <a:endParaRPr b="0" lang="en-IN" sz="1400" spc="-1" strike="noStrike">
              <a:latin typeface="Times New Roman"/>
            </a:endParaRPr>
          </a:p>
        </p:txBody>
      </p:sp>
    </p:spTree>
  </p:cSld>
  <p:transition>
    <p:cover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762120" y="685800"/>
            <a:ext cx="7391160" cy="577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Schoolbook"/>
              </a:rPr>
              <a:t>                                           </a:t>
            </a:r>
            <a:r>
              <a:rPr b="1" lang="en-US" sz="3200" spc="-1" strike="noStrike">
                <a:solidFill>
                  <a:srgbClr val="000000"/>
                </a:solidFill>
                <a:latin typeface="Times New Roman"/>
              </a:rPr>
              <a:t>Introduction</a:t>
            </a:r>
            <a:endParaRPr b="0" lang="en-IN" sz="3200" spc="-1" strike="noStrike">
              <a:latin typeface="Arial"/>
            </a:endParaRPr>
          </a:p>
        </p:txBody>
      </p:sp>
      <p:sp>
        <p:nvSpPr>
          <p:cNvPr id="273" name="CustomShape 2"/>
          <p:cNvSpPr/>
          <p:nvPr/>
        </p:nvSpPr>
        <p:spPr>
          <a:xfrm>
            <a:off x="785880" y="1643040"/>
            <a:ext cx="7314840" cy="4128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Century Schoolbook"/>
              </a:rPr>
              <a:t>      </a:t>
            </a:r>
            <a:endParaRPr b="0" lang="en-IN" sz="2200" spc="-1" strike="noStrike">
              <a:latin typeface="Arial"/>
            </a:endParaRPr>
          </a:p>
          <a:p>
            <a:pPr indent="-216000">
              <a:lnSpc>
                <a:spcPct val="100000"/>
              </a:lnSpc>
              <a:buClr>
                <a:srgbClr val="000000"/>
              </a:buClr>
              <a:buFont typeface="Wingdings" charset="2"/>
              <a:buChar char=""/>
            </a:pPr>
            <a:r>
              <a:rPr b="0" lang="en-US" sz="2400" spc="-1" strike="noStrike">
                <a:solidFill>
                  <a:srgbClr val="000000"/>
                </a:solidFill>
                <a:latin typeface="Times New Roman"/>
              </a:rPr>
              <a:t>Mass media sources, specifically the news media, have traditionally  inform us of daily events.</a:t>
            </a:r>
            <a:endParaRPr b="0" lang="en-IN" sz="2400" spc="-1" strike="noStrike">
              <a:latin typeface="Arial"/>
            </a:endParaRPr>
          </a:p>
          <a:p>
            <a:pPr indent="-216000">
              <a:lnSpc>
                <a:spcPct val="100000"/>
              </a:lnSpc>
              <a:buClr>
                <a:srgbClr val="000000"/>
              </a:buClr>
              <a:buFont typeface="Wingdings" charset="2"/>
              <a:buChar char=""/>
            </a:pPr>
            <a:r>
              <a:rPr b="0" lang="en-US" sz="2400" spc="-1" strike="noStrike">
                <a:solidFill>
                  <a:srgbClr val="000000"/>
                </a:solidFill>
                <a:latin typeface="Times New Roman"/>
              </a:rPr>
              <a:t>In recent years, the reliability of information on the internet has emerged as crucial issue of modern society.</a:t>
            </a:r>
            <a:endParaRPr b="0" lang="en-IN" sz="2400" spc="-1" strike="noStrike">
              <a:latin typeface="Arial"/>
            </a:endParaRPr>
          </a:p>
          <a:p>
            <a:pPr indent="-216000">
              <a:lnSpc>
                <a:spcPct val="100000"/>
              </a:lnSpc>
              <a:buClr>
                <a:srgbClr val="000000"/>
              </a:buClr>
              <a:buFont typeface="Wingdings" charset="2"/>
              <a:buChar char=""/>
            </a:pPr>
            <a:r>
              <a:rPr b="0" lang="en-US" sz="2400" spc="-1" strike="noStrike">
                <a:solidFill>
                  <a:srgbClr val="000000"/>
                </a:solidFill>
                <a:latin typeface="Times New Roman"/>
              </a:rPr>
              <a:t>Our goal is to develop a reliable model that classifies a given news URL as either fake or real.</a:t>
            </a:r>
            <a:endParaRPr b="0" lang="en-IN" sz="2400" spc="-1" strike="noStrike">
              <a:latin typeface="Arial"/>
            </a:endParaRPr>
          </a:p>
          <a:p>
            <a:pPr indent="-216000">
              <a:lnSpc>
                <a:spcPct val="100000"/>
              </a:lnSpc>
              <a:buClr>
                <a:srgbClr val="000000"/>
              </a:buClr>
              <a:buFont typeface="Wingdings" charset="2"/>
              <a:buChar char=""/>
            </a:pPr>
            <a:r>
              <a:rPr b="0" lang="en-US" sz="2200" spc="-1" strike="noStrike">
                <a:solidFill>
                  <a:srgbClr val="000000"/>
                </a:solidFill>
                <a:latin typeface="Times New Roman"/>
              </a:rPr>
              <a:t>This model takes news URL as an input and classifies as fake or real.</a:t>
            </a:r>
            <a:endParaRPr b="0" lang="en-IN" sz="2200" spc="-1" strike="noStrike">
              <a:latin typeface="Arial"/>
            </a:endParaRPr>
          </a:p>
          <a:p>
            <a:pPr>
              <a:lnSpc>
                <a:spcPct val="100000"/>
              </a:lnSpc>
            </a:pPr>
            <a:endParaRPr b="0" lang="en-IN" sz="2200" spc="-1" strike="noStrike">
              <a:latin typeface="Arial"/>
            </a:endParaRPr>
          </a:p>
          <a:p>
            <a:pPr marL="343080" indent="-342720" algn="just">
              <a:lnSpc>
                <a:spcPct val="150000"/>
              </a:lnSpc>
              <a:tabLst>
                <a:tab algn="l" pos="0"/>
              </a:tabLst>
            </a:pPr>
            <a:endParaRPr b="0" lang="en-IN" sz="2200" spc="-1" strike="noStrike">
              <a:latin typeface="Arial"/>
            </a:endParaRPr>
          </a:p>
        </p:txBody>
      </p:sp>
      <p:sp>
        <p:nvSpPr>
          <p:cNvPr id="274"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5D701B39-97D0-4B45-97FC-CD356E4111E9}" type="slidenum">
              <a:rPr b="1" lang="en-US" sz="1400" spc="-1" strike="noStrike">
                <a:solidFill>
                  <a:srgbClr val="ffffff"/>
                </a:solidFill>
                <a:latin typeface="Century Schoolbook"/>
              </a:rPr>
              <a:t>3</a:t>
            </a:fld>
            <a:endParaRPr b="0" lang="en-IN" sz="1400" spc="-1" strike="noStrike">
              <a:latin typeface="Times New Roman"/>
            </a:endParaRPr>
          </a:p>
        </p:txBody>
      </p:sp>
    </p:spTree>
  </p:cSld>
  <p:transition>
    <p:cover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85800" y="533520"/>
            <a:ext cx="80769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000000"/>
                </a:solidFill>
                <a:latin typeface="Century Schoolbook"/>
              </a:rPr>
              <a:t>         </a:t>
            </a:r>
            <a:r>
              <a:rPr b="1" lang="en-US" sz="3200" spc="-1" strike="noStrike">
                <a:solidFill>
                  <a:srgbClr val="000000"/>
                </a:solidFill>
                <a:latin typeface="Times New Roman"/>
              </a:rPr>
              <a:t>Software and Hardware Requirment</a:t>
            </a:r>
            <a:endParaRPr b="0" lang="en-IN" sz="3200" spc="-1" strike="noStrike">
              <a:latin typeface="Arial"/>
            </a:endParaRPr>
          </a:p>
        </p:txBody>
      </p:sp>
      <p:sp>
        <p:nvSpPr>
          <p:cNvPr id="276" name="CustomShape 2"/>
          <p:cNvSpPr/>
          <p:nvPr/>
        </p:nvSpPr>
        <p:spPr>
          <a:xfrm>
            <a:off x="380880" y="1447920"/>
            <a:ext cx="8000640" cy="4782600"/>
          </a:xfrm>
          <a:prstGeom prst="rect">
            <a:avLst/>
          </a:prstGeom>
          <a:noFill/>
          <a:ln>
            <a:noFill/>
          </a:ln>
        </p:spPr>
        <p:style>
          <a:lnRef idx="0"/>
          <a:fillRef idx="0"/>
          <a:effectRef idx="0"/>
          <a:fontRef idx="minor"/>
        </p:style>
        <p:txBody>
          <a:bodyPr lIns="90000" rIns="90000" tIns="45000" bIns="45000">
            <a:spAutoFit/>
          </a:bodyPr>
          <a:p>
            <a:pPr indent="-216000">
              <a:lnSpc>
                <a:spcPct val="100000"/>
              </a:lnSpc>
              <a:buClr>
                <a:srgbClr val="000000"/>
              </a:buClr>
              <a:buFont typeface="Wingdings" charset="2"/>
              <a:buChar char=""/>
            </a:pPr>
            <a:r>
              <a:rPr b="0" lang="en-US" sz="2200" spc="-1" strike="noStrike">
                <a:solidFill>
                  <a:srgbClr val="000000"/>
                </a:solidFill>
                <a:latin typeface="Century Schoolbook"/>
              </a:rPr>
              <a:t> </a:t>
            </a:r>
            <a:r>
              <a:rPr b="1" lang="en-US" sz="2200" spc="-1" strike="noStrike">
                <a:solidFill>
                  <a:srgbClr val="000000"/>
                </a:solidFill>
                <a:latin typeface="Times New Roman"/>
              </a:rPr>
              <a:t>Details of software</a:t>
            </a:r>
            <a:endParaRPr b="0" lang="en-IN" sz="2200" spc="-1" strike="noStrike">
              <a:latin typeface="Arial"/>
            </a:endParaRPr>
          </a:p>
          <a:p>
            <a:pPr>
              <a:lnSpc>
                <a:spcPct val="100000"/>
              </a:lnSpc>
            </a:pPr>
            <a:r>
              <a:rPr b="0" lang="en-US" sz="2200" spc="-1" strike="noStrike">
                <a:solidFill>
                  <a:srgbClr val="000000"/>
                </a:solidFill>
                <a:latin typeface="Times New Roman"/>
              </a:rPr>
              <a:t>       </a:t>
            </a:r>
            <a:r>
              <a:rPr b="0" lang="en-US" sz="2200" spc="-1" strike="noStrike">
                <a:solidFill>
                  <a:srgbClr val="000000"/>
                </a:solidFill>
                <a:latin typeface="Times New Roman"/>
              </a:rPr>
              <a:t>1. anaconda3</a:t>
            </a:r>
            <a:endParaRPr b="0" lang="en-IN" sz="2200" spc="-1" strike="noStrike">
              <a:latin typeface="Arial"/>
            </a:endParaRPr>
          </a:p>
          <a:p>
            <a:pPr>
              <a:lnSpc>
                <a:spcPct val="100000"/>
              </a:lnSpc>
            </a:pPr>
            <a:r>
              <a:rPr b="0" lang="en-US" sz="2200" spc="-1" strike="noStrike">
                <a:solidFill>
                  <a:srgbClr val="000000"/>
                </a:solidFill>
                <a:latin typeface="Times New Roman"/>
              </a:rPr>
              <a:t>	</a:t>
            </a:r>
            <a:r>
              <a:rPr b="0" lang="en-US" sz="2200" spc="-1" strike="noStrike">
                <a:solidFill>
                  <a:srgbClr val="000000"/>
                </a:solidFill>
                <a:latin typeface="Times New Roman"/>
              </a:rPr>
              <a:t> </a:t>
            </a:r>
            <a:r>
              <a:rPr b="0" lang="en-US" sz="2200" spc="-1" strike="noStrike">
                <a:solidFill>
                  <a:srgbClr val="000000"/>
                </a:solidFill>
                <a:latin typeface="Times New Roman"/>
              </a:rPr>
              <a:t>Important Packages:</a:t>
            </a:r>
            <a:endParaRPr b="0" lang="en-IN" sz="2200" spc="-1" strike="noStrike">
              <a:latin typeface="Arial"/>
            </a:endParaRPr>
          </a:p>
          <a:p>
            <a:pPr marL="1828800">
              <a:lnSpc>
                <a:spcPct val="100000"/>
              </a:lnSpc>
            </a:pPr>
            <a:r>
              <a:rPr b="0" lang="en-US" sz="2200" spc="-1" strike="noStrike">
                <a:solidFill>
                  <a:srgbClr val="000000"/>
                </a:solidFill>
                <a:latin typeface="Times New Roman"/>
              </a:rPr>
              <a:t>1.Flask</a:t>
            </a:r>
            <a:endParaRPr b="0" lang="en-IN" sz="2200" spc="-1" strike="noStrike">
              <a:latin typeface="Arial"/>
            </a:endParaRPr>
          </a:p>
          <a:p>
            <a:pPr marL="1828800">
              <a:lnSpc>
                <a:spcPct val="100000"/>
              </a:lnSpc>
            </a:pPr>
            <a:r>
              <a:rPr b="0" lang="en-US" sz="2200" spc="-1" strike="noStrike">
                <a:solidFill>
                  <a:srgbClr val="000000"/>
                </a:solidFill>
                <a:latin typeface="Times New Roman"/>
              </a:rPr>
              <a:t>2.Sklearn</a:t>
            </a:r>
            <a:endParaRPr b="0" lang="en-IN" sz="2200" spc="-1" strike="noStrike">
              <a:latin typeface="Arial"/>
            </a:endParaRPr>
          </a:p>
          <a:p>
            <a:pPr marL="1828800">
              <a:lnSpc>
                <a:spcPct val="100000"/>
              </a:lnSpc>
            </a:pPr>
            <a:r>
              <a:rPr b="0" lang="en-US" sz="2200" spc="-1" strike="noStrike">
                <a:solidFill>
                  <a:srgbClr val="000000"/>
                </a:solidFill>
                <a:latin typeface="Times New Roman"/>
              </a:rPr>
              <a:t>3.pandas</a:t>
            </a:r>
            <a:endParaRPr b="0" lang="en-IN" sz="2200" spc="-1" strike="noStrike">
              <a:latin typeface="Arial"/>
            </a:endParaRPr>
          </a:p>
          <a:p>
            <a:pPr marL="1828800">
              <a:lnSpc>
                <a:spcPct val="100000"/>
              </a:lnSpc>
            </a:pPr>
            <a:r>
              <a:rPr b="0" lang="en-US" sz="2200" spc="-1" strike="noStrike">
                <a:solidFill>
                  <a:srgbClr val="000000"/>
                </a:solidFill>
                <a:latin typeface="Times New Roman"/>
              </a:rPr>
              <a:t>4.matplotlib</a:t>
            </a:r>
            <a:endParaRPr b="0" lang="en-IN" sz="2200" spc="-1" strike="noStrike">
              <a:latin typeface="Arial"/>
            </a:endParaRPr>
          </a:p>
          <a:p>
            <a:pPr marL="1828800">
              <a:lnSpc>
                <a:spcPct val="100000"/>
              </a:lnSpc>
            </a:pPr>
            <a:r>
              <a:rPr b="0" lang="en-US" sz="2200" spc="-1" strike="noStrike">
                <a:solidFill>
                  <a:srgbClr val="000000"/>
                </a:solidFill>
                <a:latin typeface="Times New Roman"/>
              </a:rPr>
              <a:t>5.numpy</a:t>
            </a:r>
            <a:endParaRPr b="0" lang="en-IN" sz="2200" spc="-1" strike="noStrike">
              <a:latin typeface="Arial"/>
            </a:endParaRPr>
          </a:p>
          <a:p>
            <a:pPr marL="1828800">
              <a:lnSpc>
                <a:spcPct val="100000"/>
              </a:lnSpc>
            </a:pPr>
            <a:endParaRPr b="0" lang="en-IN" sz="2200" spc="-1" strike="noStrike">
              <a:latin typeface="Arial"/>
            </a:endParaRPr>
          </a:p>
          <a:p>
            <a:pPr>
              <a:lnSpc>
                <a:spcPct val="100000"/>
              </a:lnSpc>
            </a:pPr>
            <a:endParaRPr b="0" lang="en-IN" sz="2200" spc="-1" strike="noStrike">
              <a:latin typeface="Arial"/>
            </a:endParaRPr>
          </a:p>
          <a:p>
            <a:pPr indent="-216000">
              <a:lnSpc>
                <a:spcPct val="100000"/>
              </a:lnSpc>
              <a:buClr>
                <a:srgbClr val="000000"/>
              </a:buClr>
              <a:buFont typeface="Arial"/>
              <a:buChar char="•"/>
            </a:pPr>
            <a:r>
              <a:rPr b="1" lang="en-US" sz="2200" spc="-1" strike="noStrike">
                <a:solidFill>
                  <a:srgbClr val="000000"/>
                </a:solidFill>
                <a:latin typeface="Times New Roman"/>
              </a:rPr>
              <a:t>Details of hardware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US" sz="2200" spc="-1" strike="noStrike">
                <a:solidFill>
                  <a:srgbClr val="000000"/>
                </a:solidFill>
                <a:latin typeface="Times New Roman"/>
              </a:rPr>
              <a:t>   </a:t>
            </a:r>
            <a:endParaRPr b="0" lang="en-IN" sz="2200" spc="-1" strike="noStrike">
              <a:latin typeface="Arial"/>
            </a:endParaRPr>
          </a:p>
          <a:p>
            <a:pPr>
              <a:lnSpc>
                <a:spcPct val="100000"/>
              </a:lnSpc>
            </a:pPr>
            <a:endParaRPr b="0" lang="en-IN" sz="2200" spc="-1" strike="noStrike">
              <a:latin typeface="Arial"/>
            </a:endParaRPr>
          </a:p>
        </p:txBody>
      </p:sp>
      <p:sp>
        <p:nvSpPr>
          <p:cNvPr id="277" name="CustomShape 3"/>
          <p:cNvSpPr/>
          <p:nvPr/>
        </p:nvSpPr>
        <p:spPr>
          <a:xfrm>
            <a:off x="1905120" y="5181480"/>
            <a:ext cx="4266720" cy="1705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rPr>
              <a:t>1.   Minimum intel core i3processor</a:t>
            </a:r>
            <a:endParaRPr b="0" lang="en-IN" sz="2200" spc="-1" strike="noStrike">
              <a:latin typeface="Arial"/>
            </a:endParaRPr>
          </a:p>
          <a:p>
            <a:pPr>
              <a:lnSpc>
                <a:spcPct val="100000"/>
              </a:lnSpc>
            </a:pPr>
            <a:r>
              <a:rPr b="0" lang="en-US" sz="2200" spc="-1" strike="noStrike">
                <a:solidFill>
                  <a:srgbClr val="000000"/>
                </a:solidFill>
                <a:latin typeface="Times New Roman"/>
              </a:rPr>
              <a:t>2.   Minimum 4GB RAM</a:t>
            </a:r>
            <a:endParaRPr b="0" lang="en-IN" sz="2200" spc="-1" strike="noStrike">
              <a:latin typeface="Arial"/>
            </a:endParaRPr>
          </a:p>
          <a:p>
            <a:pPr>
              <a:lnSpc>
                <a:spcPct val="100000"/>
              </a:lnSpc>
            </a:pPr>
            <a:r>
              <a:rPr b="0" lang="en-US" sz="2200" spc="-1" strike="noStrike">
                <a:solidFill>
                  <a:srgbClr val="000000"/>
                </a:solidFill>
                <a:latin typeface="Times New Roman"/>
              </a:rPr>
              <a:t>3.   Minimum 5GB hard disk space</a:t>
            </a:r>
            <a:endParaRPr b="0" lang="en-IN" sz="2200" spc="-1" strike="noStrike">
              <a:latin typeface="Arial"/>
            </a:endParaRPr>
          </a:p>
          <a:p>
            <a:pPr>
              <a:lnSpc>
                <a:spcPct val="100000"/>
              </a:lnSpc>
            </a:pPr>
            <a:r>
              <a:rPr b="0" lang="en-US" sz="2200" spc="-1" strike="noStrike">
                <a:solidFill>
                  <a:srgbClr val="000000"/>
                </a:solidFill>
                <a:latin typeface="Times New Roman"/>
              </a:rPr>
              <a:t> </a:t>
            </a:r>
            <a:endParaRPr b="0" lang="en-IN" sz="2200" spc="-1" strike="noStrike">
              <a:latin typeface="Arial"/>
            </a:endParaRPr>
          </a:p>
          <a:p>
            <a:pPr>
              <a:lnSpc>
                <a:spcPct val="100000"/>
              </a:lnSpc>
            </a:pPr>
            <a:endParaRPr b="0" lang="en-IN" sz="2200" spc="-1" strike="noStrike">
              <a:latin typeface="Arial"/>
            </a:endParaRPr>
          </a:p>
        </p:txBody>
      </p:sp>
      <p:sp>
        <p:nvSpPr>
          <p:cNvPr id="278" name="TextShape 4"/>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A48360DE-4A9F-48DE-ADDD-7D116C277781}" type="slidenum">
              <a:rPr b="1" lang="en-US" sz="1400" spc="-1" strike="noStrike">
                <a:solidFill>
                  <a:srgbClr val="ffffff"/>
                </a:solidFill>
                <a:latin typeface="Century Schoolbook"/>
              </a:rPr>
              <a:t>3</a:t>
            </a:fld>
            <a:endParaRPr b="0" lang="en-IN" sz="1400" spc="-1" strike="noStrike">
              <a:latin typeface="Times New Roman"/>
            </a:endParaRPr>
          </a:p>
        </p:txBody>
      </p:sp>
    </p:spTree>
  </p:cSld>
  <p:transition>
    <p:cover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609480" y="685800"/>
            <a:ext cx="8076960" cy="577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3200" spc="-1" strike="noStrike">
                <a:solidFill>
                  <a:srgbClr val="000000"/>
                </a:solidFill>
                <a:latin typeface="Times New Roman"/>
              </a:rPr>
              <a:t>                          </a:t>
            </a:r>
            <a:r>
              <a:rPr b="1" lang="en-US" sz="3200" spc="-1" strike="noStrike">
                <a:solidFill>
                  <a:srgbClr val="000000"/>
                </a:solidFill>
                <a:latin typeface="Times New Roman"/>
              </a:rPr>
              <a:t>Methodology</a:t>
            </a:r>
            <a:endParaRPr b="0" lang="en-IN" sz="3200" spc="-1" strike="noStrike">
              <a:latin typeface="Arial"/>
            </a:endParaRPr>
          </a:p>
        </p:txBody>
      </p:sp>
      <p:sp>
        <p:nvSpPr>
          <p:cNvPr id="280" name="CustomShape 2"/>
          <p:cNvSpPr/>
          <p:nvPr/>
        </p:nvSpPr>
        <p:spPr>
          <a:xfrm>
            <a:off x="1676520" y="1600200"/>
            <a:ext cx="7467120" cy="265068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tabLst>
                <a:tab algn="l" pos="0"/>
              </a:tabLst>
            </a:pPr>
            <a:endParaRPr b="0" lang="en-IN" sz="1800" spc="-1" strike="noStrike">
              <a:latin typeface="Arial"/>
            </a:endParaRPr>
          </a:p>
          <a:p>
            <a:pPr marL="457200" indent="-456840">
              <a:lnSpc>
                <a:spcPct val="100000"/>
              </a:lnSpc>
              <a:tabLst>
                <a:tab algn="l" pos="0"/>
              </a:tabLst>
            </a:pPr>
            <a:endParaRPr b="0" lang="en-IN" sz="1800" spc="-1" strike="noStrike">
              <a:latin typeface="Arial"/>
            </a:endParaRPr>
          </a:p>
          <a:p>
            <a:pPr marL="457200" indent="-456840">
              <a:lnSpc>
                <a:spcPct val="100000"/>
              </a:lnSpc>
              <a:tabLst>
                <a:tab algn="l" pos="0"/>
              </a:tabLst>
            </a:pPr>
            <a:r>
              <a:rPr b="0" lang="en-US" sz="2400" spc="-1" strike="noStrike">
                <a:solidFill>
                  <a:srgbClr val="000000"/>
                </a:solidFill>
                <a:latin typeface="Times New Roman"/>
              </a:rPr>
              <a:t>Supervised machine Learning </a:t>
            </a:r>
            <a:endParaRPr b="0" lang="en-IN" sz="2400" spc="-1" strike="noStrike">
              <a:latin typeface="Arial"/>
            </a:endParaRPr>
          </a:p>
          <a:p>
            <a:pPr marL="457200" indent="-456840">
              <a:lnSpc>
                <a:spcPct val="100000"/>
              </a:lnSpc>
              <a:tabLst>
                <a:tab algn="l" pos="0"/>
              </a:tabLst>
            </a:pPr>
            <a:r>
              <a:rPr b="0" lang="en-US" sz="2400" spc="-1" strike="noStrike">
                <a:solidFill>
                  <a:srgbClr val="000000"/>
                </a:solidFill>
                <a:latin typeface="Times New Roman"/>
              </a:rPr>
              <a:t>Classification  -  </a:t>
            </a:r>
            <a:endParaRPr b="0" lang="en-IN" sz="2400" spc="-1" strike="noStrike">
              <a:latin typeface="Arial"/>
            </a:endParaRPr>
          </a:p>
          <a:p>
            <a:pPr marL="457200" indent="-456840">
              <a:lnSpc>
                <a:spcPct val="100000"/>
              </a:lnSpc>
              <a:buClr>
                <a:srgbClr val="000000"/>
              </a:buClr>
              <a:buFont typeface="Century Schoolbook"/>
              <a:buAutoNum type="arabicPeriod"/>
              <a:tabLst>
                <a:tab algn="l" pos="0"/>
              </a:tabLst>
            </a:pPr>
            <a:r>
              <a:rPr b="0" lang="en-US" sz="2400" spc="-1" strike="noStrike">
                <a:solidFill>
                  <a:srgbClr val="000000"/>
                </a:solidFill>
                <a:latin typeface="Times New Roman"/>
              </a:rPr>
              <a:t>Navie Bayes Classification  algorithm.</a:t>
            </a:r>
            <a:endParaRPr b="0" lang="en-IN" sz="2400" spc="-1" strike="noStrike">
              <a:latin typeface="Arial"/>
            </a:endParaRPr>
          </a:p>
          <a:p>
            <a:pPr marL="457200" indent="-456840">
              <a:lnSpc>
                <a:spcPct val="100000"/>
              </a:lnSpc>
              <a:buClr>
                <a:srgbClr val="000000"/>
              </a:buClr>
              <a:buFont typeface="Century Schoolbook"/>
              <a:buAutoNum type="arabicPeriod"/>
              <a:tabLst>
                <a:tab algn="l" pos="0"/>
              </a:tabLst>
            </a:pPr>
            <a:r>
              <a:rPr b="0" lang="en-US" sz="2400" spc="-1" strike="noStrike">
                <a:solidFill>
                  <a:srgbClr val="000000"/>
                </a:solidFill>
                <a:latin typeface="Century Schoolbook"/>
              </a:rPr>
              <a:t>K-Nearest Neighbors classification algorithm.</a:t>
            </a:r>
            <a:endParaRPr b="0" lang="en-IN" sz="2400" spc="-1" strike="noStrike">
              <a:latin typeface="Arial"/>
            </a:endParaRPr>
          </a:p>
          <a:p>
            <a:pPr marL="457200" indent="-456840">
              <a:lnSpc>
                <a:spcPct val="100000"/>
              </a:lnSpc>
              <a:tabLst>
                <a:tab algn="l" pos="0"/>
              </a:tabLst>
            </a:pPr>
            <a:r>
              <a:rPr b="0" lang="en-US" sz="2400" spc="-1" strike="noStrike">
                <a:solidFill>
                  <a:srgbClr val="000000"/>
                </a:solidFill>
                <a:latin typeface="Times New Roman"/>
              </a:rPr>
              <a:t> </a:t>
            </a:r>
            <a:endParaRPr b="0" lang="en-IN" sz="2400" spc="-1" strike="noStrike">
              <a:latin typeface="Arial"/>
            </a:endParaRPr>
          </a:p>
        </p:txBody>
      </p:sp>
      <p:sp>
        <p:nvSpPr>
          <p:cNvPr id="281" name="TextShape 3"/>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255D9BEC-584B-4958-AF5C-414F5E1ED45F}" type="slidenum">
              <a:rPr b="1" lang="en-US" sz="1400" spc="-1" strike="noStrike">
                <a:solidFill>
                  <a:srgbClr val="ffffff"/>
                </a:solidFill>
                <a:latin typeface="Century Schoolbook"/>
              </a:rPr>
              <a:t>3</a:t>
            </a:fld>
            <a:endParaRPr b="0" lang="en-IN" sz="1400" spc="-1" strike="noStrike">
              <a:latin typeface="Times New Roman"/>
            </a:endParaRPr>
          </a:p>
        </p:txBody>
      </p:sp>
    </p:spTree>
  </p:cSld>
  <p:transition>
    <p:cover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8129160" y="5734080"/>
            <a:ext cx="609120" cy="520920"/>
          </a:xfrm>
          <a:prstGeom prst="rect">
            <a:avLst/>
          </a:prstGeom>
          <a:noFill/>
          <a:ln>
            <a:noFill/>
          </a:ln>
        </p:spPr>
        <p:txBody>
          <a:bodyPr lIns="90000" rIns="90000" tIns="45000" bIns="45000" anchor="ctr">
            <a:noAutofit/>
          </a:bodyPr>
          <a:p>
            <a:pPr algn="ctr">
              <a:lnSpc>
                <a:spcPct val="100000"/>
              </a:lnSpc>
            </a:pPr>
            <a:fld id="{112E0119-2BA6-41A7-9D78-E2543C1CCD97}" type="slidenum">
              <a:rPr b="1" lang="en-US" sz="1400" spc="-1" strike="noStrike">
                <a:solidFill>
                  <a:srgbClr val="ffffff"/>
                </a:solidFill>
                <a:latin typeface="Century Schoolbook"/>
              </a:rPr>
              <a:t>3</a:t>
            </a:fld>
            <a:endParaRPr b="0" lang="en-IN" sz="1400" spc="-1" strike="noStrike">
              <a:latin typeface="Times New Roman"/>
            </a:endParaRPr>
          </a:p>
        </p:txBody>
      </p:sp>
      <p:sp>
        <p:nvSpPr>
          <p:cNvPr id="283" name="CustomShape 2"/>
          <p:cNvSpPr/>
          <p:nvPr/>
        </p:nvSpPr>
        <p:spPr>
          <a:xfrm>
            <a:off x="142920" y="642960"/>
            <a:ext cx="821484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u="sng">
                <a:solidFill>
                  <a:srgbClr val="000000"/>
                </a:solidFill>
                <a:uFillTx/>
                <a:latin typeface="Times New Roman"/>
              </a:rPr>
              <a:t>Understanding Naive Bayes </a:t>
            </a:r>
            <a:r>
              <a:rPr b="0" lang="en-US" sz="1800" spc="-1" strike="noStrike" u="sng">
                <a:solidFill>
                  <a:srgbClr val="000000"/>
                </a:solidFill>
                <a:uFillTx/>
                <a:latin typeface="Times New Roman"/>
              </a:rPr>
              <a:t>, </a:t>
            </a:r>
            <a:r>
              <a:rPr b="0" lang="en-US" sz="1800" spc="-1" strike="noStrike" u="sng">
                <a:solidFill>
                  <a:srgbClr val="000000"/>
                </a:solidFill>
                <a:uFillTx/>
                <a:latin typeface="Century Schoolbook"/>
              </a:rPr>
              <a:t>K-Nearest Neighbors algorithm and Machine Learning :-</a:t>
            </a:r>
            <a:endParaRPr b="0" lang="en-IN" sz="1800" spc="-1" strike="noStrike">
              <a:latin typeface="Arial"/>
            </a:endParaRPr>
          </a:p>
        </p:txBody>
      </p:sp>
      <p:sp>
        <p:nvSpPr>
          <p:cNvPr id="284" name="CustomShape 3"/>
          <p:cNvSpPr/>
          <p:nvPr/>
        </p:nvSpPr>
        <p:spPr>
          <a:xfrm>
            <a:off x="2786040" y="1428840"/>
            <a:ext cx="2499840" cy="499680"/>
          </a:xfrm>
          <a:prstGeom prst="roundRect">
            <a:avLst>
              <a:gd name="adj" fmla="val 16667"/>
            </a:avLst>
          </a:prstGeom>
          <a:gradFill rotWithShape="0">
            <a:gsLst>
              <a:gs pos="0">
                <a:srgbClr val="fb6400"/>
              </a:gs>
              <a:gs pos="100000">
                <a:srgbClr val="873500"/>
              </a:gs>
            </a:gsLst>
            <a:path path="circle"/>
          </a:gradFill>
          <a:ln>
            <a:solidFill>
              <a:srgbClr val="ff6a09"/>
            </a:solidFill>
            <a:round/>
          </a:ln>
          <a:effectLst>
            <a:outerShdw blurRad="50800" dir="5400000" dist="20160" rotWithShape="0">
              <a:srgbClr val="000000">
                <a:alpha val="42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rPr>
              <a:t>Machine Learning</a:t>
            </a:r>
            <a:endParaRPr b="0" lang="en-IN" sz="1800" spc="-1" strike="noStrike">
              <a:latin typeface="Arial"/>
            </a:endParaRPr>
          </a:p>
        </p:txBody>
      </p:sp>
      <p:sp>
        <p:nvSpPr>
          <p:cNvPr id="285" name="CustomShape 4"/>
          <p:cNvSpPr/>
          <p:nvPr/>
        </p:nvSpPr>
        <p:spPr>
          <a:xfrm>
            <a:off x="4000320" y="1928880"/>
            <a:ext cx="45360" cy="2854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6" name="Line 5"/>
          <p:cNvSpPr/>
          <p:nvPr/>
        </p:nvSpPr>
        <p:spPr>
          <a:xfrm>
            <a:off x="2571480" y="2214360"/>
            <a:ext cx="3000600" cy="144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87" name="CustomShape 6"/>
          <p:cNvSpPr/>
          <p:nvPr/>
        </p:nvSpPr>
        <p:spPr>
          <a:xfrm>
            <a:off x="2571840" y="2214720"/>
            <a:ext cx="70920" cy="2854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8" name="CustomShape 7"/>
          <p:cNvSpPr/>
          <p:nvPr/>
        </p:nvSpPr>
        <p:spPr>
          <a:xfrm>
            <a:off x="5500800" y="2214720"/>
            <a:ext cx="70920" cy="2854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9" name="CustomShape 8"/>
          <p:cNvSpPr/>
          <p:nvPr/>
        </p:nvSpPr>
        <p:spPr>
          <a:xfrm>
            <a:off x="1857240" y="2428920"/>
            <a:ext cx="1999800" cy="642600"/>
          </a:xfrm>
          <a:prstGeom prst="roundRect">
            <a:avLst>
              <a:gd name="adj" fmla="val 16667"/>
            </a:avLst>
          </a:prstGeom>
          <a:gradFill rotWithShape="0">
            <a:gsLst>
              <a:gs pos="0">
                <a:srgbClr val="5e646e"/>
              </a:gs>
              <a:gs pos="100000">
                <a:srgbClr val="32363b"/>
              </a:gs>
            </a:gsLst>
            <a:path path="circle"/>
          </a:gradFill>
          <a:ln>
            <a:noFill/>
          </a:ln>
          <a:effectLst>
            <a:outerShdw blurRad="50800" dir="5400000" dist="20160" rotWithShape="0">
              <a:srgbClr val="000000">
                <a:alpha val="42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rPr>
              <a:t>Supervised Learning</a:t>
            </a:r>
            <a:endParaRPr b="0" lang="en-IN" sz="1800" spc="-1" strike="noStrike">
              <a:latin typeface="Arial"/>
            </a:endParaRPr>
          </a:p>
        </p:txBody>
      </p:sp>
      <p:sp>
        <p:nvSpPr>
          <p:cNvPr id="290" name="CustomShape 9"/>
          <p:cNvSpPr/>
          <p:nvPr/>
        </p:nvSpPr>
        <p:spPr>
          <a:xfrm>
            <a:off x="2500200" y="3071880"/>
            <a:ext cx="70920" cy="213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91" name="Line 10"/>
          <p:cNvSpPr/>
          <p:nvPr/>
        </p:nvSpPr>
        <p:spPr>
          <a:xfrm>
            <a:off x="1857240" y="3286080"/>
            <a:ext cx="678600" cy="144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2" name="CustomShape 11"/>
          <p:cNvSpPr/>
          <p:nvPr/>
        </p:nvSpPr>
        <p:spPr>
          <a:xfrm>
            <a:off x="1857240" y="3286080"/>
            <a:ext cx="45360" cy="2854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93" name="CustomShape 12"/>
          <p:cNvSpPr/>
          <p:nvPr/>
        </p:nvSpPr>
        <p:spPr>
          <a:xfrm>
            <a:off x="928800" y="3571920"/>
            <a:ext cx="2071440" cy="356760"/>
          </a:xfrm>
          <a:prstGeom prst="roundRect">
            <a:avLst>
              <a:gd name="adj" fmla="val 16667"/>
            </a:avLst>
          </a:prstGeom>
          <a:gradFill rotWithShape="0">
            <a:gsLst>
              <a:gs pos="0">
                <a:srgbClr val="ecbd00"/>
              </a:gs>
              <a:gs pos="100000">
                <a:srgbClr val="7e6400"/>
              </a:gs>
            </a:gsLst>
            <a:path path="circle"/>
          </a:gradFill>
          <a:ln>
            <a:noFill/>
          </a:ln>
          <a:effectLst>
            <a:outerShdw blurRad="50800" dir="5400000" dist="20160" rotWithShape="0">
              <a:srgbClr val="000000">
                <a:alpha val="42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rPr>
              <a:t>Classification</a:t>
            </a:r>
            <a:endParaRPr b="0" lang="en-IN" sz="1800" spc="-1" strike="noStrike">
              <a:latin typeface="Arial"/>
            </a:endParaRPr>
          </a:p>
        </p:txBody>
      </p:sp>
      <p:sp>
        <p:nvSpPr>
          <p:cNvPr id="294" name="CustomShape 13"/>
          <p:cNvSpPr/>
          <p:nvPr/>
        </p:nvSpPr>
        <p:spPr>
          <a:xfrm>
            <a:off x="1857240" y="3929040"/>
            <a:ext cx="45360" cy="2854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95" name="Line 14"/>
          <p:cNvSpPr/>
          <p:nvPr/>
        </p:nvSpPr>
        <p:spPr>
          <a:xfrm>
            <a:off x="857160" y="4214520"/>
            <a:ext cx="2143080" cy="180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6" name="Line 15"/>
          <p:cNvSpPr/>
          <p:nvPr/>
        </p:nvSpPr>
        <p:spPr>
          <a:xfrm flipH="1">
            <a:off x="856080" y="4215600"/>
            <a:ext cx="1800" cy="21420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7" name="Line 16"/>
          <p:cNvSpPr/>
          <p:nvPr/>
        </p:nvSpPr>
        <p:spPr>
          <a:xfrm flipH="1">
            <a:off x="2999520" y="4215600"/>
            <a:ext cx="1440" cy="214200"/>
          </a:xfrm>
          <a:prstGeom prst="line">
            <a:avLst/>
          </a:prstGeom>
          <a:ln>
            <a:solidFill>
              <a:srgbClr val="ff6a09"/>
            </a:solidFill>
            <a:round/>
          </a:ln>
        </p:spPr>
        <p:style>
          <a:lnRef idx="1">
            <a:schemeClr val="accent1"/>
          </a:lnRef>
          <a:fillRef idx="0">
            <a:schemeClr val="accent1"/>
          </a:fillRef>
          <a:effectRef idx="0">
            <a:schemeClr val="accent1"/>
          </a:effectRef>
          <a:fontRef idx="minor"/>
        </p:style>
      </p:sp>
      <p:sp>
        <p:nvSpPr>
          <p:cNvPr id="298" name="CustomShape 17"/>
          <p:cNvSpPr/>
          <p:nvPr/>
        </p:nvSpPr>
        <p:spPr>
          <a:xfrm>
            <a:off x="214200" y="4429080"/>
            <a:ext cx="1785600" cy="571320"/>
          </a:xfrm>
          <a:prstGeom prst="roundRect">
            <a:avLst>
              <a:gd name="adj" fmla="val 16667"/>
            </a:avLst>
          </a:prstGeom>
          <a:gradFill rotWithShape="0">
            <a:gsLst>
              <a:gs pos="0">
                <a:srgbClr val="4474cc"/>
              </a:gs>
              <a:gs pos="100000">
                <a:srgbClr val="223d6f"/>
              </a:gs>
            </a:gsLst>
            <a:path path="circle"/>
          </a:gradFill>
          <a:ln>
            <a:noFill/>
          </a:ln>
          <a:effectLst>
            <a:outerShdw blurRad="50800" dir="5400000" dist="20160" rotWithShape="0">
              <a:srgbClr val="000000">
                <a:alpha val="42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rPr>
              <a:t>KNN Algorithm</a:t>
            </a:r>
            <a:endParaRPr b="0" lang="en-IN" sz="1800" spc="-1" strike="noStrike">
              <a:latin typeface="Arial"/>
            </a:endParaRPr>
          </a:p>
        </p:txBody>
      </p:sp>
      <p:sp>
        <p:nvSpPr>
          <p:cNvPr id="299" name="CustomShape 18"/>
          <p:cNvSpPr/>
          <p:nvPr/>
        </p:nvSpPr>
        <p:spPr>
          <a:xfrm>
            <a:off x="2357280" y="4429080"/>
            <a:ext cx="1571400" cy="571320"/>
          </a:xfrm>
          <a:prstGeom prst="roundRect">
            <a:avLst>
              <a:gd name="adj" fmla="val 16667"/>
            </a:avLst>
          </a:prstGeom>
          <a:gradFill rotWithShape="0">
            <a:gsLst>
              <a:gs pos="0">
                <a:srgbClr val="4474cc"/>
              </a:gs>
              <a:gs pos="100000">
                <a:srgbClr val="223d6f"/>
              </a:gs>
            </a:gsLst>
            <a:path path="circle"/>
          </a:gradFill>
          <a:ln>
            <a:noFill/>
          </a:ln>
          <a:effectLst>
            <a:outerShdw blurRad="50800" dir="5400000" dist="20160" rotWithShape="0">
              <a:srgbClr val="000000">
                <a:alpha val="42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a:lnSpc>
                <a:spcPct val="100000"/>
              </a:lnSpc>
            </a:pPr>
            <a:r>
              <a:rPr b="0" lang="en-US" sz="1800" spc="-1" strike="noStrike">
                <a:solidFill>
                  <a:srgbClr val="ffffff"/>
                </a:solidFill>
                <a:latin typeface="Century Schoolbook"/>
              </a:rPr>
              <a:t>Naïve Baye’s</a:t>
            </a:r>
            <a:endParaRPr b="0" lang="en-IN" sz="1800" spc="-1" strike="noStrike">
              <a:latin typeface="Arial"/>
            </a:endParaRPr>
          </a:p>
        </p:txBody>
      </p:sp>
      <p:sp>
        <p:nvSpPr>
          <p:cNvPr id="300" name="CustomShape 19"/>
          <p:cNvSpPr/>
          <p:nvPr/>
        </p:nvSpPr>
        <p:spPr>
          <a:xfrm>
            <a:off x="4429080" y="2428920"/>
            <a:ext cx="2214360" cy="642600"/>
          </a:xfrm>
          <a:prstGeom prst="roundRect">
            <a:avLst>
              <a:gd name="adj" fmla="val 16667"/>
            </a:avLst>
          </a:prstGeom>
          <a:gradFill rotWithShape="0">
            <a:gsLst>
              <a:gs pos="0">
                <a:srgbClr val="5e646e"/>
              </a:gs>
              <a:gs pos="100000">
                <a:srgbClr val="32363b"/>
              </a:gs>
            </a:gsLst>
            <a:path path="circle"/>
          </a:gradFill>
          <a:ln>
            <a:solidFill>
              <a:srgbClr val="626a74"/>
            </a:solidFill>
            <a:round/>
          </a:ln>
          <a:effectLst>
            <a:outerShdw blurRad="50800" dir="5400000" dist="20160" rotWithShape="0">
              <a:srgbClr val="000000">
                <a:alpha val="42000"/>
              </a:srgbClr>
            </a:outerShdw>
          </a:effectLst>
        </p:spPr>
        <p:style>
          <a:lnRef idx="1">
            <a:schemeClr val="accent6"/>
          </a:lnRef>
          <a:fillRef idx="3">
            <a:schemeClr val="accent6"/>
          </a:fillRef>
          <a:effectRef idx="2">
            <a:schemeClr val="accent6"/>
          </a:effectRef>
          <a:fontRef idx="minor"/>
        </p:style>
        <p:txBody>
          <a:bodyPr lIns="90000" rIns="90000" tIns="45000" bIns="45000" anchor="ctr">
            <a:noAutofit/>
          </a:bodyPr>
          <a:p>
            <a:pPr algn="ctr">
              <a:lnSpc>
                <a:spcPct val="100000"/>
              </a:lnSpc>
            </a:pPr>
            <a:endParaRPr b="0" lang="en-IN" sz="1800" spc="-1" strike="noStrike">
              <a:latin typeface="Arial"/>
            </a:endParaRPr>
          </a:p>
          <a:p>
            <a:pPr algn="ctr">
              <a:lnSpc>
                <a:spcPct val="100000"/>
              </a:lnSpc>
            </a:pPr>
            <a:r>
              <a:rPr b="0" lang="en-US" sz="1800" spc="-1" strike="noStrike">
                <a:solidFill>
                  <a:srgbClr val="ffffff"/>
                </a:solidFill>
                <a:latin typeface="Century Schoolbook"/>
              </a:rPr>
              <a:t>Unsupervised Learning</a:t>
            </a:r>
            <a:endParaRPr b="0" lang="en-IN" sz="1800" spc="-1" strike="noStrike">
              <a:latin typeface="Arial"/>
            </a:endParaRPr>
          </a:p>
          <a:p>
            <a:pPr algn="ctr">
              <a:lnSpc>
                <a:spcPct val="100000"/>
              </a:lnSpc>
            </a:pPr>
            <a:endParaRPr b="0" lang="en-IN" sz="1800" spc="-1" strike="noStrike">
              <a:latin typeface="Arial"/>
            </a:endParaRPr>
          </a:p>
        </p:txBody>
      </p:sp>
    </p:spTree>
  </p:cSld>
  <p:transition>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786</TotalTime>
  <Application>LibreOffice/6.4.6.2$Linux_X86_64 LibreOffice_project/40$Build-2</Application>
  <Words>795</Words>
  <Paragraphs>182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2017-10-08T08:06:00Z</dcterms:created>
  <dc:creator>Admin</dc:creator>
  <dc:description/>
  <dc:language>en-IN</dc:language>
  <cp:lastModifiedBy/>
  <dcterms:modified xsi:type="dcterms:W3CDTF">2021-04-30T10:16:31Z</dcterms:modified>
  <cp:revision>249</cp:revision>
  <dc:subject/>
  <dc:title>Mini Project  on  e-advertising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1033-11.2.0.9718</vt:lpwstr>
  </property>
  <property fmtid="{D5CDD505-2E9C-101B-9397-08002B2CF9AE}" pid="7" name="LinksUpToDate">
    <vt:bool>0</vt:bool>
  </property>
  <property fmtid="{D5CDD505-2E9C-101B-9397-08002B2CF9AE}" pid="8" name="MMClips">
    <vt:i4>0</vt:i4>
  </property>
  <property fmtid="{D5CDD505-2E9C-101B-9397-08002B2CF9AE}" pid="9" name="Notes">
    <vt:i4>3</vt:i4>
  </property>
  <property fmtid="{D5CDD505-2E9C-101B-9397-08002B2CF9AE}" pid="10" name="PresentationFormat">
    <vt:lpwstr>On-screen Show (4:3)</vt:lpwstr>
  </property>
  <property fmtid="{D5CDD505-2E9C-101B-9397-08002B2CF9AE}" pid="11" name="ScaleCrop">
    <vt:bool>0</vt:bool>
  </property>
  <property fmtid="{D5CDD505-2E9C-101B-9397-08002B2CF9AE}" pid="12" name="ShareDoc">
    <vt:bool>0</vt:bool>
  </property>
  <property fmtid="{D5CDD505-2E9C-101B-9397-08002B2CF9AE}" pid="13" name="Slides">
    <vt:i4>24</vt:i4>
  </property>
</Properties>
</file>