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154895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181162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170273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D13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154757" y="3903682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9B25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4891594"/>
            <a:ext cx="9144000" cy="252095"/>
          </a:xfrm>
          <a:custGeom>
            <a:avLst/>
            <a:gdLst/>
            <a:ahLst/>
            <a:cxnLst/>
            <a:rect l="l" t="t" r="r" b="b"/>
            <a:pathLst>
              <a:path w="9144000" h="252095">
                <a:moveTo>
                  <a:pt x="9143999" y="251999"/>
                </a:moveTo>
                <a:lnTo>
                  <a:pt x="0" y="251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2519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472413"/>
            <a:ext cx="8374549" cy="3441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6850" y="1202204"/>
            <a:ext cx="8570299" cy="3103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098378" y="4"/>
            <a:ext cx="3046095" cy="2030730"/>
            <a:chOff x="6098378" y="4"/>
            <a:chExt cx="3046095" cy="2030730"/>
          </a:xfrm>
        </p:grpSpPr>
        <p:sp>
          <p:nvSpPr>
            <p:cNvPr id="4" name="object 4"/>
            <p:cNvSpPr/>
            <p:nvPr/>
          </p:nvSpPr>
          <p:spPr>
            <a:xfrm>
              <a:off x="8128803" y="1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0" y="0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113463" y="4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113588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0" y="1015199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0" y="1015199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8378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128789" y="101537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89075" y="339411"/>
            <a:ext cx="66567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0"/>
              <a:t>Cusĺomer</a:t>
            </a:r>
            <a:r>
              <a:rPr dirty="0" sz="3000" spc="15"/>
              <a:t> </a:t>
            </a:r>
            <a:r>
              <a:rPr dirty="0" sz="3000" spc="-75"/>
              <a:t>Segmenĺaĺion</a:t>
            </a:r>
            <a:r>
              <a:rPr dirty="0" sz="3000" spc="15"/>
              <a:t> </a:t>
            </a:r>
            <a:r>
              <a:rPr dirty="0" sz="3000" spc="-120"/>
              <a:t>Analysis</a:t>
            </a:r>
            <a:endParaRPr sz="3000"/>
          </a:p>
        </p:txBody>
      </p:sp>
      <p:sp>
        <p:nvSpPr>
          <p:cNvPr id="10" name="object 10"/>
          <p:cNvSpPr txBox="1"/>
          <p:nvPr/>
        </p:nvSpPr>
        <p:spPr>
          <a:xfrm>
            <a:off x="161575" y="1075504"/>
            <a:ext cx="4235450" cy="3106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09930" algn="l"/>
                <a:tab pos="1134745" algn="l"/>
                <a:tab pos="1460500" algn="l"/>
                <a:tab pos="1802764" algn="l"/>
                <a:tab pos="1963420" algn="l"/>
                <a:tab pos="2328545" algn="l"/>
                <a:tab pos="2386330" algn="l"/>
                <a:tab pos="2617470" algn="l"/>
              </a:tabLst>
            </a:pPr>
            <a:r>
              <a:rPr dirty="0" sz="2000" spc="130">
                <a:solidFill>
                  <a:srgbClr val="FFFFFF"/>
                </a:solidFill>
                <a:latin typeface="Microsoft Sans Serif"/>
                <a:cs typeface="Microsoft Sans Serif"/>
              </a:rPr>
              <a:t>This	</a:t>
            </a:r>
            <a:r>
              <a:rPr dirty="0" sz="2000" spc="254">
                <a:solidFill>
                  <a:srgbClr val="FFFFFF"/>
                </a:solidFill>
                <a:latin typeface="Microsoft Sans Serif"/>
                <a:cs typeface="Microsoft Sans Serif"/>
              </a:rPr>
              <a:t>dashboaid	</a:t>
            </a:r>
            <a:r>
              <a:rPr dirty="0" sz="2000" spc="180">
                <a:solidFill>
                  <a:srgbClr val="FFFFFF"/>
                </a:solidFill>
                <a:latin typeface="Microsoft Sans Serif"/>
                <a:cs typeface="Microsoft Sans Serif"/>
              </a:rPr>
              <a:t>empoweis </a:t>
            </a:r>
            <a:r>
              <a:rPr dirty="0" sz="2000" spc="1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75">
                <a:solidFill>
                  <a:srgbClr val="FFFFFF"/>
                </a:solidFill>
                <a:latin typeface="Microsoft Sans Serif"/>
                <a:cs typeface="Microsoft Sans Serif"/>
              </a:rPr>
              <a:t>Stakeholdeis		</a:t>
            </a:r>
            <a:r>
              <a:rPr dirty="0" sz="2000" spc="245">
                <a:solidFill>
                  <a:srgbClr val="FFFFFF"/>
                </a:solidFill>
                <a:latin typeface="Microsoft Sans Serif"/>
                <a:cs typeface="Microsoft Sans Serif"/>
              </a:rPr>
              <a:t>to		</a:t>
            </a:r>
            <a:r>
              <a:rPr dirty="0" sz="2000" spc="210">
                <a:solidFill>
                  <a:srgbClr val="FFFFFF"/>
                </a:solidFill>
                <a:latin typeface="Microsoft Sans Serif"/>
                <a:cs typeface="Microsoft Sans Serif"/>
              </a:rPr>
              <a:t>gain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80">
                <a:solidFill>
                  <a:srgbClr val="FFFFFF"/>
                </a:solidFill>
                <a:latin typeface="Microsoft Sans Serif"/>
                <a:cs typeface="Microsoft Sans Serif"/>
              </a:rPr>
              <a:t>ieal-time </a:t>
            </a:r>
            <a:r>
              <a:rPr dirty="0" sz="2000" spc="-5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65">
                <a:solidFill>
                  <a:srgbClr val="FFFFFF"/>
                </a:solidFill>
                <a:latin typeface="Microsoft Sans Serif"/>
                <a:cs typeface="Microsoft Sans Serif"/>
              </a:rPr>
              <a:t>Insight	</a:t>
            </a:r>
            <a:r>
              <a:rPr dirty="0" sz="2000" spc="210">
                <a:solidFill>
                  <a:srgbClr val="FFFFFF"/>
                </a:solidFill>
                <a:latin typeface="Microsoft Sans Serif"/>
                <a:cs typeface="Microsoft Sans Serif"/>
              </a:rPr>
              <a:t>into	</a:t>
            </a:r>
            <a:r>
              <a:rPr dirty="0" sz="2000" spc="110">
                <a:solidFill>
                  <a:srgbClr val="FFFFFF"/>
                </a:solidFill>
                <a:latin typeface="Microsoft Sans Serif"/>
                <a:cs typeface="Microsoft Sans Serif"/>
              </a:rPr>
              <a:t>sales	</a:t>
            </a:r>
            <a:r>
              <a:rPr dirty="0" sz="2000" spc="180">
                <a:solidFill>
                  <a:srgbClr val="FFFFFF"/>
                </a:solidFill>
                <a:latin typeface="Microsoft Sans Serif"/>
                <a:cs typeface="Microsoft Sans Serif"/>
              </a:rPr>
              <a:t>tiends, </a:t>
            </a:r>
            <a:r>
              <a:rPr dirty="0" sz="2000" spc="1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75">
                <a:solidFill>
                  <a:srgbClr val="FFFFFF"/>
                </a:solidFill>
                <a:latin typeface="Microsoft Sans Serif"/>
                <a:cs typeface="Microsoft Sans Serif"/>
              </a:rPr>
              <a:t>identify </a:t>
            </a:r>
            <a:r>
              <a:rPr dirty="0" sz="2000" spc="200">
                <a:solidFill>
                  <a:srgbClr val="FFFFFF"/>
                </a:solidFill>
                <a:latin typeface="Microsoft Sans Serif"/>
                <a:cs typeface="Microsoft Sans Serif"/>
              </a:rPr>
              <a:t>aieas </a:t>
            </a:r>
            <a:r>
              <a:rPr dirty="0" sz="2000" spc="204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dirty="0" sz="2000" spc="175">
                <a:solidFill>
                  <a:srgbClr val="FFFFFF"/>
                </a:solidFill>
                <a:latin typeface="Microsoft Sans Serif"/>
                <a:cs typeface="Microsoft Sans Serif"/>
              </a:rPr>
              <a:t>impiovement, </a:t>
            </a:r>
            <a:r>
              <a:rPr dirty="0" sz="2000" spc="1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26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55">
                <a:solidFill>
                  <a:srgbClr val="FFFFFF"/>
                </a:solidFill>
                <a:latin typeface="Microsoft Sans Serif"/>
                <a:cs typeface="Microsoft Sans Serif"/>
              </a:rPr>
              <a:t>make	</a:t>
            </a:r>
            <a:r>
              <a:rPr dirty="0" sz="2000" spc="225">
                <a:solidFill>
                  <a:srgbClr val="FFFFFF"/>
                </a:solidFill>
                <a:latin typeface="Microsoft Sans Serif"/>
                <a:cs typeface="Microsoft Sans Serif"/>
              </a:rPr>
              <a:t>infoimed</a:t>
            </a:r>
            <a:r>
              <a:rPr dirty="0" sz="20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30">
                <a:solidFill>
                  <a:srgbClr val="FFFFFF"/>
                </a:solidFill>
                <a:latin typeface="Microsoft Sans Serif"/>
                <a:cs typeface="Microsoft Sans Serif"/>
              </a:rPr>
              <a:t>decisions.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algn="ctr" marR="387350">
              <a:lnSpc>
                <a:spcPct val="100000"/>
              </a:lnSpc>
            </a:pPr>
            <a:r>
              <a:rPr dirty="0" sz="1800" spc="-155" i="1">
                <a:solidFill>
                  <a:srgbClr val="FFFFFF"/>
                </a:solidFill>
                <a:latin typeface="Georgia"/>
                <a:cs typeface="Georgia"/>
              </a:rPr>
              <a:t>Tables</a:t>
            </a:r>
            <a:endParaRPr sz="1800">
              <a:latin typeface="Georgia"/>
              <a:cs typeface="Georgia"/>
            </a:endParaRPr>
          </a:p>
          <a:p>
            <a:pPr marL="1555750" marR="1840230">
              <a:lnSpc>
                <a:spcPct val="100000"/>
              </a:lnSpc>
              <a:spcBef>
                <a:spcPts val="10"/>
              </a:spcBef>
            </a:pPr>
            <a:r>
              <a:rPr dirty="0" sz="1600" spc="-610" i="1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1600" spc="-165" i="1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1600" spc="-22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55" i="1">
                <a:solidFill>
                  <a:srgbClr val="FFFFFF"/>
                </a:solidFill>
                <a:latin typeface="Verdana"/>
                <a:cs typeface="Verdana"/>
              </a:rPr>
              <a:t>Order  </a:t>
            </a:r>
            <a:r>
              <a:rPr dirty="0" sz="1600" spc="-210" i="1">
                <a:solidFill>
                  <a:srgbClr val="FFFFFF"/>
                </a:solidFill>
                <a:latin typeface="Verdana"/>
                <a:cs typeface="Verdana"/>
              </a:rPr>
              <a:t>2.People </a:t>
            </a:r>
            <a:r>
              <a:rPr dirty="0" sz="1600" spc="-204" i="1">
                <a:solidFill>
                  <a:srgbClr val="FFFFFF"/>
                </a:solidFill>
                <a:latin typeface="Verdana"/>
                <a:cs typeface="Verdana"/>
              </a:rPr>
              <a:t> 3.Return </a:t>
            </a:r>
            <a:r>
              <a:rPr dirty="0" sz="1600" spc="-20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85" i="1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dirty="0" sz="1600" spc="-195" i="1">
                <a:solidFill>
                  <a:srgbClr val="FFFFFF"/>
                </a:solidFill>
                <a:latin typeface="Verdana"/>
                <a:cs typeface="Verdana"/>
              </a:rPr>
              <a:t>.Dimdate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4725" y="1149676"/>
            <a:ext cx="4262399" cy="30352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618" y="393963"/>
            <a:ext cx="5806440" cy="3333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30"/>
              <a:t>Daĺa</a:t>
            </a:r>
            <a:r>
              <a:rPr dirty="0" sz="2000" spc="15"/>
              <a:t> </a:t>
            </a:r>
            <a:r>
              <a:rPr dirty="0" sz="2000" spc="-40"/>
              <a:t>Preparaĺion:</a:t>
            </a:r>
            <a:r>
              <a:rPr dirty="0" sz="2000" spc="15"/>
              <a:t> </a:t>
            </a:r>
            <a:r>
              <a:rPr dirty="0" sz="2000" spc="-55"/>
              <a:t>fioundaĺions</a:t>
            </a:r>
            <a:r>
              <a:rPr dirty="0" sz="2000" spc="20"/>
              <a:t> </a:t>
            </a:r>
            <a:r>
              <a:rPr dirty="0" sz="2000" spc="-45"/>
              <a:t>for</a:t>
            </a:r>
            <a:r>
              <a:rPr dirty="0" sz="2000" spc="15"/>
              <a:t> </a:t>
            </a:r>
            <a:r>
              <a:rPr dirty="0" sz="2000" spc="-5"/>
              <a:t>Insighĺ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243324" y="1182604"/>
            <a:ext cx="3548379" cy="3286760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650">
                <a:solidFill>
                  <a:srgbClr val="FFFFFF"/>
                </a:solidFill>
                <a:latin typeface="Impact"/>
                <a:cs typeface="Impact"/>
              </a:rPr>
              <a:t>Data</a:t>
            </a:r>
            <a:r>
              <a:rPr dirty="0" sz="1650" spc="-35">
                <a:solidFill>
                  <a:srgbClr val="FFFFFF"/>
                </a:solidFill>
                <a:latin typeface="Impact"/>
                <a:cs typeface="Impact"/>
              </a:rPr>
              <a:t> </a:t>
            </a:r>
            <a:r>
              <a:rPr dirty="0" sz="1650">
                <a:solidFill>
                  <a:srgbClr val="FFFFFF"/>
                </a:solidFill>
                <a:latin typeface="Impact"/>
                <a:cs typeface="Impact"/>
              </a:rPr>
              <a:t>Source</a:t>
            </a:r>
            <a:endParaRPr sz="1650">
              <a:latin typeface="Impact"/>
              <a:cs typeface="Impact"/>
            </a:endParaRPr>
          </a:p>
          <a:p>
            <a:pPr marL="12700" marR="80010">
              <a:lnSpc>
                <a:spcPts val="1900"/>
              </a:lnSpc>
              <a:spcBef>
                <a:spcPts val="1245"/>
              </a:spcBef>
            </a:pPr>
            <a:r>
              <a:rPr dirty="0" sz="1650" spc="180">
                <a:solidFill>
                  <a:srgbClr val="FFFFFF"/>
                </a:solidFill>
                <a:latin typeface="Microsoft Sans Serif"/>
                <a:cs typeface="Microsoft Sans Serif"/>
              </a:rPr>
              <a:t>Data </a:t>
            </a:r>
            <a:r>
              <a:rPr dirty="0" sz="1650" spc="85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dirty="0" sz="1650" spc="185">
                <a:solidFill>
                  <a:srgbClr val="FFFFFF"/>
                </a:solidFill>
                <a:latin typeface="Microsoft Sans Serif"/>
                <a:cs typeface="Microsoft Sans Serif"/>
              </a:rPr>
              <a:t>souiced </a:t>
            </a:r>
            <a:r>
              <a:rPr dirty="0" sz="1650" spc="215">
                <a:solidFill>
                  <a:srgbClr val="FFFFFF"/>
                </a:solidFill>
                <a:latin typeface="Microsoft Sans Serif"/>
                <a:cs typeface="Microsoft Sans Serif"/>
              </a:rPr>
              <a:t>fiom </a:t>
            </a:r>
            <a:r>
              <a:rPr dirty="0" sz="1650" spc="150">
                <a:solidFill>
                  <a:srgbClr val="FFFFFF"/>
                </a:solidFill>
                <a:latin typeface="Microsoft Sans Serif"/>
                <a:cs typeface="Microsoft Sans Serif"/>
              </a:rPr>
              <a:t>multiple </a:t>
            </a:r>
            <a:r>
              <a:rPr dirty="0" sz="1650" spc="1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130">
                <a:solidFill>
                  <a:srgbClr val="FFFFFF"/>
                </a:solidFill>
                <a:latin typeface="Microsoft Sans Serif"/>
                <a:cs typeface="Microsoft Sans Serif"/>
              </a:rPr>
              <a:t>souices, </a:t>
            </a:r>
            <a:r>
              <a:rPr dirty="0" sz="1650" spc="170">
                <a:solidFill>
                  <a:srgbClr val="FFFFFF"/>
                </a:solidFill>
                <a:latin typeface="Microsoft Sans Serif"/>
                <a:cs typeface="Microsoft Sans Serif"/>
              </a:rPr>
              <a:t>including </a:t>
            </a:r>
            <a:r>
              <a:rPr dirty="0" sz="1650" spc="265">
                <a:solidFill>
                  <a:srgbClr val="FFFFFF"/>
                </a:solidFill>
                <a:latin typeface="Microsoft Sans Serif"/>
                <a:cs typeface="Microsoft Sans Serif"/>
              </a:rPr>
              <a:t>oui </a:t>
            </a:r>
            <a:r>
              <a:rPr dirty="0" sz="1650" spc="190">
                <a:solidFill>
                  <a:srgbClr val="FFFFFF"/>
                </a:solidFill>
                <a:latin typeface="Microsoft Sans Serif"/>
                <a:cs typeface="Microsoft Sans Serif"/>
              </a:rPr>
              <a:t>inteinal </a:t>
            </a:r>
            <a:r>
              <a:rPr dirty="0" sz="1650" spc="-4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160">
                <a:solidFill>
                  <a:srgbClr val="FFFFFF"/>
                </a:solidFill>
                <a:latin typeface="Microsoft Sans Serif"/>
                <a:cs typeface="Microsoft Sans Serif"/>
              </a:rPr>
              <a:t>database,</a:t>
            </a:r>
            <a:r>
              <a:rPr dirty="0" sz="165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5">
                <a:solidFill>
                  <a:srgbClr val="FFFFFF"/>
                </a:solidFill>
                <a:latin typeface="Microsoft Sans Serif"/>
                <a:cs typeface="Microsoft Sans Serif"/>
              </a:rPr>
              <a:t>API</a:t>
            </a:r>
            <a:r>
              <a:rPr dirty="0" sz="165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155">
                <a:solidFill>
                  <a:srgbClr val="FFFFFF"/>
                </a:solidFill>
                <a:latin typeface="Microsoft Sans Serif"/>
                <a:cs typeface="Microsoft Sans Serif"/>
              </a:rPr>
              <a:t>integiations,</a:t>
            </a:r>
            <a:r>
              <a:rPr dirty="0" sz="165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225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dirty="0" sz="1650" spc="-4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70">
                <a:solidFill>
                  <a:srgbClr val="FFFFFF"/>
                </a:solidFill>
                <a:latin typeface="Microsoft Sans Serif"/>
                <a:cs typeface="Microsoft Sans Serif"/>
              </a:rPr>
              <a:t>Excel</a:t>
            </a:r>
            <a:r>
              <a:rPr dirty="0" sz="165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140">
                <a:solidFill>
                  <a:srgbClr val="FFFFFF"/>
                </a:solidFill>
                <a:latin typeface="Microsoft Sans Serif"/>
                <a:cs typeface="Microsoft Sans Serif"/>
              </a:rPr>
              <a:t>spieadsheets.</a:t>
            </a: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z="1650">
                <a:solidFill>
                  <a:srgbClr val="FFFFFF"/>
                </a:solidFill>
                <a:latin typeface="Impact"/>
                <a:cs typeface="Impact"/>
              </a:rPr>
              <a:t>Transformation</a:t>
            </a:r>
            <a:r>
              <a:rPr dirty="0" sz="1650" spc="-20">
                <a:solidFill>
                  <a:srgbClr val="FFFFFF"/>
                </a:solidFill>
                <a:latin typeface="Impact"/>
                <a:cs typeface="Impact"/>
              </a:rPr>
              <a:t> </a:t>
            </a:r>
            <a:r>
              <a:rPr dirty="0" sz="1650">
                <a:solidFill>
                  <a:srgbClr val="FFFFFF"/>
                </a:solidFill>
                <a:latin typeface="Impact"/>
                <a:cs typeface="Impact"/>
              </a:rPr>
              <a:t>and</a:t>
            </a:r>
            <a:r>
              <a:rPr dirty="0" sz="1650" spc="-15">
                <a:solidFill>
                  <a:srgbClr val="FFFFFF"/>
                </a:solidFill>
                <a:latin typeface="Impact"/>
                <a:cs typeface="Impact"/>
              </a:rPr>
              <a:t> </a:t>
            </a:r>
            <a:r>
              <a:rPr dirty="0" sz="1650">
                <a:solidFill>
                  <a:srgbClr val="FFFFFF"/>
                </a:solidFill>
                <a:latin typeface="Impact"/>
                <a:cs typeface="Impact"/>
              </a:rPr>
              <a:t>cleaning</a:t>
            </a:r>
            <a:endParaRPr sz="1650">
              <a:latin typeface="Impact"/>
              <a:cs typeface="Impact"/>
            </a:endParaRPr>
          </a:p>
          <a:p>
            <a:pPr marL="12700" marR="5080">
              <a:lnSpc>
                <a:spcPts val="1900"/>
              </a:lnSpc>
              <a:spcBef>
                <a:spcPts val="1245"/>
              </a:spcBef>
            </a:pPr>
            <a:r>
              <a:rPr dirty="0" sz="1650" spc="105">
                <a:solidFill>
                  <a:srgbClr val="FFFFFF"/>
                </a:solidFill>
                <a:latin typeface="Microsoft Sans Serif"/>
                <a:cs typeface="Microsoft Sans Serif"/>
              </a:rPr>
              <a:t>Powei</a:t>
            </a:r>
            <a:r>
              <a:rPr dirty="0" sz="165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204">
                <a:solidFill>
                  <a:srgbClr val="FFFFFF"/>
                </a:solidFill>
                <a:latin typeface="Microsoft Sans Serif"/>
                <a:cs typeface="Microsoft Sans Serif"/>
              </a:rPr>
              <a:t>Queiy</a:t>
            </a:r>
            <a:r>
              <a:rPr dirty="0" sz="165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135">
                <a:solidFill>
                  <a:srgbClr val="FFFFFF"/>
                </a:solidFill>
                <a:latin typeface="Microsoft Sans Serif"/>
                <a:cs typeface="Microsoft Sans Serif"/>
              </a:rPr>
              <a:t>efficiently</a:t>
            </a:r>
            <a:r>
              <a:rPr dirty="0" sz="165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114">
                <a:solidFill>
                  <a:srgbClr val="FFFFFF"/>
                </a:solidFill>
                <a:latin typeface="Microsoft Sans Serif"/>
                <a:cs typeface="Microsoft Sans Serif"/>
              </a:rPr>
              <a:t>cleanses </a:t>
            </a:r>
            <a:r>
              <a:rPr dirty="0" sz="1650" spc="-4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225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dirty="0" sz="1650" spc="200">
                <a:solidFill>
                  <a:srgbClr val="FFFFFF"/>
                </a:solidFill>
                <a:latin typeface="Microsoft Sans Serif"/>
                <a:cs typeface="Microsoft Sans Serif"/>
              </a:rPr>
              <a:t>tiansfoims </a:t>
            </a:r>
            <a:r>
              <a:rPr dirty="0" sz="1650" spc="170">
                <a:solidFill>
                  <a:srgbClr val="FFFFFF"/>
                </a:solidFill>
                <a:latin typeface="Microsoft Sans Serif"/>
                <a:cs typeface="Microsoft Sans Serif"/>
              </a:rPr>
              <a:t>iaw </a:t>
            </a:r>
            <a:r>
              <a:rPr dirty="0" sz="1650" spc="160">
                <a:solidFill>
                  <a:srgbClr val="FFFFFF"/>
                </a:solidFill>
                <a:latin typeface="Microsoft Sans Serif"/>
                <a:cs typeface="Microsoft Sans Serif"/>
              </a:rPr>
              <a:t>data, </a:t>
            </a:r>
            <a:r>
              <a:rPr dirty="0" sz="1650" spc="1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180">
                <a:solidFill>
                  <a:srgbClr val="FFFFFF"/>
                </a:solidFill>
                <a:latin typeface="Microsoft Sans Serif"/>
                <a:cs typeface="Microsoft Sans Serif"/>
              </a:rPr>
              <a:t>addiessing </a:t>
            </a:r>
            <a:r>
              <a:rPr dirty="0" sz="1650" spc="135">
                <a:solidFill>
                  <a:srgbClr val="FFFFFF"/>
                </a:solidFill>
                <a:latin typeface="Microsoft Sans Serif"/>
                <a:cs typeface="Microsoft Sans Serif"/>
              </a:rPr>
              <a:t>missing </a:t>
            </a:r>
            <a:r>
              <a:rPr dirty="0" sz="1650" spc="95">
                <a:solidFill>
                  <a:srgbClr val="FFFFFF"/>
                </a:solidFill>
                <a:latin typeface="Microsoft Sans Serif"/>
                <a:cs typeface="Microsoft Sans Serif"/>
              </a:rPr>
              <a:t>values, </a:t>
            </a:r>
            <a:r>
              <a:rPr dirty="0" sz="1650" spc="1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125">
                <a:solidFill>
                  <a:srgbClr val="FFFFFF"/>
                </a:solidFill>
                <a:latin typeface="Microsoft Sans Serif"/>
                <a:cs typeface="Microsoft Sans Serif"/>
              </a:rPr>
              <a:t>inconsistencies, </a:t>
            </a:r>
            <a:r>
              <a:rPr dirty="0" sz="1650" spc="225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dirty="0" sz="1650" spc="220">
                <a:solidFill>
                  <a:srgbClr val="FFFFFF"/>
                </a:solidFill>
                <a:latin typeface="Microsoft Sans Serif"/>
                <a:cs typeface="Microsoft Sans Serif"/>
              </a:rPr>
              <a:t>data </a:t>
            </a:r>
            <a:r>
              <a:rPr dirty="0" sz="1650" spc="165">
                <a:solidFill>
                  <a:srgbClr val="FFFFFF"/>
                </a:solidFill>
                <a:latin typeface="Microsoft Sans Serif"/>
                <a:cs typeface="Microsoft Sans Serif"/>
              </a:rPr>
              <a:t>type </a:t>
            </a:r>
            <a:r>
              <a:rPr dirty="0" sz="1650" spc="1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135">
                <a:solidFill>
                  <a:srgbClr val="FFFFFF"/>
                </a:solidFill>
                <a:latin typeface="Microsoft Sans Serif"/>
                <a:cs typeface="Microsoft Sans Serif"/>
              </a:rPr>
              <a:t>conveisions.</a:t>
            </a:r>
            <a:endParaRPr sz="165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987425"/>
            <a:ext cx="2153099" cy="282322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0424" y="987412"/>
            <a:ext cx="2153098" cy="28386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4925" y="896050"/>
            <a:ext cx="3229499" cy="3563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2606" y="409158"/>
            <a:ext cx="6890384" cy="3321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00" spc="25"/>
              <a:t>Daĺa </a:t>
            </a:r>
            <a:r>
              <a:rPr dirty="0" sz="2000" spc="-80"/>
              <a:t>Modeling:</a:t>
            </a:r>
            <a:r>
              <a:rPr dirty="0" sz="2000" spc="25"/>
              <a:t> </a:t>
            </a:r>
            <a:r>
              <a:rPr dirty="0" sz="2000" spc="-40"/>
              <a:t>Building</a:t>
            </a:r>
            <a:r>
              <a:rPr dirty="0" sz="2000" spc="25"/>
              <a:t> </a:t>
            </a:r>
            <a:r>
              <a:rPr dirty="0" sz="2000" spc="-35"/>
              <a:t>ĺhe</a:t>
            </a:r>
            <a:r>
              <a:rPr dirty="0" sz="2000" spc="25"/>
              <a:t> </a:t>
            </a:r>
            <a:r>
              <a:rPr dirty="0" sz="2000" spc="-15"/>
              <a:t>Analyĺical</a:t>
            </a:r>
            <a:r>
              <a:rPr dirty="0" sz="2000" spc="25"/>
              <a:t> </a:t>
            </a:r>
            <a:r>
              <a:rPr dirty="0" sz="2000" spc="-100"/>
              <a:t>firameworfi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286850" y="1202204"/>
            <a:ext cx="4789170" cy="310388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50165" marR="2141220" indent="-38100">
              <a:lnSpc>
                <a:spcPts val="1430"/>
              </a:lnSpc>
              <a:spcBef>
                <a:spcPts val="155"/>
              </a:spcBef>
            </a:pPr>
            <a:r>
              <a:rPr dirty="0" sz="1200" spc="-15" b="1">
                <a:solidFill>
                  <a:srgbClr val="FFFFFF"/>
                </a:solidFill>
                <a:latin typeface="Roboto"/>
                <a:cs typeface="Roboto"/>
              </a:rPr>
              <a:t>1.TotalSales</a:t>
            </a:r>
            <a:r>
              <a:rPr dirty="0" sz="1200" spc="-10" b="1">
                <a:solidFill>
                  <a:srgbClr val="FFFFFF"/>
                </a:solidFill>
                <a:latin typeface="Roboto"/>
                <a:cs typeface="Roboto"/>
              </a:rPr>
              <a:t> =</a:t>
            </a:r>
            <a:r>
              <a:rPr dirty="0" sz="1200" spc="-5" b="1">
                <a:solidFill>
                  <a:srgbClr val="FFFFFF"/>
                </a:solidFill>
                <a:latin typeface="Roboto"/>
                <a:cs typeface="Roboto"/>
              </a:rPr>
              <a:t> SUM(Orders[Sales]) </a:t>
            </a:r>
            <a:r>
              <a:rPr dirty="0" sz="1200" b="1">
                <a:solidFill>
                  <a:srgbClr val="FFFFFF"/>
                </a:solidFill>
                <a:latin typeface="Roboto"/>
                <a:cs typeface="Roboto"/>
              </a:rPr>
              <a:t> 2.Average</a:t>
            </a:r>
            <a:r>
              <a:rPr dirty="0" sz="1200" spc="-1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b="1">
                <a:solidFill>
                  <a:srgbClr val="FFFFFF"/>
                </a:solidFill>
                <a:latin typeface="Roboto"/>
                <a:cs typeface="Roboto"/>
              </a:rPr>
              <a:t>Order</a:t>
            </a:r>
            <a:r>
              <a:rPr dirty="0" sz="1200" spc="-1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Roboto"/>
                <a:cs typeface="Roboto"/>
              </a:rPr>
              <a:t>value</a:t>
            </a:r>
            <a:r>
              <a:rPr dirty="0" sz="1200" spc="-1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5" b="1">
                <a:solidFill>
                  <a:srgbClr val="FFFFFF"/>
                </a:solidFill>
                <a:latin typeface="Roboto"/>
                <a:cs typeface="Roboto"/>
              </a:rPr>
              <a:t>per</a:t>
            </a:r>
            <a:r>
              <a:rPr dirty="0" sz="1200" spc="-1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Roboto"/>
                <a:cs typeface="Roboto"/>
              </a:rPr>
              <a:t>customer</a:t>
            </a:r>
            <a:r>
              <a:rPr dirty="0" sz="1200" spc="-10" b="1">
                <a:solidFill>
                  <a:srgbClr val="FFFFFF"/>
                </a:solidFill>
                <a:latin typeface="Roboto"/>
                <a:cs typeface="Roboto"/>
              </a:rPr>
              <a:t> =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1365"/>
              </a:lnSpc>
            </a:pPr>
            <a:r>
              <a:rPr dirty="0" sz="1200" spc="-5" b="1">
                <a:solidFill>
                  <a:srgbClr val="FFFFFF"/>
                </a:solidFill>
                <a:latin typeface="Roboto"/>
                <a:cs typeface="Roboto"/>
              </a:rPr>
              <a:t>DIVIDE(SUM(Orders[Sales]),DISTINCTCOUNT(Orders[Customer</a:t>
            </a:r>
            <a:r>
              <a:rPr dirty="0" sz="1200" spc="4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Roboto"/>
                <a:cs typeface="Roboto"/>
              </a:rPr>
              <a:t>ID]))</a:t>
            </a:r>
            <a:endParaRPr sz="1200">
              <a:latin typeface="Roboto"/>
              <a:cs typeface="Roboto"/>
            </a:endParaRPr>
          </a:p>
          <a:p>
            <a:pPr marL="12700" marR="5080">
              <a:lnSpc>
                <a:spcPts val="1430"/>
              </a:lnSpc>
              <a:spcBef>
                <a:spcPts val="50"/>
              </a:spcBef>
            </a:pPr>
            <a:r>
              <a:rPr dirty="0" sz="1200" spc="-5" b="1">
                <a:solidFill>
                  <a:srgbClr val="FFFFFF"/>
                </a:solidFill>
                <a:latin typeface="Roboto"/>
                <a:cs typeface="Roboto"/>
              </a:rPr>
              <a:t>3. </a:t>
            </a:r>
            <a:r>
              <a:rPr dirty="0" sz="1200" b="1">
                <a:solidFill>
                  <a:srgbClr val="FFFFFF"/>
                </a:solidFill>
                <a:latin typeface="Roboto"/>
                <a:cs typeface="Roboto"/>
              </a:rPr>
              <a:t>Average Order </a:t>
            </a:r>
            <a:r>
              <a:rPr dirty="0" sz="1200" spc="-5" b="1">
                <a:solidFill>
                  <a:srgbClr val="FFFFFF"/>
                </a:solidFill>
                <a:latin typeface="Roboto"/>
                <a:cs typeface="Roboto"/>
              </a:rPr>
              <a:t>value </a:t>
            </a:r>
            <a:r>
              <a:rPr dirty="0" sz="1200" spc="5" b="1">
                <a:solidFill>
                  <a:srgbClr val="FFFFFF"/>
                </a:solidFill>
                <a:latin typeface="Roboto"/>
                <a:cs typeface="Roboto"/>
              </a:rPr>
              <a:t>per </a:t>
            </a:r>
            <a:r>
              <a:rPr dirty="0" sz="1200" b="1">
                <a:solidFill>
                  <a:srgbClr val="FFFFFF"/>
                </a:solidFill>
                <a:latin typeface="Roboto"/>
                <a:cs typeface="Roboto"/>
              </a:rPr>
              <a:t>Order= </a:t>
            </a:r>
            <a:r>
              <a:rPr dirty="0" sz="1200" spc="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Roboto"/>
                <a:cs typeface="Roboto"/>
              </a:rPr>
              <a:t>DIVIDE(SUM(Orders[Sales]),DISTINCTCOUNT(Orders[Order</a:t>
            </a:r>
            <a:r>
              <a:rPr dirty="0" sz="1200" spc="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Roboto"/>
                <a:cs typeface="Roboto"/>
              </a:rPr>
              <a:t>ID])) </a:t>
            </a:r>
            <a:r>
              <a:rPr dirty="0" sz="1200" spc="-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Roboto"/>
                <a:cs typeface="Roboto"/>
              </a:rPr>
              <a:t>4.TotalReturns </a:t>
            </a:r>
            <a:r>
              <a:rPr dirty="0" sz="1200" spc="-5" b="1">
                <a:solidFill>
                  <a:srgbClr val="FFFFFF"/>
                </a:solidFill>
                <a:latin typeface="Roboto"/>
                <a:cs typeface="Roboto"/>
              </a:rPr>
              <a:t> Orders=CALCULATE(COUNTROWS(Returns),KEEPFILTERS(RELATEDT </a:t>
            </a:r>
            <a:r>
              <a:rPr dirty="0" sz="1200" spc="-28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b="1">
                <a:solidFill>
                  <a:srgbClr val="FFFFFF"/>
                </a:solidFill>
                <a:latin typeface="Roboto"/>
                <a:cs typeface="Roboto"/>
              </a:rPr>
              <a:t>ABLE(Orders)))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1350"/>
              </a:lnSpc>
            </a:pPr>
            <a:r>
              <a:rPr dirty="0" sz="1200" spc="-5" b="1">
                <a:solidFill>
                  <a:srgbClr val="FFFFFF"/>
                </a:solidFill>
                <a:latin typeface="Roboto"/>
                <a:cs typeface="Roboto"/>
              </a:rPr>
              <a:t>5. </a:t>
            </a:r>
            <a:r>
              <a:rPr dirty="0" sz="1200" b="1">
                <a:solidFill>
                  <a:srgbClr val="FFFFFF"/>
                </a:solidFill>
                <a:latin typeface="Roboto"/>
                <a:cs typeface="Roboto"/>
              </a:rPr>
              <a:t>Prev</a:t>
            </a:r>
            <a:r>
              <a:rPr dirty="0" sz="1200" spc="-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Roboto"/>
                <a:cs typeface="Roboto"/>
              </a:rPr>
              <a:t>day</a:t>
            </a:r>
            <a:r>
              <a:rPr dirty="0" sz="1200" spc="-5" b="1">
                <a:solidFill>
                  <a:srgbClr val="FFFFFF"/>
                </a:solidFill>
                <a:latin typeface="Roboto"/>
                <a:cs typeface="Roboto"/>
              </a:rPr>
              <a:t> sales= salesCALCULATE(SUM(Orders[Sales]),PREVIOUS</a:t>
            </a:r>
            <a:endParaRPr sz="1200">
              <a:latin typeface="Roboto"/>
              <a:cs typeface="Roboto"/>
            </a:endParaRPr>
          </a:p>
          <a:p>
            <a:pPr marL="50165" marR="2896235" indent="-38100">
              <a:lnSpc>
                <a:spcPts val="1430"/>
              </a:lnSpc>
              <a:spcBef>
                <a:spcPts val="45"/>
              </a:spcBef>
            </a:pPr>
            <a:r>
              <a:rPr dirty="0" sz="1200" spc="-10" b="1">
                <a:solidFill>
                  <a:srgbClr val="FFFFFF"/>
                </a:solidFill>
                <a:latin typeface="Roboto"/>
                <a:cs typeface="Roboto"/>
              </a:rPr>
              <a:t>DAY(DimDate[Date].[Date])) </a:t>
            </a:r>
            <a:r>
              <a:rPr dirty="0" sz="1200" spc="-28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Roboto"/>
                <a:cs typeface="Roboto"/>
              </a:rPr>
              <a:t>6.quantity </a:t>
            </a:r>
            <a:r>
              <a:rPr dirty="0" sz="1200" spc="5" b="1">
                <a:solidFill>
                  <a:srgbClr val="FFFFFF"/>
                </a:solidFill>
                <a:latin typeface="Roboto"/>
                <a:cs typeface="Roboto"/>
              </a:rPr>
              <a:t>MTD</a:t>
            </a:r>
            <a:r>
              <a:rPr dirty="0" sz="1200" spc="-10" b="1">
                <a:solidFill>
                  <a:srgbClr val="FFFFFF"/>
                </a:solidFill>
                <a:latin typeface="Roboto"/>
                <a:cs typeface="Roboto"/>
              </a:rPr>
              <a:t> =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1365"/>
              </a:lnSpc>
            </a:pPr>
            <a:r>
              <a:rPr dirty="0" sz="1200" spc="-10" b="1">
                <a:solidFill>
                  <a:srgbClr val="FFFFFF"/>
                </a:solidFill>
                <a:latin typeface="Roboto"/>
                <a:cs typeface="Roboto"/>
              </a:rPr>
              <a:t>7.TOTALMTD(SUM('Orders'[Quantity]),DimDate[Date].[Date])</a:t>
            </a:r>
            <a:r>
              <a:rPr dirty="0" sz="1200" spc="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15" b="1">
                <a:solidFill>
                  <a:srgbClr val="FFFFFF"/>
                </a:solidFill>
                <a:latin typeface="Roboto"/>
                <a:cs typeface="Roboto"/>
              </a:rPr>
              <a:t>quantity</a:t>
            </a:r>
            <a:endParaRPr sz="1200">
              <a:latin typeface="Roboto"/>
              <a:cs typeface="Roboto"/>
            </a:endParaRPr>
          </a:p>
          <a:p>
            <a:pPr marL="12700" marR="250825">
              <a:lnSpc>
                <a:spcPts val="1430"/>
              </a:lnSpc>
              <a:spcBef>
                <a:spcPts val="50"/>
              </a:spcBef>
            </a:pPr>
            <a:r>
              <a:rPr dirty="0" sz="1200" spc="-5" b="1">
                <a:solidFill>
                  <a:srgbClr val="FFFFFF"/>
                </a:solidFill>
                <a:latin typeface="Roboto"/>
                <a:cs typeface="Roboto"/>
              </a:rPr>
              <a:t>QTD </a:t>
            </a:r>
            <a:r>
              <a:rPr dirty="0" sz="1200" spc="-10" b="1">
                <a:solidFill>
                  <a:srgbClr val="FFFFFF"/>
                </a:solidFill>
                <a:latin typeface="Roboto"/>
                <a:cs typeface="Roboto"/>
              </a:rPr>
              <a:t>= 8.TOTALQTD(SUM('Orders'[Quantity]),DimDate[Date].[Date]) </a:t>
            </a:r>
            <a:r>
              <a:rPr dirty="0" sz="1200" spc="-28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Roboto"/>
                <a:cs typeface="Roboto"/>
              </a:rPr>
              <a:t>9.Sameperiod_lastyear</a:t>
            </a:r>
            <a:r>
              <a:rPr dirty="0" sz="1200" spc="-10" b="1">
                <a:solidFill>
                  <a:srgbClr val="FFFFFF"/>
                </a:solidFill>
                <a:latin typeface="Roboto"/>
                <a:cs typeface="Roboto"/>
              </a:rPr>
              <a:t> =</a:t>
            </a:r>
            <a:r>
              <a:rPr dirty="0" sz="1200" spc="-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Roboto"/>
                <a:cs typeface="Roboto"/>
              </a:rPr>
              <a:t>CALCULATE(SUM('company </a:t>
            </a:r>
            <a:r>
              <a:rPr dirty="0" sz="1200" spc="-5" b="1">
                <a:solidFill>
                  <a:srgbClr val="FFFFFF"/>
                </a:solidFill>
                <a:latin typeface="Roboto"/>
                <a:cs typeface="Roboto"/>
              </a:rPr>
              <a:t> order'[Sales]),SAMEPERIODLASTYEAR(DimDate[date].[Date])) </a:t>
            </a:r>
            <a:r>
              <a:rPr dirty="0" sz="120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Roboto"/>
                <a:cs typeface="Roboto"/>
              </a:rPr>
              <a:t>10.Prev_YearSales</a:t>
            </a:r>
            <a:r>
              <a:rPr dirty="0" sz="1200" spc="-10" b="1">
                <a:solidFill>
                  <a:srgbClr val="FFFFFF"/>
                </a:solidFill>
                <a:latin typeface="Roboto"/>
                <a:cs typeface="Roboto"/>
              </a:rPr>
              <a:t> =</a:t>
            </a:r>
            <a:r>
              <a:rPr dirty="0" sz="1200" spc="-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Roboto"/>
                <a:cs typeface="Roboto"/>
              </a:rPr>
              <a:t>CALCULATE(SUM('company </a:t>
            </a:r>
            <a:r>
              <a:rPr dirty="0" sz="1200" spc="-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Roboto"/>
                <a:cs typeface="Roboto"/>
              </a:rPr>
              <a:t>order'[Sales]),PREVIOUS</a:t>
            </a:r>
            <a:r>
              <a:rPr dirty="0" sz="1200" spc="-5" b="1">
                <a:solidFill>
                  <a:srgbClr val="FFFFFF"/>
                </a:solidFill>
                <a:latin typeface="Roboto"/>
                <a:cs typeface="Roboto"/>
              </a:rPr>
              <a:t> YEAR(DimDate[date].[Date]))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340650"/>
            <a:ext cx="9144000" cy="1803400"/>
            <a:chOff x="0" y="3340650"/>
            <a:chExt cx="9144000" cy="1803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787" y="3340650"/>
              <a:ext cx="1303475" cy="9455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5712" y="3514450"/>
              <a:ext cx="2207474" cy="12068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472864"/>
            <a:ext cx="777875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/>
              <a:t>Visualizaĺion</a:t>
            </a:r>
            <a:r>
              <a:rPr dirty="0" sz="2000" spc="20"/>
              <a:t> </a:t>
            </a:r>
            <a:r>
              <a:rPr dirty="0" sz="2000" spc="-110"/>
              <a:t>Design:</a:t>
            </a:r>
            <a:r>
              <a:rPr dirty="0" sz="2000" spc="25"/>
              <a:t> </a:t>
            </a:r>
            <a:r>
              <a:rPr dirty="0" sz="2000" spc="-45"/>
              <a:t>Communicaĺing</a:t>
            </a:r>
            <a:r>
              <a:rPr dirty="0" sz="2000" spc="25"/>
              <a:t> </a:t>
            </a:r>
            <a:r>
              <a:rPr dirty="0" sz="2000" spc="-35"/>
              <a:t>Insighĺs</a:t>
            </a:r>
            <a:r>
              <a:rPr dirty="0" sz="2000" spc="25"/>
              <a:t> </a:t>
            </a:r>
            <a:r>
              <a:rPr dirty="0" sz="2000" spc="-50"/>
              <a:t>Effecĺively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4903349" y="1154459"/>
            <a:ext cx="3475990" cy="26371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50" spc="5">
                <a:solidFill>
                  <a:srgbClr val="FFFFFF"/>
                </a:solidFill>
                <a:latin typeface="Impact"/>
                <a:cs typeface="Impact"/>
              </a:rPr>
              <a:t>Visualization</a:t>
            </a:r>
            <a:endParaRPr sz="1450">
              <a:latin typeface="Impact"/>
              <a:cs typeface="Impact"/>
            </a:endParaRPr>
          </a:p>
          <a:p>
            <a:pPr marL="12700" marR="5080">
              <a:lnSpc>
                <a:spcPts val="1689"/>
              </a:lnSpc>
              <a:spcBef>
                <a:spcPts val="1245"/>
              </a:spcBef>
            </a:pPr>
            <a:r>
              <a:rPr dirty="0" sz="1450" spc="130">
                <a:solidFill>
                  <a:srgbClr val="FFFFFF"/>
                </a:solidFill>
                <a:latin typeface="Microsoft Sans Serif"/>
                <a:cs typeface="Microsoft Sans Serif"/>
              </a:rPr>
              <a:t>Line</a:t>
            </a:r>
            <a:r>
              <a:rPr dirty="0" sz="145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90">
                <a:solidFill>
                  <a:srgbClr val="FFFFFF"/>
                </a:solidFill>
                <a:latin typeface="Microsoft Sans Serif"/>
                <a:cs typeface="Microsoft Sans Serif"/>
              </a:rPr>
              <a:t>chaits</a:t>
            </a:r>
            <a:r>
              <a:rPr dirty="0" sz="145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25">
                <a:solidFill>
                  <a:srgbClr val="FFFFFF"/>
                </a:solidFill>
                <a:latin typeface="Microsoft Sans Serif"/>
                <a:cs typeface="Microsoft Sans Serif"/>
              </a:rPr>
              <a:t>ieveal</a:t>
            </a:r>
            <a:r>
              <a:rPr dirty="0" sz="145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95">
                <a:solidFill>
                  <a:srgbClr val="FFFFFF"/>
                </a:solidFill>
                <a:latin typeface="Microsoft Sans Serif"/>
                <a:cs typeface="Microsoft Sans Serif"/>
              </a:rPr>
              <a:t>sales</a:t>
            </a:r>
            <a:r>
              <a:rPr dirty="0" sz="145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80">
                <a:solidFill>
                  <a:srgbClr val="FFFFFF"/>
                </a:solidFill>
                <a:latin typeface="Microsoft Sans Serif"/>
                <a:cs typeface="Microsoft Sans Serif"/>
              </a:rPr>
              <a:t>tiends</a:t>
            </a:r>
            <a:r>
              <a:rPr dirty="0" sz="145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65">
                <a:solidFill>
                  <a:srgbClr val="FFFFFF"/>
                </a:solidFill>
                <a:latin typeface="Microsoft Sans Serif"/>
                <a:cs typeface="Microsoft Sans Serif"/>
              </a:rPr>
              <a:t>ovei </a:t>
            </a:r>
            <a:r>
              <a:rPr dirty="0" sz="1450" spc="-3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0">
                <a:solidFill>
                  <a:srgbClr val="FFFFFF"/>
                </a:solidFill>
                <a:latin typeface="Microsoft Sans Serif"/>
                <a:cs typeface="Microsoft Sans Serif"/>
              </a:rPr>
              <a:t>time, </a:t>
            </a:r>
            <a:r>
              <a:rPr dirty="0" sz="1450" spc="260">
                <a:solidFill>
                  <a:srgbClr val="FFFFFF"/>
                </a:solidFill>
                <a:latin typeface="Microsoft Sans Serif"/>
                <a:cs typeface="Microsoft Sans Serif"/>
              </a:rPr>
              <a:t>bai </a:t>
            </a:r>
            <a:r>
              <a:rPr dirty="0" sz="1450" spc="190">
                <a:solidFill>
                  <a:srgbClr val="FFFFFF"/>
                </a:solidFill>
                <a:latin typeface="Microsoft Sans Serif"/>
                <a:cs typeface="Microsoft Sans Serif"/>
              </a:rPr>
              <a:t>chaits </a:t>
            </a:r>
            <a:r>
              <a:rPr dirty="0" sz="1450" spc="195">
                <a:solidFill>
                  <a:srgbClr val="FFFFFF"/>
                </a:solidFill>
                <a:latin typeface="Microsoft Sans Serif"/>
                <a:cs typeface="Microsoft Sans Serif"/>
              </a:rPr>
              <a:t>compaie </a:t>
            </a:r>
            <a:r>
              <a:rPr dirty="0" sz="1450" spc="215">
                <a:solidFill>
                  <a:srgbClr val="FFFFFF"/>
                </a:solidFill>
                <a:latin typeface="Microsoft Sans Serif"/>
                <a:cs typeface="Microsoft Sans Serif"/>
              </a:rPr>
              <a:t>pioduct </a:t>
            </a:r>
            <a:r>
              <a:rPr dirty="0" sz="1450" spc="-3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75">
                <a:solidFill>
                  <a:srgbClr val="FFFFFF"/>
                </a:solidFill>
                <a:latin typeface="Microsoft Sans Serif"/>
                <a:cs typeface="Microsoft Sans Serif"/>
              </a:rPr>
              <a:t>peifoimance, </a:t>
            </a:r>
            <a:r>
              <a:rPr dirty="0" sz="1450" spc="21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dirty="0" sz="1450" spc="175">
                <a:solidFill>
                  <a:srgbClr val="FFFFFF"/>
                </a:solidFill>
                <a:latin typeface="Microsoft Sans Serif"/>
                <a:cs typeface="Microsoft Sans Serif"/>
              </a:rPr>
              <a:t>maps </a:t>
            </a:r>
            <a:r>
              <a:rPr dirty="0" sz="1450" spc="110">
                <a:solidFill>
                  <a:srgbClr val="FFFFFF"/>
                </a:solidFill>
                <a:latin typeface="Microsoft Sans Serif"/>
                <a:cs typeface="Microsoft Sans Serif"/>
              </a:rPr>
              <a:t>visualize </a:t>
            </a:r>
            <a:r>
              <a:rPr dirty="0" sz="1450" spc="114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80">
                <a:solidFill>
                  <a:srgbClr val="FFFFFF"/>
                </a:solidFill>
                <a:latin typeface="Microsoft Sans Serif"/>
                <a:cs typeface="Microsoft Sans Serif"/>
              </a:rPr>
              <a:t>geogiaphic</a:t>
            </a:r>
            <a:r>
              <a:rPr dirty="0" sz="145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55">
                <a:solidFill>
                  <a:srgbClr val="FFFFFF"/>
                </a:solidFill>
                <a:latin typeface="Microsoft Sans Serif"/>
                <a:cs typeface="Microsoft Sans Serif"/>
              </a:rPr>
              <a:t>distiibution.</a:t>
            </a: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450" spc="5">
                <a:solidFill>
                  <a:srgbClr val="FFFFFF"/>
                </a:solidFill>
                <a:latin typeface="Impact"/>
                <a:cs typeface="Impact"/>
              </a:rPr>
              <a:t>Interactive</a:t>
            </a:r>
            <a:r>
              <a:rPr dirty="0" sz="1450" spc="-20">
                <a:solidFill>
                  <a:srgbClr val="FFFFFF"/>
                </a:solidFill>
                <a:latin typeface="Impact"/>
                <a:cs typeface="Impact"/>
              </a:rPr>
              <a:t> </a:t>
            </a:r>
            <a:r>
              <a:rPr dirty="0" sz="1450" spc="5">
                <a:solidFill>
                  <a:srgbClr val="FFFFFF"/>
                </a:solidFill>
                <a:latin typeface="Impact"/>
                <a:cs typeface="Impact"/>
              </a:rPr>
              <a:t>features</a:t>
            </a:r>
            <a:endParaRPr sz="1450">
              <a:latin typeface="Impact"/>
              <a:cs typeface="Impact"/>
            </a:endParaRPr>
          </a:p>
          <a:p>
            <a:pPr marL="12700" marR="412750">
              <a:lnSpc>
                <a:spcPts val="1689"/>
              </a:lnSpc>
              <a:spcBef>
                <a:spcPts val="1245"/>
              </a:spcBef>
            </a:pPr>
            <a:r>
              <a:rPr dirty="0" sz="1450" spc="120">
                <a:solidFill>
                  <a:srgbClr val="FFFFFF"/>
                </a:solidFill>
                <a:latin typeface="Microsoft Sans Serif"/>
                <a:cs typeface="Microsoft Sans Serif"/>
              </a:rPr>
              <a:t>Sliceis </a:t>
            </a:r>
            <a:r>
              <a:rPr dirty="0" sz="1450" spc="100">
                <a:solidFill>
                  <a:srgbClr val="FFFFFF"/>
                </a:solidFill>
                <a:latin typeface="Microsoft Sans Serif"/>
                <a:cs typeface="Microsoft Sans Serif"/>
              </a:rPr>
              <a:t>allow </a:t>
            </a:r>
            <a:r>
              <a:rPr dirty="0" sz="1450" spc="215">
                <a:solidFill>
                  <a:srgbClr val="FFFFFF"/>
                </a:solidFill>
                <a:latin typeface="Microsoft Sans Serif"/>
                <a:cs typeface="Microsoft Sans Serif"/>
              </a:rPr>
              <a:t>foi </a:t>
            </a:r>
            <a:r>
              <a:rPr dirty="0" sz="1450" spc="170">
                <a:solidFill>
                  <a:srgbClr val="FFFFFF"/>
                </a:solidFill>
                <a:latin typeface="Microsoft Sans Serif"/>
                <a:cs typeface="Microsoft Sans Serif"/>
              </a:rPr>
              <a:t>ﬁlteiing </a:t>
            </a:r>
            <a:r>
              <a:rPr dirty="0" sz="1450" spc="150">
                <a:solidFill>
                  <a:srgbClr val="FFFFFF"/>
                </a:solidFill>
                <a:latin typeface="Microsoft Sans Serif"/>
                <a:cs typeface="Microsoft Sans Serif"/>
              </a:rPr>
              <a:t>data, </a:t>
            </a:r>
            <a:r>
              <a:rPr dirty="0" sz="1450" spc="1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75">
                <a:solidFill>
                  <a:srgbClr val="FFFFFF"/>
                </a:solidFill>
                <a:latin typeface="Microsoft Sans Serif"/>
                <a:cs typeface="Microsoft Sans Serif"/>
              </a:rPr>
              <a:t>diill-thioughs</a:t>
            </a:r>
            <a:r>
              <a:rPr dirty="0" sz="145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70">
                <a:solidFill>
                  <a:srgbClr val="FFFFFF"/>
                </a:solidFill>
                <a:latin typeface="Microsoft Sans Serif"/>
                <a:cs typeface="Microsoft Sans Serif"/>
              </a:rPr>
              <a:t>piovide</a:t>
            </a:r>
            <a:r>
              <a:rPr dirty="0" sz="145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204">
                <a:solidFill>
                  <a:srgbClr val="FFFFFF"/>
                </a:solidFill>
                <a:latin typeface="Microsoft Sans Serif"/>
                <a:cs typeface="Microsoft Sans Serif"/>
              </a:rPr>
              <a:t>gianulai </a:t>
            </a:r>
            <a:r>
              <a:rPr dirty="0" sz="1450" spc="-3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20">
                <a:solidFill>
                  <a:srgbClr val="FFFFFF"/>
                </a:solidFill>
                <a:latin typeface="Microsoft Sans Serif"/>
                <a:cs typeface="Microsoft Sans Serif"/>
              </a:rPr>
              <a:t>detail, </a:t>
            </a:r>
            <a:r>
              <a:rPr dirty="0" sz="1450" spc="21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dirty="0" sz="1450" spc="155">
                <a:solidFill>
                  <a:srgbClr val="FFFFFF"/>
                </a:solidFill>
                <a:latin typeface="Microsoft Sans Serif"/>
                <a:cs typeface="Microsoft Sans Serif"/>
              </a:rPr>
              <a:t>tooltips </a:t>
            </a:r>
            <a:r>
              <a:rPr dirty="0" sz="1450" spc="175">
                <a:solidFill>
                  <a:srgbClr val="FFFFFF"/>
                </a:solidFill>
                <a:latin typeface="Microsoft Sans Serif"/>
                <a:cs typeface="Microsoft Sans Serif"/>
              </a:rPr>
              <a:t>offei </a:t>
            </a:r>
            <a:r>
              <a:rPr dirty="0" sz="1450" spc="1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25">
                <a:solidFill>
                  <a:srgbClr val="FFFFFF"/>
                </a:solidFill>
                <a:latin typeface="Microsoft Sans Serif"/>
                <a:cs typeface="Microsoft Sans Serif"/>
              </a:rPr>
              <a:t>context-sensitive</a:t>
            </a:r>
            <a:r>
              <a:rPr dirty="0" sz="145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60">
                <a:solidFill>
                  <a:srgbClr val="FFFFFF"/>
                </a:solidFill>
                <a:latin typeface="Microsoft Sans Serif"/>
                <a:cs typeface="Microsoft Sans Serif"/>
              </a:rPr>
              <a:t>infoimation.</a:t>
            </a:r>
            <a:endParaRPr sz="145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3950" y="1368316"/>
            <a:ext cx="1674624" cy="130264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12275" y="1424062"/>
            <a:ext cx="1774349" cy="118596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64787" y="1037021"/>
            <a:ext cx="11207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5" b="1">
                <a:solidFill>
                  <a:srgbClr val="FFFFFF"/>
                </a:solidFill>
                <a:latin typeface="Roboto"/>
                <a:cs typeface="Roboto"/>
              </a:rPr>
              <a:t>Donut</a:t>
            </a:r>
            <a:r>
              <a:rPr dirty="0" sz="1600" spc="-6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600" spc="5" b="1">
                <a:solidFill>
                  <a:srgbClr val="FFFFFF"/>
                </a:solidFill>
                <a:latin typeface="Roboto"/>
                <a:cs typeface="Roboto"/>
              </a:rPr>
              <a:t>Chart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80725" y="1099872"/>
            <a:ext cx="54737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FFFFFF"/>
                </a:solidFill>
                <a:latin typeface="Roboto"/>
                <a:cs typeface="Roboto"/>
              </a:rPr>
              <a:t>Slicer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812" y="3024847"/>
            <a:ext cx="4540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0" b="1">
                <a:solidFill>
                  <a:srgbClr val="FFFFFF"/>
                </a:solidFill>
                <a:latin typeface="Roboto"/>
                <a:cs typeface="Roboto"/>
              </a:rPr>
              <a:t>Ca</a:t>
            </a:r>
            <a:r>
              <a:rPr dirty="0" sz="1600" spc="-5" b="1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dirty="0" sz="1600" spc="-5" b="1">
                <a:solidFill>
                  <a:srgbClr val="FFFFFF"/>
                </a:solidFill>
                <a:latin typeface="Roboto"/>
                <a:cs typeface="Roboto"/>
              </a:rPr>
              <a:t>d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84075" y="3081197"/>
            <a:ext cx="89154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FFFFFF"/>
                </a:solidFill>
                <a:latin typeface="Roboto"/>
                <a:cs typeface="Roboto"/>
              </a:rPr>
              <a:t>Bar</a:t>
            </a:r>
            <a:r>
              <a:rPr dirty="0" sz="1600" spc="-6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600" spc="5" b="1">
                <a:solidFill>
                  <a:srgbClr val="FFFFFF"/>
                </a:solidFill>
                <a:latin typeface="Roboto"/>
                <a:cs typeface="Roboto"/>
              </a:rPr>
              <a:t>Chart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72413"/>
            <a:ext cx="7233284" cy="3441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Insighĺs</a:t>
            </a:r>
            <a:r>
              <a:rPr dirty="0" spc="25"/>
              <a:t> </a:t>
            </a:r>
            <a:r>
              <a:rPr dirty="0" spc="-20"/>
              <a:t>and</a:t>
            </a:r>
            <a:r>
              <a:rPr dirty="0" spc="30"/>
              <a:t> </a:t>
            </a:r>
            <a:r>
              <a:rPr dirty="0" spc="-75"/>
              <a:t>Value</a:t>
            </a:r>
            <a:r>
              <a:rPr dirty="0" spc="30"/>
              <a:t> </a:t>
            </a:r>
            <a:r>
              <a:rPr dirty="0" spc="-45"/>
              <a:t>Addiĺion:</a:t>
            </a:r>
            <a:r>
              <a:rPr dirty="0" spc="30"/>
              <a:t> </a:t>
            </a:r>
            <a:r>
              <a:rPr dirty="0" spc="-30"/>
              <a:t>Acĺionable</a:t>
            </a:r>
            <a:r>
              <a:rPr dirty="0" spc="30"/>
              <a:t> </a:t>
            </a:r>
            <a:r>
              <a:rPr dirty="0" spc="-85"/>
              <a:t>Knowledge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850" y="1079560"/>
            <a:ext cx="3314065" cy="3415029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600" spc="-5">
                <a:solidFill>
                  <a:srgbClr val="FFFFFF"/>
                </a:solidFill>
                <a:latin typeface="Impact"/>
                <a:cs typeface="Impact"/>
              </a:rPr>
              <a:t>Actionable</a:t>
            </a:r>
            <a:r>
              <a:rPr dirty="0" sz="1600" spc="-40">
                <a:solidFill>
                  <a:srgbClr val="FFFFFF"/>
                </a:solidFill>
                <a:latin typeface="Impact"/>
                <a:cs typeface="Impac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Impact"/>
                <a:cs typeface="Impact"/>
              </a:rPr>
              <a:t>insights</a:t>
            </a:r>
            <a:endParaRPr sz="1600">
              <a:latin typeface="Impact"/>
              <a:cs typeface="Impact"/>
            </a:endParaRPr>
          </a:p>
          <a:p>
            <a:pPr marL="12700" marR="33655">
              <a:lnSpc>
                <a:spcPts val="1820"/>
              </a:lnSpc>
              <a:spcBef>
                <a:spcPts val="1250"/>
              </a:spcBef>
            </a:pPr>
            <a:r>
              <a:rPr dirty="0" sz="1600" spc="114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dirty="0" sz="1600" spc="204">
                <a:solidFill>
                  <a:srgbClr val="FFFFFF"/>
                </a:solidFill>
                <a:latin typeface="Microsoft Sans Serif"/>
                <a:cs typeface="Microsoft Sans Serif"/>
              </a:rPr>
              <a:t>dashboaid </a:t>
            </a:r>
            <a:r>
              <a:rPr dirty="0" sz="1600" spc="150">
                <a:solidFill>
                  <a:srgbClr val="FFFFFF"/>
                </a:solidFill>
                <a:latin typeface="Microsoft Sans Serif"/>
                <a:cs typeface="Microsoft Sans Serif"/>
              </a:rPr>
              <a:t>identiﬁed </a:t>
            </a:r>
            <a:r>
              <a:rPr dirty="0" sz="1600" spc="19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dirty="0" sz="1600" spc="1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130">
                <a:solidFill>
                  <a:srgbClr val="FFFFFF"/>
                </a:solidFill>
                <a:latin typeface="Microsoft Sans Serif"/>
                <a:cs typeface="Microsoft Sans Serif"/>
              </a:rPr>
              <a:t>decline </a:t>
            </a:r>
            <a:r>
              <a:rPr dirty="0" sz="1600" spc="145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dirty="0" sz="1600" spc="85">
                <a:solidFill>
                  <a:srgbClr val="FFFFFF"/>
                </a:solidFill>
                <a:latin typeface="Microsoft Sans Serif"/>
                <a:cs typeface="Microsoft Sans Serif"/>
              </a:rPr>
              <a:t>sales </a:t>
            </a:r>
            <a:r>
              <a:rPr dirty="0" sz="1600" spc="145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dirty="0" sz="1600" spc="16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dirty="0" sz="1600" spc="150">
                <a:solidFill>
                  <a:srgbClr val="FFFFFF"/>
                </a:solidFill>
                <a:latin typeface="Microsoft Sans Serif"/>
                <a:cs typeface="Microsoft Sans Serif"/>
              </a:rPr>
              <a:t>Cential </a:t>
            </a:r>
            <a:r>
              <a:rPr dirty="0" sz="1600" spc="1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170">
                <a:solidFill>
                  <a:srgbClr val="FFFFFF"/>
                </a:solidFill>
                <a:latin typeface="Microsoft Sans Serif"/>
                <a:cs typeface="Microsoft Sans Serif"/>
              </a:rPr>
              <a:t>iegion </a:t>
            </a:r>
            <a:r>
              <a:rPr dirty="0" sz="1600" spc="145">
                <a:solidFill>
                  <a:srgbClr val="FFFFFF"/>
                </a:solidFill>
                <a:latin typeface="Microsoft Sans Serif"/>
                <a:cs typeface="Microsoft Sans Serif"/>
              </a:rPr>
              <a:t>has </a:t>
            </a:r>
            <a:r>
              <a:rPr dirty="0" sz="1600" spc="16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dirty="0" sz="1600" spc="60">
                <a:solidFill>
                  <a:srgbClr val="FFFFFF"/>
                </a:solidFill>
                <a:latin typeface="Microsoft Sans Serif"/>
                <a:cs typeface="Microsoft Sans Serif"/>
              </a:rPr>
              <a:t>less </a:t>
            </a:r>
            <a:r>
              <a:rPr dirty="0" sz="1600" spc="220">
                <a:solidFill>
                  <a:srgbClr val="FFFFFF"/>
                </a:solidFill>
                <a:latin typeface="Microsoft Sans Serif"/>
                <a:cs typeface="Microsoft Sans Serif"/>
              </a:rPr>
              <a:t>pioﬁt </a:t>
            </a:r>
            <a:r>
              <a:rPr dirty="0" sz="1600" spc="2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100">
                <a:solidFill>
                  <a:srgbClr val="FFFFFF"/>
                </a:solidFill>
                <a:latin typeface="Microsoft Sans Serif"/>
                <a:cs typeface="Microsoft Sans Serif"/>
              </a:rPr>
              <a:t>value(-3.63k)compaied</a:t>
            </a:r>
            <a:r>
              <a:rPr dirty="0" sz="16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195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16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204">
                <a:solidFill>
                  <a:srgbClr val="FFFFFF"/>
                </a:solidFill>
                <a:latin typeface="Microsoft Sans Serif"/>
                <a:cs typeface="Microsoft Sans Serif"/>
              </a:rPr>
              <a:t>othei </a:t>
            </a:r>
            <a:r>
              <a:rPr dirty="0" sz="1600" spc="-409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155">
                <a:solidFill>
                  <a:srgbClr val="FFFFFF"/>
                </a:solidFill>
                <a:latin typeface="Microsoft Sans Serif"/>
                <a:cs typeface="Microsoft Sans Serif"/>
              </a:rPr>
              <a:t>iegions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dirty="0" sz="1600" spc="-5">
                <a:solidFill>
                  <a:srgbClr val="FFFFFF"/>
                </a:solidFill>
                <a:latin typeface="Impact"/>
                <a:cs typeface="Impact"/>
              </a:rPr>
              <a:t>Future</a:t>
            </a:r>
            <a:r>
              <a:rPr dirty="0" sz="1600" spc="-40">
                <a:solidFill>
                  <a:srgbClr val="FFFFFF"/>
                </a:solidFill>
                <a:latin typeface="Impact"/>
                <a:cs typeface="Impac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Impact"/>
                <a:cs typeface="Impact"/>
              </a:rPr>
              <a:t>enhancement</a:t>
            </a:r>
            <a:endParaRPr sz="1600">
              <a:latin typeface="Impact"/>
              <a:cs typeface="Impact"/>
            </a:endParaRPr>
          </a:p>
          <a:p>
            <a:pPr marL="12700" marR="5080">
              <a:lnSpc>
                <a:spcPts val="1820"/>
              </a:lnSpc>
              <a:spcBef>
                <a:spcPts val="1250"/>
              </a:spcBef>
            </a:pPr>
            <a:r>
              <a:rPr dirty="0" sz="1600" spc="110" b="1">
                <a:solidFill>
                  <a:srgbClr val="FFFFFF"/>
                </a:solidFill>
                <a:latin typeface="Arial"/>
                <a:cs typeface="Arial"/>
              </a:rPr>
              <a:t>Integíating</a:t>
            </a:r>
            <a:r>
              <a:rPr dirty="0" sz="16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0" b="1">
                <a:solidFill>
                  <a:srgbClr val="FFFFFF"/>
                </a:solidFill>
                <a:latin typeface="Arial"/>
                <a:cs typeface="Arial"/>
              </a:rPr>
              <a:t>customeí</a:t>
            </a:r>
            <a:r>
              <a:rPr dirty="0" sz="16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90" b="1">
                <a:solidFill>
                  <a:srgbClr val="FFFFFF"/>
                </a:solidFill>
                <a:latin typeface="Arial"/>
                <a:cs typeface="Arial"/>
              </a:rPr>
              <a:t>feedback </a:t>
            </a:r>
            <a:r>
              <a:rPr dirty="0" sz="1600" spc="-4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5" b="1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dirty="0" sz="1600" spc="150" b="1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600" spc="130" b="1">
                <a:solidFill>
                  <a:srgbClr val="FFFFFF"/>
                </a:solidFill>
                <a:latin typeface="Arial"/>
                <a:cs typeface="Arial"/>
              </a:rPr>
              <a:t>incoípoíating </a:t>
            </a:r>
            <a:r>
              <a:rPr dirty="0" sz="1600" spc="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0" b="1">
                <a:solidFill>
                  <a:srgbClr val="FFFFFF"/>
                </a:solidFill>
                <a:latin typeface="Arial"/>
                <a:cs typeface="Arial"/>
              </a:rPr>
              <a:t>advanced </a:t>
            </a:r>
            <a:r>
              <a:rPr dirty="0" sz="1600" spc="90" b="1">
                <a:solidFill>
                  <a:srgbClr val="FFFFFF"/>
                </a:solidFill>
                <a:latin typeface="Arial"/>
                <a:cs typeface="Arial"/>
              </a:rPr>
              <a:t>píedictive </a:t>
            </a:r>
            <a:r>
              <a:rPr dirty="0" sz="1600" spc="75" b="1">
                <a:solidFill>
                  <a:srgbClr val="FFFFFF"/>
                </a:solidFill>
                <a:latin typeface="Arial"/>
                <a:cs typeface="Arial"/>
              </a:rPr>
              <a:t>analytics </a:t>
            </a:r>
            <a:r>
              <a:rPr dirty="0" sz="1600" spc="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 b="1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dirty="0" sz="1600" spc="165" b="1">
                <a:solidFill>
                  <a:srgbClr val="FFFFFF"/>
                </a:solidFill>
                <a:latin typeface="Arial"/>
                <a:cs typeface="Arial"/>
              </a:rPr>
              <a:t>fuítheí </a:t>
            </a:r>
            <a:r>
              <a:rPr dirty="0" sz="1600" spc="114" b="1">
                <a:solidFill>
                  <a:srgbClr val="FFFFFF"/>
                </a:solidFill>
                <a:latin typeface="Arial"/>
                <a:cs typeface="Arial"/>
              </a:rPr>
              <a:t>enhance </a:t>
            </a:r>
            <a:r>
              <a:rPr dirty="0" sz="1600" spc="105" b="1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600" spc="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85" b="1">
                <a:solidFill>
                  <a:srgbClr val="FFFFFF"/>
                </a:solidFill>
                <a:latin typeface="Arial"/>
                <a:cs typeface="Arial"/>
              </a:rPr>
              <a:t>dashboaíd's</a:t>
            </a:r>
            <a:r>
              <a:rPr dirty="0" sz="160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5" b="1">
                <a:solidFill>
                  <a:srgbClr val="FFFFFF"/>
                </a:solidFill>
                <a:latin typeface="Arial"/>
                <a:cs typeface="Arial"/>
              </a:rPr>
              <a:t>value.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925" y="1170199"/>
            <a:ext cx="4704673" cy="26575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Analysis</dc:title>
  <dcterms:created xsi:type="dcterms:W3CDTF">2024-12-06T15:43:36Z</dcterms:created>
  <dcterms:modified xsi:type="dcterms:W3CDTF">2024-12-06T15:43:36Z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