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Cy Grotesk Key" charset="1" panose="00000500000000000000"/>
      <p:regular r:id="rId16"/>
    </p:embeddedFont>
    <p:embeddedFont>
      <p:font typeface="Cy Grotesk Key Bold" charset="1" panose="00000800000000000000"/>
      <p:regular r:id="rId17"/>
    </p:embeddedFont>
    <p:embeddedFont>
      <p:font typeface="Cy Grotesk Key Thin" charset="1" panose="00000200000000000000"/>
      <p:regular r:id="rId18"/>
    </p:embeddedFont>
    <p:embeddedFont>
      <p:font typeface="Cy Grotesk Key Light" charset="1" panose="00000400000000000000"/>
      <p:regular r:id="rId19"/>
    </p:embeddedFont>
    <p:embeddedFont>
      <p:font typeface="Cy Grotesk Key Semi-Bold" charset="1" panose="00000700000000000000"/>
      <p:regular r:id="rId20"/>
    </p:embeddedFont>
    <p:embeddedFont>
      <p:font typeface="Cy Grotesk Key Ultra-Bold" charset="1" panose="00000900000000000000"/>
      <p:regular r:id="rId21"/>
    </p:embeddedFont>
    <p:embeddedFont>
      <p:font typeface="Cy Grotesk Key Heavy" charset="1" panose="00000A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39" Target="slides/slide17.xml" Type="http://schemas.openxmlformats.org/officeDocument/2006/relationships/slide"/><Relationship Id="rId4" Target="theme/theme1.xml" Type="http://schemas.openxmlformats.org/officeDocument/2006/relationships/theme"/><Relationship Id="rId40" Target="slides/slide18.xml" Type="http://schemas.openxmlformats.org/officeDocument/2006/relationships/slide"/><Relationship Id="rId41" Target="slides/slide19.xml" Type="http://schemas.openxmlformats.org/officeDocument/2006/relationships/slide"/><Relationship Id="rId42" Target="slides/slide20.xml" Type="http://schemas.openxmlformats.org/officeDocument/2006/relationships/slide"/><Relationship Id="rId43" Target="slides/slide21.xml" Type="http://schemas.openxmlformats.org/officeDocument/2006/relationships/slide"/><Relationship Id="rId44" Target="slides/slide22.xml" Type="http://schemas.openxmlformats.org/officeDocument/2006/relationships/slide"/><Relationship Id="rId45" Target="slides/slide23.xml" Type="http://schemas.openxmlformats.org/officeDocument/2006/relationships/slide"/><Relationship Id="rId46" Target="slides/slide24.xml" Type="http://schemas.openxmlformats.org/officeDocument/2006/relationships/slide"/><Relationship Id="rId47" Target="slides/slide25.xml" Type="http://schemas.openxmlformats.org/officeDocument/2006/relationships/slide"/><Relationship Id="rId48" Target="slides/slide26.xml" Type="http://schemas.openxmlformats.org/officeDocument/2006/relationships/slide"/><Relationship Id="rId49" Target="slides/slide2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slide2.xml" Type="http://schemas.openxmlformats.org/officeDocument/2006/relationships/slid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slide2.xml" Type="http://schemas.openxmlformats.org/officeDocument/2006/relationships/slid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002184" y="319243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01479" y="1028700"/>
            <a:ext cx="16957821" cy="2163730"/>
            <a:chOff x="0" y="0"/>
            <a:chExt cx="22610428" cy="2884974"/>
          </a:xfrm>
        </p:grpSpPr>
        <p:sp>
          <p:nvSpPr>
            <p:cNvPr name="TextBox 4" id="4"/>
            <p:cNvSpPr txBox="true"/>
            <p:nvPr/>
          </p:nvSpPr>
          <p:spPr>
            <a:xfrm rot="0">
              <a:off x="0" y="-19050"/>
              <a:ext cx="22610428" cy="1847850"/>
            </a:xfrm>
            <a:prstGeom prst="rect">
              <a:avLst/>
            </a:prstGeom>
          </p:spPr>
          <p:txBody>
            <a:bodyPr anchor="t" rtlCol="false" tIns="0" lIns="0" bIns="0" rIns="0">
              <a:spAutoFit/>
            </a:bodyPr>
            <a:lstStyle/>
            <a:p>
              <a:pPr>
                <a:lnSpc>
                  <a:spcPts val="10800"/>
                </a:lnSpc>
              </a:pPr>
              <a:r>
                <a:rPr lang="en-US" sz="9000">
                  <a:solidFill>
                    <a:srgbClr val="FFFFFF"/>
                  </a:solidFill>
                  <a:latin typeface="Cy Grotesk Key Bold"/>
                </a:rPr>
                <a:t>Ottawa bike theft analysis</a:t>
              </a:r>
            </a:p>
          </p:txBody>
        </p:sp>
        <p:sp>
          <p:nvSpPr>
            <p:cNvPr name="TextBox 5" id="5"/>
            <p:cNvSpPr txBox="true"/>
            <p:nvPr/>
          </p:nvSpPr>
          <p:spPr>
            <a:xfrm rot="0">
              <a:off x="0" y="2123820"/>
              <a:ext cx="22610428" cy="761154"/>
            </a:xfrm>
            <a:prstGeom prst="rect">
              <a:avLst/>
            </a:prstGeom>
          </p:spPr>
          <p:txBody>
            <a:bodyPr anchor="t" rtlCol="false" tIns="0" lIns="0" bIns="0" rIns="0">
              <a:spAutoFit/>
            </a:bodyPr>
            <a:lstStyle/>
            <a:p>
              <a:pPr>
                <a:lnSpc>
                  <a:spcPts val="4759"/>
                </a:lnSpc>
              </a:pPr>
              <a:r>
                <a:rPr lang="en-US" sz="3399">
                  <a:solidFill>
                    <a:srgbClr val="FFFFFF"/>
                  </a:solidFill>
                  <a:latin typeface="Cy Grotesk Key Bold"/>
                </a:rPr>
                <a:t>Locating Hotspots and Trends</a:t>
              </a:r>
            </a:p>
          </p:txBody>
        </p:sp>
      </p:grpSp>
      <p:sp>
        <p:nvSpPr>
          <p:cNvPr name="TextBox 6" id="6"/>
          <p:cNvSpPr txBox="true"/>
          <p:nvPr/>
        </p:nvSpPr>
        <p:spPr>
          <a:xfrm rot="0">
            <a:off x="233971" y="6875833"/>
            <a:ext cx="3312319" cy="837565"/>
          </a:xfrm>
          <a:prstGeom prst="rect">
            <a:avLst/>
          </a:prstGeom>
        </p:spPr>
        <p:txBody>
          <a:bodyPr anchor="t" rtlCol="false" tIns="0" lIns="0" bIns="0" rIns="0">
            <a:spAutoFit/>
          </a:bodyPr>
          <a:lstStyle/>
          <a:p>
            <a:pPr algn="ctr">
              <a:lnSpc>
                <a:spcPts val="6860"/>
              </a:lnSpc>
            </a:pPr>
            <a:r>
              <a:rPr lang="en-US" sz="4900">
                <a:solidFill>
                  <a:srgbClr val="FFFFFF"/>
                </a:solidFill>
                <a:latin typeface="Cy Grotesk Key"/>
              </a:rPr>
              <a:t>DONE BY: </a:t>
            </a:r>
          </a:p>
        </p:txBody>
      </p:sp>
      <p:sp>
        <p:nvSpPr>
          <p:cNvPr name="TextBox 7" id="7"/>
          <p:cNvSpPr txBox="true"/>
          <p:nvPr/>
        </p:nvSpPr>
        <p:spPr>
          <a:xfrm rot="0">
            <a:off x="191168" y="7914791"/>
            <a:ext cx="5631792" cy="11899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FFFFFF"/>
                </a:solidFill>
                <a:latin typeface="Cy Grotesk Key"/>
              </a:rPr>
              <a:t>SRISHTI (041097754)</a:t>
            </a:r>
            <a:r>
              <a:rPr lang="en-US" sz="3399" strike="noStrike" u="none">
                <a:solidFill>
                  <a:srgbClr val="000000"/>
                </a:solidFill>
                <a:latin typeface="Cy Grotesk Key"/>
              </a:rPr>
              <a:t>f  text</a:t>
            </a:r>
          </a:p>
        </p:txBody>
      </p:sp>
      <p:sp>
        <p:nvSpPr>
          <p:cNvPr name="TextBox 8" id="8"/>
          <p:cNvSpPr txBox="true"/>
          <p:nvPr/>
        </p:nvSpPr>
        <p:spPr>
          <a:xfrm rot="0">
            <a:off x="191168" y="8704731"/>
            <a:ext cx="5584031" cy="1189990"/>
          </a:xfrm>
          <a:prstGeom prst="rect">
            <a:avLst/>
          </a:prstGeom>
        </p:spPr>
        <p:txBody>
          <a:bodyPr anchor="t" rtlCol="false" tIns="0" lIns="0" bIns="0" rIns="0">
            <a:spAutoFit/>
          </a:bodyPr>
          <a:lstStyle/>
          <a:p>
            <a:pPr algn="ctr" marL="0" indent="0" lvl="0">
              <a:lnSpc>
                <a:spcPts val="4759"/>
              </a:lnSpc>
              <a:spcBef>
                <a:spcPct val="0"/>
              </a:spcBef>
            </a:pPr>
            <a:r>
              <a:rPr lang="en-US" sz="3399" strike="noStrike" u="none">
                <a:solidFill>
                  <a:srgbClr val="FFFFFF"/>
                </a:solidFill>
                <a:latin typeface="Cy Grotesk Key"/>
              </a:rPr>
              <a:t>SAKSHIT(041098605)</a:t>
            </a:r>
            <a:r>
              <a:rPr lang="en-US" sz="3399" strike="noStrike" u="none">
                <a:solidFill>
                  <a:srgbClr val="000000"/>
                </a:solidFill>
                <a:latin typeface="Cy Grotesk Key"/>
              </a:rPr>
              <a:t>text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71868" y="3982769"/>
            <a:ext cx="9988114" cy="10006307"/>
          </a:xfrm>
          <a:custGeom>
            <a:avLst/>
            <a:gdLst/>
            <a:ahLst/>
            <a:cxnLst/>
            <a:rect r="r" b="b" t="t" l="l"/>
            <a:pathLst>
              <a:path h="10006307" w="9988114">
                <a:moveTo>
                  <a:pt x="0" y="0"/>
                </a:moveTo>
                <a:lnTo>
                  <a:pt x="9988114" y="0"/>
                </a:lnTo>
                <a:lnTo>
                  <a:pt x="9988114" y="10006307"/>
                </a:lnTo>
                <a:lnTo>
                  <a:pt x="0" y="10006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0" y="7316703"/>
            <a:ext cx="18288000" cy="2970297"/>
          </a:xfrm>
          <a:prstGeom prst="rect">
            <a:avLst/>
          </a:prstGeom>
          <a:solidFill>
            <a:srgbClr val="000000"/>
          </a:solidFill>
        </p:spPr>
      </p:sp>
      <p:sp>
        <p:nvSpPr>
          <p:cNvPr name="Freeform 4" id="4"/>
          <p:cNvSpPr/>
          <p:nvPr/>
        </p:nvSpPr>
        <p:spPr>
          <a:xfrm flipH="false" flipV="false" rot="0">
            <a:off x="33551" y="0"/>
            <a:ext cx="9110449" cy="6073633"/>
          </a:xfrm>
          <a:custGeom>
            <a:avLst/>
            <a:gdLst/>
            <a:ahLst/>
            <a:cxnLst/>
            <a:rect r="r" b="b" t="t" l="l"/>
            <a:pathLst>
              <a:path h="6073633" w="9110449">
                <a:moveTo>
                  <a:pt x="0" y="0"/>
                </a:moveTo>
                <a:lnTo>
                  <a:pt x="9110449" y="0"/>
                </a:lnTo>
                <a:lnTo>
                  <a:pt x="9110449" y="6073633"/>
                </a:lnTo>
                <a:lnTo>
                  <a:pt x="0" y="6073633"/>
                </a:lnTo>
                <a:lnTo>
                  <a:pt x="0" y="0"/>
                </a:lnTo>
                <a:close/>
              </a:path>
            </a:pathLst>
          </a:custGeom>
          <a:blipFill>
            <a:blip r:embed="rId4"/>
            <a:stretch>
              <a:fillRect l="0" t="0" r="0" b="0"/>
            </a:stretch>
          </a:blipFill>
        </p:spPr>
      </p:sp>
      <p:sp>
        <p:nvSpPr>
          <p:cNvPr name="TextBox 5" id="5"/>
          <p:cNvSpPr txBox="true"/>
          <p:nvPr/>
        </p:nvSpPr>
        <p:spPr>
          <a:xfrm rot="0">
            <a:off x="4225290" y="8020050"/>
            <a:ext cx="13034010" cy="1238250"/>
          </a:xfrm>
          <a:prstGeom prst="rect">
            <a:avLst/>
          </a:prstGeom>
        </p:spPr>
        <p:txBody>
          <a:bodyPr anchor="t" rtlCol="false" tIns="0" lIns="0" bIns="0" rIns="0">
            <a:spAutoFit/>
          </a:bodyPr>
          <a:lstStyle/>
          <a:p>
            <a:pPr algn="r">
              <a:lnSpc>
                <a:spcPts val="9600"/>
              </a:lnSpc>
            </a:pPr>
            <a:r>
              <a:rPr lang="en-US" sz="8000">
                <a:solidFill>
                  <a:srgbClr val="FFFFFF"/>
                </a:solidFill>
                <a:latin typeface="Cy Grotesk Key Bold"/>
              </a:rPr>
              <a:t>DATA UNDERSTANDING</a:t>
            </a:r>
            <a:r>
              <a:rPr lang="en-US" sz="8000">
                <a:solidFill>
                  <a:srgbClr val="FFFFFF"/>
                </a:solidFill>
                <a:latin typeface="Cy Grotesk Key Bold"/>
              </a:rPr>
              <a:t> </a:t>
            </a:r>
          </a:p>
        </p:txBody>
      </p:sp>
      <p:sp>
        <p:nvSpPr>
          <p:cNvPr name="TextBox 6" id="6"/>
          <p:cNvSpPr txBox="true"/>
          <p:nvPr/>
        </p:nvSpPr>
        <p:spPr>
          <a:xfrm rot="0">
            <a:off x="3841769" y="468672"/>
            <a:ext cx="9525" cy="580390"/>
          </a:xfrm>
          <a:prstGeom prst="rect">
            <a:avLst/>
          </a:prstGeom>
        </p:spPr>
        <p:txBody>
          <a:bodyPr anchor="t" rtlCol="false" tIns="0" lIns="0" bIns="0" rIns="0">
            <a:spAutoFit/>
          </a:bodyPr>
          <a:lstStyle/>
          <a:p>
            <a:pPr algn="ctr" marL="0" indent="0" lvl="0">
              <a:lnSpc>
                <a:spcPts val="4759"/>
              </a:lnSpc>
              <a:spcBef>
                <a:spcPct val="0"/>
              </a:spcBef>
            </a:pPr>
          </a:p>
        </p:txBody>
      </p:sp>
      <p:sp>
        <p:nvSpPr>
          <p:cNvPr name="TextBox 7" id="7"/>
          <p:cNvSpPr txBox="true"/>
          <p:nvPr/>
        </p:nvSpPr>
        <p:spPr>
          <a:xfrm rot="0">
            <a:off x="9144000" y="-76200"/>
            <a:ext cx="9144000" cy="7190740"/>
          </a:xfrm>
          <a:prstGeom prst="rect">
            <a:avLst/>
          </a:prstGeom>
        </p:spPr>
        <p:txBody>
          <a:bodyPr anchor="t" rtlCol="false" tIns="0" lIns="0" bIns="0" rIns="0">
            <a:spAutoFit/>
          </a:bodyPr>
          <a:lstStyle/>
          <a:p>
            <a:pPr>
              <a:lnSpc>
                <a:spcPts val="4759"/>
              </a:lnSpc>
            </a:pPr>
            <a:r>
              <a:rPr lang="en-US" sz="3399">
                <a:solidFill>
                  <a:srgbClr val="000000"/>
                </a:solidFill>
                <a:latin typeface="Cy Grotesk Key Semi-Bold"/>
              </a:rPr>
              <a:t>Probability Distribution Over Time:</a:t>
            </a:r>
            <a:r>
              <a:rPr lang="en-US" sz="3399">
                <a:solidFill>
                  <a:srgbClr val="000000"/>
                </a:solidFill>
                <a:latin typeface="Cy Grotesk Key"/>
              </a:rPr>
              <a:t> This plot illustrates the probability distribution of specific bicycle types over the years from 2014 to 2024. The X-axis denotes the years, while the Y-axis represents the probability of a particular bicycle type occurrence. The colorful bell-shaped curve showcases how the probability of different bicycle types changes over time.</a:t>
            </a:r>
          </a:p>
          <a:p>
            <a:pPr algn="ctr">
              <a:lnSpc>
                <a:spcPts val="4759"/>
              </a:lnSpc>
            </a:pPr>
          </a:p>
          <a:p>
            <a:pPr algn="ctr" marL="0" indent="0" lvl="0">
              <a:lnSpc>
                <a:spcPts val="475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71868" y="3982769"/>
            <a:ext cx="9988114" cy="10006307"/>
          </a:xfrm>
          <a:custGeom>
            <a:avLst/>
            <a:gdLst/>
            <a:ahLst/>
            <a:cxnLst/>
            <a:rect r="r" b="b" t="t" l="l"/>
            <a:pathLst>
              <a:path h="10006307" w="9988114">
                <a:moveTo>
                  <a:pt x="0" y="0"/>
                </a:moveTo>
                <a:lnTo>
                  <a:pt x="9988114" y="0"/>
                </a:lnTo>
                <a:lnTo>
                  <a:pt x="9988114" y="10006307"/>
                </a:lnTo>
                <a:lnTo>
                  <a:pt x="0" y="10006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0" y="7316703"/>
            <a:ext cx="18288000" cy="2970297"/>
          </a:xfrm>
          <a:prstGeom prst="rect">
            <a:avLst/>
          </a:prstGeom>
          <a:solidFill>
            <a:srgbClr val="000000"/>
          </a:solidFill>
        </p:spPr>
      </p:sp>
      <p:sp>
        <p:nvSpPr>
          <p:cNvPr name="Freeform 4" id="4"/>
          <p:cNvSpPr/>
          <p:nvPr/>
        </p:nvSpPr>
        <p:spPr>
          <a:xfrm flipH="false" flipV="false" rot="0">
            <a:off x="0" y="0"/>
            <a:ext cx="9210678" cy="6055430"/>
          </a:xfrm>
          <a:custGeom>
            <a:avLst/>
            <a:gdLst/>
            <a:ahLst/>
            <a:cxnLst/>
            <a:rect r="r" b="b" t="t" l="l"/>
            <a:pathLst>
              <a:path h="6055430" w="9210678">
                <a:moveTo>
                  <a:pt x="0" y="0"/>
                </a:moveTo>
                <a:lnTo>
                  <a:pt x="9210678" y="0"/>
                </a:lnTo>
                <a:lnTo>
                  <a:pt x="9210678" y="6055430"/>
                </a:lnTo>
                <a:lnTo>
                  <a:pt x="0" y="6055430"/>
                </a:lnTo>
                <a:lnTo>
                  <a:pt x="0" y="0"/>
                </a:lnTo>
                <a:close/>
              </a:path>
            </a:pathLst>
          </a:custGeom>
          <a:blipFill>
            <a:blip r:embed="rId4"/>
            <a:stretch>
              <a:fillRect l="0" t="0" r="0" b="0"/>
            </a:stretch>
          </a:blipFill>
        </p:spPr>
      </p:sp>
      <p:sp>
        <p:nvSpPr>
          <p:cNvPr name="TextBox 5" id="5"/>
          <p:cNvSpPr txBox="true"/>
          <p:nvPr/>
        </p:nvSpPr>
        <p:spPr>
          <a:xfrm rot="0">
            <a:off x="4225290" y="8020050"/>
            <a:ext cx="13034010" cy="1238250"/>
          </a:xfrm>
          <a:prstGeom prst="rect">
            <a:avLst/>
          </a:prstGeom>
        </p:spPr>
        <p:txBody>
          <a:bodyPr anchor="t" rtlCol="false" tIns="0" lIns="0" bIns="0" rIns="0">
            <a:spAutoFit/>
          </a:bodyPr>
          <a:lstStyle/>
          <a:p>
            <a:pPr algn="r">
              <a:lnSpc>
                <a:spcPts val="9600"/>
              </a:lnSpc>
            </a:pPr>
            <a:r>
              <a:rPr lang="en-US" sz="8000">
                <a:solidFill>
                  <a:srgbClr val="FFFFFF"/>
                </a:solidFill>
                <a:latin typeface="Cy Grotesk Key Bold"/>
              </a:rPr>
              <a:t>DATA UNDERSTANDING</a:t>
            </a:r>
            <a:r>
              <a:rPr lang="en-US" sz="8000">
                <a:solidFill>
                  <a:srgbClr val="FFFFFF"/>
                </a:solidFill>
                <a:latin typeface="Cy Grotesk Key Bold"/>
              </a:rPr>
              <a:t> </a:t>
            </a:r>
          </a:p>
        </p:txBody>
      </p:sp>
      <p:sp>
        <p:nvSpPr>
          <p:cNvPr name="TextBox 6" id="6"/>
          <p:cNvSpPr txBox="true"/>
          <p:nvPr/>
        </p:nvSpPr>
        <p:spPr>
          <a:xfrm rot="0">
            <a:off x="3841769" y="468672"/>
            <a:ext cx="9525" cy="580390"/>
          </a:xfrm>
          <a:prstGeom prst="rect">
            <a:avLst/>
          </a:prstGeom>
        </p:spPr>
        <p:txBody>
          <a:bodyPr anchor="t" rtlCol="false" tIns="0" lIns="0" bIns="0" rIns="0">
            <a:spAutoFit/>
          </a:bodyPr>
          <a:lstStyle/>
          <a:p>
            <a:pPr algn="ctr" marL="0" indent="0" lvl="0">
              <a:lnSpc>
                <a:spcPts val="4759"/>
              </a:lnSpc>
              <a:spcBef>
                <a:spcPct val="0"/>
              </a:spcBef>
            </a:pPr>
          </a:p>
        </p:txBody>
      </p:sp>
      <p:sp>
        <p:nvSpPr>
          <p:cNvPr name="TextBox 7" id="7"/>
          <p:cNvSpPr txBox="true"/>
          <p:nvPr/>
        </p:nvSpPr>
        <p:spPr>
          <a:xfrm rot="0">
            <a:off x="9144000" y="-76200"/>
            <a:ext cx="9144000" cy="7190740"/>
          </a:xfrm>
          <a:prstGeom prst="rect">
            <a:avLst/>
          </a:prstGeom>
        </p:spPr>
        <p:txBody>
          <a:bodyPr anchor="t" rtlCol="false" tIns="0" lIns="0" bIns="0" rIns="0">
            <a:spAutoFit/>
          </a:bodyPr>
          <a:lstStyle/>
          <a:p>
            <a:pPr>
              <a:lnSpc>
                <a:spcPts val="4759"/>
              </a:lnSpc>
            </a:pPr>
            <a:r>
              <a:rPr lang="en-US" sz="3399">
                <a:solidFill>
                  <a:srgbClr val="000000"/>
                </a:solidFill>
                <a:latin typeface="Cy Grotesk Key Semi-Bold"/>
              </a:rPr>
              <a:t>Scatter Plot:</a:t>
            </a:r>
            <a:r>
              <a:rPr lang="en-US" sz="3399">
                <a:solidFill>
                  <a:srgbClr val="000000"/>
                </a:solidFill>
                <a:latin typeface="Cy Grotesk Key"/>
              </a:rPr>
              <a:t> Data points are categorized by the "Location_T" attribute on the X-axis and "Bicycle_Sp" attribute on the Y-axis. Each data point is represented by a dot, with different colors indicating various categories or groups of data points. The X-axis categories include "West," "East," and "Central," while the Y-axis represents the speed of the bicycles, ranging from 0 to 120.</a:t>
            </a:r>
          </a:p>
          <a:p>
            <a:pPr marL="0" indent="0" lvl="0">
              <a:lnSpc>
                <a:spcPts val="475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71868" y="3982769"/>
            <a:ext cx="9988114" cy="10006307"/>
          </a:xfrm>
          <a:custGeom>
            <a:avLst/>
            <a:gdLst/>
            <a:ahLst/>
            <a:cxnLst/>
            <a:rect r="r" b="b" t="t" l="l"/>
            <a:pathLst>
              <a:path h="10006307" w="9988114">
                <a:moveTo>
                  <a:pt x="0" y="0"/>
                </a:moveTo>
                <a:lnTo>
                  <a:pt x="9988114" y="0"/>
                </a:lnTo>
                <a:lnTo>
                  <a:pt x="9988114" y="10006307"/>
                </a:lnTo>
                <a:lnTo>
                  <a:pt x="0" y="10006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0" y="7316703"/>
            <a:ext cx="18288000" cy="2970297"/>
          </a:xfrm>
          <a:prstGeom prst="rect">
            <a:avLst/>
          </a:prstGeom>
          <a:solidFill>
            <a:srgbClr val="000000"/>
          </a:solidFill>
        </p:spPr>
      </p:sp>
      <p:sp>
        <p:nvSpPr>
          <p:cNvPr name="TextBox 4" id="4"/>
          <p:cNvSpPr txBox="true"/>
          <p:nvPr/>
        </p:nvSpPr>
        <p:spPr>
          <a:xfrm rot="0">
            <a:off x="4225290" y="8020050"/>
            <a:ext cx="13034010" cy="1238250"/>
          </a:xfrm>
          <a:prstGeom prst="rect">
            <a:avLst/>
          </a:prstGeom>
        </p:spPr>
        <p:txBody>
          <a:bodyPr anchor="t" rtlCol="false" tIns="0" lIns="0" bIns="0" rIns="0">
            <a:spAutoFit/>
          </a:bodyPr>
          <a:lstStyle/>
          <a:p>
            <a:pPr algn="r">
              <a:lnSpc>
                <a:spcPts val="9600"/>
              </a:lnSpc>
            </a:pPr>
            <a:r>
              <a:rPr lang="en-US" sz="8000">
                <a:solidFill>
                  <a:srgbClr val="FFFFFF"/>
                </a:solidFill>
                <a:latin typeface="Cy Grotesk Key Bold"/>
              </a:rPr>
              <a:t>DATA UNDERSTANDING</a:t>
            </a:r>
            <a:r>
              <a:rPr lang="en-US" sz="8000">
                <a:solidFill>
                  <a:srgbClr val="FFFFFF"/>
                </a:solidFill>
                <a:latin typeface="Cy Grotesk Key Bold"/>
              </a:rPr>
              <a:t> </a:t>
            </a:r>
          </a:p>
        </p:txBody>
      </p:sp>
      <p:sp>
        <p:nvSpPr>
          <p:cNvPr name="TextBox 5" id="5"/>
          <p:cNvSpPr txBox="true"/>
          <p:nvPr/>
        </p:nvSpPr>
        <p:spPr>
          <a:xfrm rot="0">
            <a:off x="3841769" y="468672"/>
            <a:ext cx="9525" cy="580390"/>
          </a:xfrm>
          <a:prstGeom prst="rect">
            <a:avLst/>
          </a:prstGeom>
        </p:spPr>
        <p:txBody>
          <a:bodyPr anchor="t" rtlCol="false" tIns="0" lIns="0" bIns="0" rIns="0">
            <a:spAutoFit/>
          </a:bodyPr>
          <a:lstStyle/>
          <a:p>
            <a:pPr algn="ctr" marL="0" indent="0" lvl="0">
              <a:lnSpc>
                <a:spcPts val="4759"/>
              </a:lnSpc>
              <a:spcBef>
                <a:spcPct val="0"/>
              </a:spcBef>
            </a:pPr>
          </a:p>
        </p:txBody>
      </p:sp>
      <p:sp>
        <p:nvSpPr>
          <p:cNvPr name="TextBox 6" id="6"/>
          <p:cNvSpPr txBox="true"/>
          <p:nvPr/>
        </p:nvSpPr>
        <p:spPr>
          <a:xfrm rot="0">
            <a:off x="0" y="424284"/>
            <a:ext cx="18288000" cy="10191115"/>
          </a:xfrm>
          <a:prstGeom prst="rect">
            <a:avLst/>
          </a:prstGeom>
        </p:spPr>
        <p:txBody>
          <a:bodyPr anchor="t" rtlCol="false" tIns="0" lIns="0" bIns="0" rIns="0">
            <a:spAutoFit/>
          </a:bodyPr>
          <a:lstStyle/>
          <a:p>
            <a:pPr>
              <a:lnSpc>
                <a:spcPts val="4759"/>
              </a:lnSpc>
            </a:pPr>
            <a:r>
              <a:rPr lang="en-US" sz="3399">
                <a:solidFill>
                  <a:srgbClr val="000000"/>
                </a:solidFill>
                <a:latin typeface="Cy Grotesk Key Semi-Bold"/>
              </a:rPr>
              <a:t>Data Type Matching:</a:t>
            </a:r>
            <a:r>
              <a:rPr lang="en-US" sz="3399">
                <a:solidFill>
                  <a:srgbClr val="000000"/>
                </a:solidFill>
                <a:latin typeface="Cy Grotesk Key"/>
              </a:rPr>
              <a:t> We ensured the data type of each attribute matched its respective type, maintaining consistency and accuracy in our analysis.</a:t>
            </a:r>
          </a:p>
          <a:p>
            <a:pPr>
              <a:lnSpc>
                <a:spcPts val="4759"/>
              </a:lnSpc>
            </a:pPr>
          </a:p>
          <a:p>
            <a:pPr>
              <a:lnSpc>
                <a:spcPts val="4759"/>
              </a:lnSpc>
            </a:pPr>
            <a:r>
              <a:rPr lang="en-US" sz="3399">
                <a:solidFill>
                  <a:srgbClr val="000000"/>
                </a:solidFill>
                <a:latin typeface="Cy Grotesk Key Semi-Bold"/>
              </a:rPr>
              <a:t>Handling Missing Values:</a:t>
            </a:r>
            <a:r>
              <a:rPr lang="en-US" sz="3399">
                <a:solidFill>
                  <a:srgbClr val="000000"/>
                </a:solidFill>
                <a:latin typeface="Cy Grotesk Key"/>
              </a:rPr>
              <a:t> The dataset underwent a thorough check for missing values, and we utilized the replace missing value operator to address any gaps in the data effectively.</a:t>
            </a:r>
          </a:p>
          <a:p>
            <a:pPr>
              <a:lnSpc>
                <a:spcPts val="4759"/>
              </a:lnSpc>
            </a:pPr>
          </a:p>
          <a:p>
            <a:pPr>
              <a:lnSpc>
                <a:spcPts val="4759"/>
              </a:lnSpc>
            </a:pPr>
            <a:r>
              <a:rPr lang="en-US" sz="3399">
                <a:solidFill>
                  <a:srgbClr val="000000"/>
                </a:solidFill>
                <a:latin typeface="Cy Grotesk Key Semi-Bold"/>
              </a:rPr>
              <a:t>Duplicate Removal:</a:t>
            </a:r>
            <a:r>
              <a:rPr lang="en-US" sz="3399">
                <a:solidFill>
                  <a:srgbClr val="000000"/>
                </a:solidFill>
                <a:latin typeface="Cy Grotesk Key"/>
              </a:rPr>
              <a:t> To maintain data integrity, we identified and removed duplicates from the dataset using the remove duplicates operator, ensuring that each observation is unique and reliable for analysis.</a:t>
            </a:r>
          </a:p>
          <a:p>
            <a:pPr algn="ctr">
              <a:lnSpc>
                <a:spcPts val="4759"/>
              </a:lnSpc>
            </a:pPr>
          </a:p>
          <a:p>
            <a:pPr algn="ctr">
              <a:lnSpc>
                <a:spcPts val="4759"/>
              </a:lnSpc>
            </a:pPr>
          </a:p>
          <a:p>
            <a:pPr algn="ctr">
              <a:lnSpc>
                <a:spcPts val="4759"/>
              </a:lnSpc>
            </a:pPr>
          </a:p>
          <a:p>
            <a:pPr algn="ctr">
              <a:lnSpc>
                <a:spcPts val="4759"/>
              </a:lnSpc>
            </a:pPr>
          </a:p>
          <a:p>
            <a:pPr algn="ctr">
              <a:lnSpc>
                <a:spcPts val="4759"/>
              </a:lnSpc>
            </a:pPr>
          </a:p>
          <a:p>
            <a:pPr algn="ctr">
              <a:lnSpc>
                <a:spcPts val="4759"/>
              </a:lnSpc>
            </a:pPr>
          </a:p>
          <a:p>
            <a:pPr algn="ctr" marL="0" indent="0" lvl="0">
              <a:lnSpc>
                <a:spcPts val="475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957363"/>
            <a:ext cx="18288000" cy="7582554"/>
            <a:chOff x="0" y="0"/>
            <a:chExt cx="4816593" cy="1997051"/>
          </a:xfrm>
        </p:grpSpPr>
        <p:sp>
          <p:nvSpPr>
            <p:cNvPr name="Freeform 3" id="3"/>
            <p:cNvSpPr/>
            <p:nvPr/>
          </p:nvSpPr>
          <p:spPr>
            <a:xfrm flipH="false" flipV="false" rot="0">
              <a:off x="0" y="0"/>
              <a:ext cx="4816592" cy="1997051"/>
            </a:xfrm>
            <a:custGeom>
              <a:avLst/>
              <a:gdLst/>
              <a:ahLst/>
              <a:cxnLst/>
              <a:rect r="r" b="b" t="t" l="l"/>
              <a:pathLst>
                <a:path h="1997051" w="4816592">
                  <a:moveTo>
                    <a:pt x="0" y="0"/>
                  </a:moveTo>
                  <a:lnTo>
                    <a:pt x="4816592" y="0"/>
                  </a:lnTo>
                  <a:lnTo>
                    <a:pt x="4816592" y="1997051"/>
                  </a:lnTo>
                  <a:lnTo>
                    <a:pt x="0" y="1997051"/>
                  </a:lnTo>
                  <a:close/>
                </a:path>
              </a:pathLst>
            </a:custGeom>
            <a:solidFill>
              <a:srgbClr val="FFFFFF"/>
            </a:solidFill>
          </p:spPr>
        </p:sp>
        <p:sp>
          <p:nvSpPr>
            <p:cNvPr name="TextBox 4" id="4"/>
            <p:cNvSpPr txBox="true"/>
            <p:nvPr/>
          </p:nvSpPr>
          <p:spPr>
            <a:xfrm>
              <a:off x="0" y="-38100"/>
              <a:ext cx="4816593" cy="2035151"/>
            </a:xfrm>
            <a:prstGeom prst="rect">
              <a:avLst/>
            </a:prstGeom>
          </p:spPr>
          <p:txBody>
            <a:bodyPr anchor="ctr" rtlCol="false" tIns="50800" lIns="50800" bIns="50800" rIns="50800"/>
            <a:lstStyle/>
            <a:p>
              <a:pPr algn="ctr">
                <a:lnSpc>
                  <a:spcPts val="2239"/>
                </a:lnSpc>
              </a:pPr>
            </a:p>
          </p:txBody>
        </p:sp>
      </p:grpSp>
      <p:sp>
        <p:nvSpPr>
          <p:cNvPr name="TextBox 5" id="5"/>
          <p:cNvSpPr txBox="true"/>
          <p:nvPr/>
        </p:nvSpPr>
        <p:spPr>
          <a:xfrm rot="0">
            <a:off x="-7044655" y="-171450"/>
            <a:ext cx="25332655" cy="1387474"/>
          </a:xfrm>
          <a:prstGeom prst="rect">
            <a:avLst/>
          </a:prstGeom>
        </p:spPr>
        <p:txBody>
          <a:bodyPr anchor="t" rtlCol="false" tIns="0" lIns="0" bIns="0" rIns="0">
            <a:spAutoFit/>
          </a:bodyPr>
          <a:lstStyle/>
          <a:p>
            <a:pPr algn="ctr" marL="0" indent="0" lvl="0">
              <a:lnSpc>
                <a:spcPts val="11200"/>
              </a:lnSpc>
              <a:spcBef>
                <a:spcPct val="0"/>
              </a:spcBef>
            </a:pPr>
            <a:r>
              <a:rPr lang="en-US" sz="8000">
                <a:solidFill>
                  <a:srgbClr val="FFFFFF"/>
                </a:solidFill>
                <a:latin typeface="Cy Grotesk Key Bold"/>
              </a:rPr>
              <a:t>DATA PREPARATION</a:t>
            </a:r>
          </a:p>
        </p:txBody>
      </p:sp>
      <p:sp>
        <p:nvSpPr>
          <p:cNvPr name="TextBox 6" id="6"/>
          <p:cNvSpPr txBox="true"/>
          <p:nvPr/>
        </p:nvSpPr>
        <p:spPr>
          <a:xfrm rot="0">
            <a:off x="0" y="2206616"/>
            <a:ext cx="16547853" cy="4190365"/>
          </a:xfrm>
          <a:prstGeom prst="rect">
            <a:avLst/>
          </a:prstGeom>
        </p:spPr>
        <p:txBody>
          <a:bodyPr anchor="t" rtlCol="false" tIns="0" lIns="0" bIns="0" rIns="0">
            <a:spAutoFit/>
          </a:bodyPr>
          <a:lstStyle/>
          <a:p>
            <a:pPr>
              <a:lnSpc>
                <a:spcPts val="4759"/>
              </a:lnSpc>
            </a:pPr>
            <a:r>
              <a:rPr lang="en-US" sz="3399">
                <a:solidFill>
                  <a:srgbClr val="000000"/>
                </a:solidFill>
                <a:latin typeface="Cy Grotesk Key Semi-Bold"/>
              </a:rPr>
              <a:t>Selection of Relevant Attributes:</a:t>
            </a:r>
            <a:r>
              <a:rPr lang="en-US" sz="3399">
                <a:solidFill>
                  <a:srgbClr val="000000"/>
                </a:solidFill>
                <a:latin typeface="Cy Grotesk Key"/>
              </a:rPr>
              <a:t> We carefully selected attributes deemed crucial for our analysis, focusing on those that provide meaningful insights into bike theft patterns. These attributes were chosen based on their relevance to the project question and business goals.</a:t>
            </a:r>
          </a:p>
          <a:p>
            <a:pPr algn="ctr">
              <a:lnSpc>
                <a:spcPts val="4759"/>
              </a:lnSpc>
            </a:pPr>
          </a:p>
          <a:p>
            <a:pPr algn="ctr">
              <a:lnSpc>
                <a:spcPts val="4759"/>
              </a:lnSpc>
            </a:pPr>
          </a:p>
        </p:txBody>
      </p:sp>
      <p:sp>
        <p:nvSpPr>
          <p:cNvPr name="TextBox 7" id="7"/>
          <p:cNvSpPr txBox="true"/>
          <p:nvPr/>
        </p:nvSpPr>
        <p:spPr>
          <a:xfrm rot="0">
            <a:off x="0" y="6044487"/>
            <a:ext cx="16143986" cy="4190365"/>
          </a:xfrm>
          <a:prstGeom prst="rect">
            <a:avLst/>
          </a:prstGeom>
        </p:spPr>
        <p:txBody>
          <a:bodyPr anchor="t" rtlCol="false" tIns="0" lIns="0" bIns="0" rIns="0">
            <a:spAutoFit/>
          </a:bodyPr>
          <a:lstStyle/>
          <a:p>
            <a:pPr>
              <a:lnSpc>
                <a:spcPts val="4759"/>
              </a:lnSpc>
            </a:pPr>
            <a:r>
              <a:rPr lang="en-US" sz="3399">
                <a:solidFill>
                  <a:srgbClr val="000000"/>
                </a:solidFill>
                <a:latin typeface="Cy Grotesk Key Semi-Bold"/>
              </a:rPr>
              <a:t>Data Cleaning Process:</a:t>
            </a:r>
            <a:r>
              <a:rPr lang="en-US" sz="3399">
                <a:solidFill>
                  <a:srgbClr val="000000"/>
                </a:solidFill>
                <a:latin typeface="Cy Grotesk Key"/>
              </a:rPr>
              <a:t> Our data cleaning process involved handling missing values and duplicates to ensure the integrity and accuracy of our dataset. We utilized appropriate operators to address missing values, replacing them with suitable alternatives, and removed duplicates to eliminate redundancy and streamline our analysis.</a:t>
            </a:r>
          </a:p>
          <a:p>
            <a:pPr algn="ctr">
              <a:lnSpc>
                <a:spcPts val="4759"/>
              </a:lnSpc>
            </a:pPr>
          </a:p>
          <a:p>
            <a:pPr algn="ctr" marL="0" indent="0" lvl="0">
              <a:lnSpc>
                <a:spcPts val="475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957363"/>
            <a:ext cx="18288000" cy="7582554"/>
            <a:chOff x="0" y="0"/>
            <a:chExt cx="4816593" cy="1997051"/>
          </a:xfrm>
        </p:grpSpPr>
        <p:sp>
          <p:nvSpPr>
            <p:cNvPr name="Freeform 3" id="3"/>
            <p:cNvSpPr/>
            <p:nvPr/>
          </p:nvSpPr>
          <p:spPr>
            <a:xfrm flipH="false" flipV="false" rot="0">
              <a:off x="0" y="0"/>
              <a:ext cx="4816592" cy="1997051"/>
            </a:xfrm>
            <a:custGeom>
              <a:avLst/>
              <a:gdLst/>
              <a:ahLst/>
              <a:cxnLst/>
              <a:rect r="r" b="b" t="t" l="l"/>
              <a:pathLst>
                <a:path h="1997051" w="4816592">
                  <a:moveTo>
                    <a:pt x="0" y="0"/>
                  </a:moveTo>
                  <a:lnTo>
                    <a:pt x="4816592" y="0"/>
                  </a:lnTo>
                  <a:lnTo>
                    <a:pt x="4816592" y="1997051"/>
                  </a:lnTo>
                  <a:lnTo>
                    <a:pt x="0" y="1997051"/>
                  </a:lnTo>
                  <a:close/>
                </a:path>
              </a:pathLst>
            </a:custGeom>
            <a:solidFill>
              <a:srgbClr val="FFFFFF"/>
            </a:solidFill>
          </p:spPr>
        </p:sp>
        <p:sp>
          <p:nvSpPr>
            <p:cNvPr name="TextBox 4" id="4"/>
            <p:cNvSpPr txBox="true"/>
            <p:nvPr/>
          </p:nvSpPr>
          <p:spPr>
            <a:xfrm>
              <a:off x="0" y="-38100"/>
              <a:ext cx="4816593" cy="2035151"/>
            </a:xfrm>
            <a:prstGeom prst="rect">
              <a:avLst/>
            </a:prstGeom>
          </p:spPr>
          <p:txBody>
            <a:bodyPr anchor="ctr" rtlCol="false" tIns="50800" lIns="50800" bIns="50800" rIns="50800"/>
            <a:lstStyle/>
            <a:p>
              <a:pPr algn="ctr">
                <a:lnSpc>
                  <a:spcPts val="2239"/>
                </a:lnSpc>
              </a:pPr>
            </a:p>
          </p:txBody>
        </p:sp>
      </p:grpSp>
      <p:sp>
        <p:nvSpPr>
          <p:cNvPr name="TextBox 5" id="5"/>
          <p:cNvSpPr txBox="true"/>
          <p:nvPr/>
        </p:nvSpPr>
        <p:spPr>
          <a:xfrm rot="0">
            <a:off x="-7044655" y="-171450"/>
            <a:ext cx="25332655" cy="1387474"/>
          </a:xfrm>
          <a:prstGeom prst="rect">
            <a:avLst/>
          </a:prstGeom>
        </p:spPr>
        <p:txBody>
          <a:bodyPr anchor="t" rtlCol="false" tIns="0" lIns="0" bIns="0" rIns="0">
            <a:spAutoFit/>
          </a:bodyPr>
          <a:lstStyle/>
          <a:p>
            <a:pPr algn="ctr" marL="0" indent="0" lvl="0">
              <a:lnSpc>
                <a:spcPts val="11200"/>
              </a:lnSpc>
              <a:spcBef>
                <a:spcPct val="0"/>
              </a:spcBef>
            </a:pPr>
            <a:r>
              <a:rPr lang="en-US" sz="8000">
                <a:solidFill>
                  <a:srgbClr val="FFFFFF"/>
                </a:solidFill>
                <a:latin typeface="Cy Grotesk Key Bold"/>
              </a:rPr>
              <a:t>DATA PREPARATION</a:t>
            </a:r>
          </a:p>
        </p:txBody>
      </p:sp>
      <p:sp>
        <p:nvSpPr>
          <p:cNvPr name="TextBox 6" id="6"/>
          <p:cNvSpPr txBox="true"/>
          <p:nvPr/>
        </p:nvSpPr>
        <p:spPr>
          <a:xfrm rot="0">
            <a:off x="0" y="1881163"/>
            <a:ext cx="18288000" cy="5390515"/>
          </a:xfrm>
          <a:prstGeom prst="rect">
            <a:avLst/>
          </a:prstGeom>
        </p:spPr>
        <p:txBody>
          <a:bodyPr anchor="t" rtlCol="false" tIns="0" lIns="0" bIns="0" rIns="0">
            <a:spAutoFit/>
          </a:bodyPr>
          <a:lstStyle/>
          <a:p>
            <a:pPr>
              <a:lnSpc>
                <a:spcPts val="4759"/>
              </a:lnSpc>
            </a:pPr>
          </a:p>
          <a:p>
            <a:pPr>
              <a:lnSpc>
                <a:spcPts val="4759"/>
              </a:lnSpc>
            </a:pPr>
          </a:p>
          <a:p>
            <a:pPr>
              <a:lnSpc>
                <a:spcPts val="4759"/>
              </a:lnSpc>
            </a:pPr>
          </a:p>
          <a:p>
            <a:pPr algn="l">
              <a:lnSpc>
                <a:spcPts val="4759"/>
              </a:lnSpc>
            </a:pPr>
            <a:r>
              <a:rPr lang="en-US" sz="3399">
                <a:solidFill>
                  <a:srgbClr val="000000"/>
                </a:solidFill>
                <a:latin typeface="Cy Grotesk Key Bold"/>
              </a:rPr>
              <a:t>Construction of New </a:t>
            </a:r>
            <a:r>
              <a:rPr lang="en-US" sz="3399">
                <a:solidFill>
                  <a:srgbClr val="000000"/>
                </a:solidFill>
                <a:latin typeface="Cy Grotesk Key Bold"/>
              </a:rPr>
              <a:t>Attributes:</a:t>
            </a:r>
            <a:r>
              <a:rPr lang="en-US" sz="3399">
                <a:solidFill>
                  <a:srgbClr val="000000"/>
                </a:solidFill>
                <a:latin typeface="Cy Grotesk Key"/>
              </a:rPr>
              <a:t> To enhance our analysis and gain deeper insights, we constructed new attributes tailored to our specific objectives. These new attributes were designed to capture additional dimensions of bike theft incidents, facilitating a more comprehensive understanding of the underlying patterns. Through this process, we aimed to enrich our dataset and enable more robust analysis for informed decision-making.</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957363"/>
            <a:ext cx="18288000" cy="7582554"/>
            <a:chOff x="0" y="0"/>
            <a:chExt cx="4816593" cy="1997051"/>
          </a:xfrm>
        </p:grpSpPr>
        <p:sp>
          <p:nvSpPr>
            <p:cNvPr name="Freeform 3" id="3"/>
            <p:cNvSpPr/>
            <p:nvPr/>
          </p:nvSpPr>
          <p:spPr>
            <a:xfrm flipH="false" flipV="false" rot="0">
              <a:off x="0" y="0"/>
              <a:ext cx="4816592" cy="1997051"/>
            </a:xfrm>
            <a:custGeom>
              <a:avLst/>
              <a:gdLst/>
              <a:ahLst/>
              <a:cxnLst/>
              <a:rect r="r" b="b" t="t" l="l"/>
              <a:pathLst>
                <a:path h="1997051" w="4816592">
                  <a:moveTo>
                    <a:pt x="0" y="0"/>
                  </a:moveTo>
                  <a:lnTo>
                    <a:pt x="4816592" y="0"/>
                  </a:lnTo>
                  <a:lnTo>
                    <a:pt x="4816592" y="1997051"/>
                  </a:lnTo>
                  <a:lnTo>
                    <a:pt x="0" y="1997051"/>
                  </a:lnTo>
                  <a:close/>
                </a:path>
              </a:pathLst>
            </a:custGeom>
            <a:solidFill>
              <a:srgbClr val="FFFFFF"/>
            </a:solidFill>
          </p:spPr>
        </p:sp>
        <p:sp>
          <p:nvSpPr>
            <p:cNvPr name="TextBox 4" id="4"/>
            <p:cNvSpPr txBox="true"/>
            <p:nvPr/>
          </p:nvSpPr>
          <p:spPr>
            <a:xfrm>
              <a:off x="0" y="-38100"/>
              <a:ext cx="4816593" cy="2035151"/>
            </a:xfrm>
            <a:prstGeom prst="rect">
              <a:avLst/>
            </a:prstGeom>
          </p:spPr>
          <p:txBody>
            <a:bodyPr anchor="ctr" rtlCol="false" tIns="50800" lIns="50800" bIns="50800" rIns="50800"/>
            <a:lstStyle/>
            <a:p>
              <a:pPr algn="ctr">
                <a:lnSpc>
                  <a:spcPts val="2239"/>
                </a:lnSpc>
              </a:pPr>
            </a:p>
          </p:txBody>
        </p:sp>
      </p:grpSp>
      <p:sp>
        <p:nvSpPr>
          <p:cNvPr name="TextBox 5" id="5"/>
          <p:cNvSpPr txBox="true"/>
          <p:nvPr/>
        </p:nvSpPr>
        <p:spPr>
          <a:xfrm rot="0">
            <a:off x="-7044655" y="-171450"/>
            <a:ext cx="25332655" cy="1387474"/>
          </a:xfrm>
          <a:prstGeom prst="rect">
            <a:avLst/>
          </a:prstGeom>
        </p:spPr>
        <p:txBody>
          <a:bodyPr anchor="t" rtlCol="false" tIns="0" lIns="0" bIns="0" rIns="0">
            <a:spAutoFit/>
          </a:bodyPr>
          <a:lstStyle/>
          <a:p>
            <a:pPr algn="ctr" marL="0" indent="0" lvl="0">
              <a:lnSpc>
                <a:spcPts val="11200"/>
              </a:lnSpc>
              <a:spcBef>
                <a:spcPct val="0"/>
              </a:spcBef>
            </a:pPr>
            <a:r>
              <a:rPr lang="en-US" sz="8000">
                <a:solidFill>
                  <a:srgbClr val="FFFFFF"/>
                </a:solidFill>
                <a:latin typeface="Cy Grotesk Key Bold"/>
              </a:rPr>
              <a:t>DATA PREPARATION</a:t>
            </a:r>
          </a:p>
        </p:txBody>
      </p:sp>
      <p:sp>
        <p:nvSpPr>
          <p:cNvPr name="TextBox 6" id="6"/>
          <p:cNvSpPr txBox="true"/>
          <p:nvPr/>
        </p:nvSpPr>
        <p:spPr>
          <a:xfrm rot="0">
            <a:off x="0" y="1881163"/>
            <a:ext cx="18288000" cy="7190740"/>
          </a:xfrm>
          <a:prstGeom prst="rect">
            <a:avLst/>
          </a:prstGeom>
        </p:spPr>
        <p:txBody>
          <a:bodyPr anchor="t" rtlCol="false" tIns="0" lIns="0" bIns="0" rIns="0">
            <a:spAutoFit/>
          </a:bodyPr>
          <a:lstStyle/>
          <a:p>
            <a:pPr>
              <a:lnSpc>
                <a:spcPts val="4759"/>
              </a:lnSpc>
            </a:pPr>
            <a:r>
              <a:rPr lang="en-US" sz="3399">
                <a:solidFill>
                  <a:srgbClr val="000000"/>
                </a:solidFill>
                <a:latin typeface="Cy Grotesk Key Bold"/>
              </a:rPr>
              <a:t>FORMAT DATA:</a:t>
            </a:r>
            <a:r>
              <a:rPr lang="en-US" sz="3399">
                <a:solidFill>
                  <a:srgbClr val="000000"/>
                </a:solidFill>
                <a:latin typeface="Cy Grotesk Key Bold"/>
              </a:rPr>
              <a:t> </a:t>
            </a:r>
          </a:p>
          <a:p>
            <a:pPr>
              <a:lnSpc>
                <a:spcPts val="4759"/>
              </a:lnSpc>
            </a:pPr>
            <a:r>
              <a:rPr lang="en-US" sz="3399">
                <a:solidFill>
                  <a:srgbClr val="000000"/>
                </a:solidFill>
                <a:latin typeface="Cy Grotesk Key"/>
              </a:rPr>
              <a:t> We used an operator called "nominal to numerical" operator,in which the format of the data has been transformed from a categorical or nominal format to a numerical format. This means that the previously categorical variables, have been encoded into numerical values.</a:t>
            </a:r>
          </a:p>
          <a:p>
            <a:pPr>
              <a:lnSpc>
                <a:spcPts val="4759"/>
              </a:lnSpc>
            </a:pPr>
          </a:p>
          <a:p>
            <a:pPr>
              <a:lnSpc>
                <a:spcPts val="4759"/>
              </a:lnSpc>
            </a:pPr>
            <a:r>
              <a:rPr lang="en-US" sz="3399">
                <a:solidFill>
                  <a:srgbClr val="000000"/>
                </a:solidFill>
                <a:latin typeface="Cy Grotesk Key"/>
              </a:rPr>
              <a:t>We renamed the attributes so they are better understandable according to our question based on bike thefts and is focused on organizing and clarifying the structure of your data, rather than integrating new data sources. Also changed the data types of some of the attributes like the X and Y coordinates from real to polynominal.</a:t>
            </a:r>
          </a:p>
          <a:p>
            <a:pPr algn="ctr" marL="0" indent="0" lvl="0">
              <a:lnSpc>
                <a:spcPts val="4759"/>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18092"/>
            <a:ext cx="18351439" cy="5709753"/>
          </a:xfrm>
          <a:custGeom>
            <a:avLst/>
            <a:gdLst/>
            <a:ahLst/>
            <a:cxnLst/>
            <a:rect r="r" b="b" t="t" l="l"/>
            <a:pathLst>
              <a:path h="5709753" w="18351439">
                <a:moveTo>
                  <a:pt x="0" y="0"/>
                </a:moveTo>
                <a:lnTo>
                  <a:pt x="18351439" y="0"/>
                </a:lnTo>
                <a:lnTo>
                  <a:pt x="18351439" y="5709753"/>
                </a:lnTo>
                <a:lnTo>
                  <a:pt x="0" y="5709753"/>
                </a:lnTo>
                <a:lnTo>
                  <a:pt x="0" y="0"/>
                </a:lnTo>
                <a:close/>
              </a:path>
            </a:pathLst>
          </a:custGeom>
          <a:blipFill>
            <a:blip r:embed="rId2"/>
            <a:stretch>
              <a:fillRect l="-2563" t="-6042" r="-2563" b="0"/>
            </a:stretch>
          </a:blipFill>
        </p:spPr>
      </p:sp>
      <p:sp>
        <p:nvSpPr>
          <p:cNvPr name="TextBox 3" id="3"/>
          <p:cNvSpPr txBox="true"/>
          <p:nvPr/>
        </p:nvSpPr>
        <p:spPr>
          <a:xfrm rot="0">
            <a:off x="0" y="159703"/>
            <a:ext cx="7410890" cy="1566544"/>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000000"/>
                </a:solidFill>
                <a:latin typeface="Cy Grotesk Key Bold"/>
              </a:rPr>
              <a:t>MODELLING</a:t>
            </a:r>
          </a:p>
        </p:txBody>
      </p:sp>
      <p:sp>
        <p:nvSpPr>
          <p:cNvPr name="TextBox 4" id="4"/>
          <p:cNvSpPr txBox="true"/>
          <p:nvPr/>
        </p:nvSpPr>
        <p:spPr>
          <a:xfrm rot="0">
            <a:off x="-63439" y="1621472"/>
            <a:ext cx="7065611" cy="896620"/>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000000"/>
                </a:solidFill>
                <a:latin typeface="Cy Grotesk Key Bold"/>
              </a:rPr>
              <a:t>Outlier Detection</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59703"/>
            <a:ext cx="7410890" cy="1566544"/>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000000"/>
                </a:solidFill>
                <a:latin typeface="Cy Grotesk Key Bold"/>
              </a:rPr>
              <a:t>MODELLING</a:t>
            </a:r>
          </a:p>
        </p:txBody>
      </p:sp>
      <p:sp>
        <p:nvSpPr>
          <p:cNvPr name="TextBox 3" id="3"/>
          <p:cNvSpPr txBox="true"/>
          <p:nvPr/>
        </p:nvSpPr>
        <p:spPr>
          <a:xfrm rot="0">
            <a:off x="-63439" y="1621472"/>
            <a:ext cx="7065611" cy="896620"/>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000000"/>
                </a:solidFill>
                <a:latin typeface="Cy Grotesk Key Bold"/>
              </a:rPr>
              <a:t>Outlier Detection</a:t>
            </a:r>
          </a:p>
        </p:txBody>
      </p:sp>
      <p:sp>
        <p:nvSpPr>
          <p:cNvPr name="TextBox 4" id="4"/>
          <p:cNvSpPr txBox="true"/>
          <p:nvPr/>
        </p:nvSpPr>
        <p:spPr>
          <a:xfrm rot="0">
            <a:off x="169018" y="2975250"/>
            <a:ext cx="15369753" cy="7311750"/>
          </a:xfrm>
          <a:prstGeom prst="rect">
            <a:avLst/>
          </a:prstGeom>
        </p:spPr>
        <p:txBody>
          <a:bodyPr anchor="t" rtlCol="false" tIns="0" lIns="0" bIns="0" rIns="0">
            <a:spAutoFit/>
          </a:bodyPr>
          <a:lstStyle/>
          <a:p>
            <a:pPr>
              <a:lnSpc>
                <a:spcPts val="3865"/>
              </a:lnSpc>
            </a:pPr>
            <a:r>
              <a:rPr lang="en-US" sz="2760">
                <a:solidFill>
                  <a:srgbClr val="000000"/>
                </a:solidFill>
                <a:latin typeface="Cy Grotesk Key Bold"/>
              </a:rPr>
              <a:t>Techniques Used:</a:t>
            </a:r>
            <a:r>
              <a:rPr lang="en-US" sz="2760">
                <a:solidFill>
                  <a:srgbClr val="000000"/>
                </a:solidFill>
                <a:latin typeface="Cy Grotesk Key"/>
              </a:rPr>
              <a:t> Local Outlier Factor (LOF) and Isolation Forest (ISF).</a:t>
            </a:r>
          </a:p>
          <a:p>
            <a:pPr>
              <a:lnSpc>
                <a:spcPts val="4178"/>
              </a:lnSpc>
            </a:pPr>
          </a:p>
          <a:p>
            <a:pPr>
              <a:lnSpc>
                <a:spcPts val="3865"/>
              </a:lnSpc>
            </a:pPr>
            <a:r>
              <a:rPr lang="en-US" sz="2760">
                <a:solidFill>
                  <a:srgbClr val="000000"/>
                </a:solidFill>
                <a:latin typeface="Cy Grotesk Key Bold"/>
              </a:rPr>
              <a:t>LOF: </a:t>
            </a:r>
            <a:r>
              <a:rPr lang="en-US" sz="2760">
                <a:solidFill>
                  <a:srgbClr val="000000"/>
                </a:solidFill>
                <a:latin typeface="Cy Grotesk Key"/>
              </a:rPr>
              <a:t>Density-based algorithm measuring local deviation, identifying less dense outliers.</a:t>
            </a:r>
          </a:p>
          <a:p>
            <a:pPr>
              <a:lnSpc>
                <a:spcPts val="3865"/>
              </a:lnSpc>
            </a:pPr>
          </a:p>
          <a:p>
            <a:pPr>
              <a:lnSpc>
                <a:spcPts val="3865"/>
              </a:lnSpc>
            </a:pPr>
            <a:r>
              <a:rPr lang="en-US" sz="2760">
                <a:solidFill>
                  <a:srgbClr val="000000"/>
                </a:solidFill>
                <a:latin typeface="Cy Grotesk Key Bold"/>
              </a:rPr>
              <a:t>ISF: </a:t>
            </a:r>
            <a:r>
              <a:rPr lang="en-US" sz="2760">
                <a:solidFill>
                  <a:srgbClr val="000000"/>
                </a:solidFill>
                <a:latin typeface="Cy Grotesk Key"/>
              </a:rPr>
              <a:t>Algorithm isolating outliers by partitioning data, effective for high-dimensional      data</a:t>
            </a:r>
          </a:p>
          <a:p>
            <a:pPr>
              <a:lnSpc>
                <a:spcPts val="3865"/>
              </a:lnSpc>
            </a:pPr>
          </a:p>
          <a:p>
            <a:pPr>
              <a:lnSpc>
                <a:spcPts val="3865"/>
              </a:lnSpc>
            </a:pPr>
            <a:r>
              <a:rPr lang="en-US" sz="2760">
                <a:solidFill>
                  <a:srgbClr val="000000"/>
                </a:solidFill>
                <a:latin typeface="Cy Grotesk Key Bold"/>
              </a:rPr>
              <a:t>Implementation:</a:t>
            </a:r>
            <a:r>
              <a:rPr lang="en-US" sz="2760">
                <a:solidFill>
                  <a:srgbClr val="000000"/>
                </a:solidFill>
                <a:latin typeface="Cy Grotesk Key"/>
              </a:rPr>
              <a:t> LOF applied with "Detect Outlier (LOF)" operator, results combined with ISF using "Join" operator</a:t>
            </a:r>
          </a:p>
          <a:p>
            <a:pPr>
              <a:lnSpc>
                <a:spcPts val="3865"/>
              </a:lnSpc>
            </a:pPr>
            <a:r>
              <a:rPr lang="en-US" sz="2760">
                <a:solidFill>
                  <a:srgbClr val="000000"/>
                </a:solidFill>
                <a:latin typeface="Cy Grotesk Key"/>
              </a:rPr>
              <a:t>ISF applied after excluding certain attributes, missing value replacement, and outer join</a:t>
            </a:r>
          </a:p>
          <a:p>
            <a:pPr>
              <a:lnSpc>
                <a:spcPts val="3865"/>
              </a:lnSpc>
            </a:pPr>
          </a:p>
          <a:p>
            <a:pPr algn="l" marL="0" indent="0" lvl="0">
              <a:lnSpc>
                <a:spcPts val="3865"/>
              </a:lnSpc>
              <a:spcBef>
                <a:spcPct val="0"/>
              </a:spcBef>
            </a:pPr>
            <a:r>
              <a:rPr lang="en-US" sz="2760">
                <a:solidFill>
                  <a:srgbClr val="000000"/>
                </a:solidFill>
                <a:latin typeface="Cy Grotesk Key Bold"/>
              </a:rPr>
              <a:t>Purpose: </a:t>
            </a:r>
            <a:r>
              <a:rPr lang="en-US" sz="2760">
                <a:solidFill>
                  <a:srgbClr val="000000"/>
                </a:solidFill>
                <a:latin typeface="Cy Grotesk Key"/>
              </a:rPr>
              <a:t>Identifying anomalies in bike theft data to understand unusual patterns or occurrences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544684"/>
            <a:ext cx="11718283" cy="6173086"/>
          </a:xfrm>
          <a:custGeom>
            <a:avLst/>
            <a:gdLst/>
            <a:ahLst/>
            <a:cxnLst/>
            <a:rect r="r" b="b" t="t" l="l"/>
            <a:pathLst>
              <a:path h="6173086" w="11718283">
                <a:moveTo>
                  <a:pt x="0" y="0"/>
                </a:moveTo>
                <a:lnTo>
                  <a:pt x="11718283" y="0"/>
                </a:lnTo>
                <a:lnTo>
                  <a:pt x="11718283" y="6173086"/>
                </a:lnTo>
                <a:lnTo>
                  <a:pt x="0" y="6173086"/>
                </a:lnTo>
                <a:lnTo>
                  <a:pt x="0" y="0"/>
                </a:lnTo>
                <a:close/>
              </a:path>
            </a:pathLst>
          </a:custGeom>
          <a:blipFill>
            <a:blip r:embed="rId2"/>
            <a:stretch>
              <a:fillRect l="0" t="-3051" r="0" b="-3051"/>
            </a:stretch>
          </a:blipFill>
        </p:spPr>
      </p:sp>
      <p:sp>
        <p:nvSpPr>
          <p:cNvPr name="TextBox 3" id="3"/>
          <p:cNvSpPr txBox="true"/>
          <p:nvPr/>
        </p:nvSpPr>
        <p:spPr>
          <a:xfrm rot="0">
            <a:off x="0" y="159703"/>
            <a:ext cx="7410890" cy="1566544"/>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000000"/>
                </a:solidFill>
                <a:latin typeface="Cy Grotesk Key Bold"/>
              </a:rPr>
              <a:t>MODELLING</a:t>
            </a:r>
          </a:p>
        </p:txBody>
      </p:sp>
      <p:sp>
        <p:nvSpPr>
          <p:cNvPr name="TextBox 4" id="4"/>
          <p:cNvSpPr txBox="true"/>
          <p:nvPr/>
        </p:nvSpPr>
        <p:spPr>
          <a:xfrm rot="0">
            <a:off x="-63439" y="1621472"/>
            <a:ext cx="7065611" cy="896620"/>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000000"/>
                </a:solidFill>
                <a:latin typeface="Cy Grotesk Key Bold"/>
              </a:rPr>
              <a:t>Classification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59703"/>
            <a:ext cx="7410890" cy="1566544"/>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000000"/>
                </a:solidFill>
                <a:latin typeface="Cy Grotesk Key Bold"/>
              </a:rPr>
              <a:t>MODELLING</a:t>
            </a:r>
          </a:p>
        </p:txBody>
      </p:sp>
      <p:sp>
        <p:nvSpPr>
          <p:cNvPr name="TextBox 3" id="3"/>
          <p:cNvSpPr txBox="true"/>
          <p:nvPr/>
        </p:nvSpPr>
        <p:spPr>
          <a:xfrm rot="0">
            <a:off x="-63439" y="1621472"/>
            <a:ext cx="7065611" cy="896620"/>
          </a:xfrm>
          <a:prstGeom prst="rect">
            <a:avLst/>
          </a:prstGeom>
        </p:spPr>
        <p:txBody>
          <a:bodyPr anchor="t" rtlCol="false" tIns="0" lIns="0" bIns="0" rIns="0">
            <a:spAutoFit/>
          </a:bodyPr>
          <a:lstStyle/>
          <a:p>
            <a:pPr algn="ctr" marL="0" indent="0" lvl="0">
              <a:lnSpc>
                <a:spcPts val="7279"/>
              </a:lnSpc>
              <a:spcBef>
                <a:spcPct val="0"/>
              </a:spcBef>
            </a:pPr>
          </a:p>
        </p:txBody>
      </p:sp>
      <p:sp>
        <p:nvSpPr>
          <p:cNvPr name="TextBox 4" id="4"/>
          <p:cNvSpPr txBox="true"/>
          <p:nvPr/>
        </p:nvSpPr>
        <p:spPr>
          <a:xfrm rot="0">
            <a:off x="367910" y="2956200"/>
            <a:ext cx="14904839" cy="6302100"/>
          </a:xfrm>
          <a:prstGeom prst="rect">
            <a:avLst/>
          </a:prstGeom>
        </p:spPr>
        <p:txBody>
          <a:bodyPr anchor="t" rtlCol="false" tIns="0" lIns="0" bIns="0" rIns="0">
            <a:spAutoFit/>
          </a:bodyPr>
          <a:lstStyle/>
          <a:p>
            <a:pPr>
              <a:lnSpc>
                <a:spcPts val="3865"/>
              </a:lnSpc>
            </a:pPr>
            <a:r>
              <a:rPr lang="en-US" sz="2760">
                <a:solidFill>
                  <a:srgbClr val="000000"/>
                </a:solidFill>
                <a:latin typeface="Cy Grotesk Key Bold"/>
              </a:rPr>
              <a:t>Algorithms Used:</a:t>
            </a:r>
            <a:r>
              <a:rPr lang="en-US" sz="2760">
                <a:solidFill>
                  <a:srgbClr val="000000"/>
                </a:solidFill>
                <a:latin typeface="Cy Grotesk Key"/>
              </a:rPr>
              <a:t> k-Nearest Neighbors (kNN), Decision Trees (DT), Random Forests (RF)</a:t>
            </a:r>
          </a:p>
          <a:p>
            <a:pPr>
              <a:lnSpc>
                <a:spcPts val="3865"/>
              </a:lnSpc>
            </a:pPr>
            <a:r>
              <a:rPr lang="en-US" sz="2760">
                <a:solidFill>
                  <a:srgbClr val="000000"/>
                </a:solidFill>
                <a:latin typeface="Cy Grotesk Key Bold"/>
              </a:rPr>
              <a:t>kNN Modeling:</a:t>
            </a:r>
          </a:p>
          <a:p>
            <a:pPr>
              <a:lnSpc>
                <a:spcPts val="3865"/>
              </a:lnSpc>
            </a:pPr>
            <a:r>
              <a:rPr lang="en-US" sz="2760">
                <a:solidFill>
                  <a:srgbClr val="000000"/>
                </a:solidFill>
                <a:latin typeface="Cy Grotesk Key"/>
              </a:rPr>
              <a:t>Split data into training and testing sets</a:t>
            </a:r>
          </a:p>
          <a:p>
            <a:pPr>
              <a:lnSpc>
                <a:spcPts val="3865"/>
              </a:lnSpc>
            </a:pPr>
            <a:r>
              <a:rPr lang="en-US" sz="2760">
                <a:solidFill>
                  <a:srgbClr val="000000"/>
                </a:solidFill>
                <a:latin typeface="Cy Grotesk Key"/>
              </a:rPr>
              <a:t>Build a model with varying k values, select optimal k=25</a:t>
            </a:r>
          </a:p>
          <a:p>
            <a:pPr>
              <a:lnSpc>
                <a:spcPts val="3865"/>
              </a:lnSpc>
            </a:pPr>
            <a:r>
              <a:rPr lang="en-US" sz="2760">
                <a:solidFill>
                  <a:srgbClr val="000000"/>
                </a:solidFill>
                <a:latin typeface="Cy Grotesk Key"/>
              </a:rPr>
              <a:t>Test model performance and evaluate accuracy using the "Performance" operator</a:t>
            </a:r>
          </a:p>
          <a:p>
            <a:pPr>
              <a:lnSpc>
                <a:spcPts val="3865"/>
              </a:lnSpc>
            </a:pPr>
            <a:r>
              <a:rPr lang="en-US" sz="2760">
                <a:solidFill>
                  <a:srgbClr val="000000"/>
                </a:solidFill>
                <a:latin typeface="Cy Grotesk Key Bold"/>
              </a:rPr>
              <a:t>DT Modeling:</a:t>
            </a:r>
          </a:p>
          <a:p>
            <a:pPr>
              <a:lnSpc>
                <a:spcPts val="3865"/>
              </a:lnSpc>
            </a:pPr>
            <a:r>
              <a:rPr lang="en-US" sz="2760">
                <a:solidFill>
                  <a:srgbClr val="000000"/>
                </a:solidFill>
                <a:latin typeface="Cy Grotesk Key"/>
              </a:rPr>
              <a:t>Select relevant features, split data, and build decision tree model</a:t>
            </a:r>
          </a:p>
          <a:p>
            <a:pPr>
              <a:lnSpc>
                <a:spcPts val="3865"/>
              </a:lnSpc>
            </a:pPr>
            <a:r>
              <a:rPr lang="en-US" sz="2760">
                <a:solidFill>
                  <a:srgbClr val="000000"/>
                </a:solidFill>
                <a:latin typeface="Cy Grotesk Key"/>
              </a:rPr>
              <a:t>Predict on test data, evaluate performance metrics, visualize tree structure</a:t>
            </a:r>
          </a:p>
          <a:p>
            <a:pPr>
              <a:lnSpc>
                <a:spcPts val="3865"/>
              </a:lnSpc>
            </a:pPr>
            <a:r>
              <a:rPr lang="en-US" sz="2760">
                <a:solidFill>
                  <a:srgbClr val="000000"/>
                </a:solidFill>
                <a:latin typeface="Cy Grotesk Key Bold"/>
              </a:rPr>
              <a:t>RF Modeling:</a:t>
            </a:r>
          </a:p>
          <a:p>
            <a:pPr>
              <a:lnSpc>
                <a:spcPts val="3865"/>
              </a:lnSpc>
            </a:pPr>
            <a:r>
              <a:rPr lang="en-US" sz="2760">
                <a:solidFill>
                  <a:srgbClr val="000000"/>
                </a:solidFill>
                <a:latin typeface="Cy Grotesk Key"/>
              </a:rPr>
              <a:t>Split data, train RF model, set parameters</a:t>
            </a:r>
          </a:p>
          <a:p>
            <a:pPr>
              <a:lnSpc>
                <a:spcPts val="3865"/>
              </a:lnSpc>
            </a:pPr>
            <a:r>
              <a:rPr lang="en-US" sz="2760">
                <a:solidFill>
                  <a:srgbClr val="000000"/>
                </a:solidFill>
                <a:latin typeface="Cy Grotesk Key"/>
              </a:rPr>
              <a:t>Predict on test data, evaluate performance, visualize feature importance</a:t>
            </a:r>
          </a:p>
          <a:p>
            <a:pPr algn="l" marL="0" indent="0" lvl="0">
              <a:lnSpc>
                <a:spcPts val="3865"/>
              </a:lnSpc>
              <a:spcBef>
                <a:spcPct val="0"/>
              </a:spcBef>
            </a:pPr>
          </a:p>
        </p:txBody>
      </p:sp>
      <p:sp>
        <p:nvSpPr>
          <p:cNvPr name="TextBox 5" id="5"/>
          <p:cNvSpPr txBox="true"/>
          <p:nvPr/>
        </p:nvSpPr>
        <p:spPr>
          <a:xfrm rot="0">
            <a:off x="88961" y="1773872"/>
            <a:ext cx="7065611" cy="896620"/>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000000"/>
                </a:solidFill>
                <a:latin typeface="Cy Grotesk Key Bold"/>
              </a:rPr>
              <a:t>Classification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9515584" cy="10287000"/>
          </a:xfrm>
          <a:prstGeom prst="rect">
            <a:avLst/>
          </a:prstGeom>
          <a:solidFill>
            <a:srgbClr val="000000"/>
          </a:solidFill>
        </p:spPr>
      </p:sp>
      <p:sp>
        <p:nvSpPr>
          <p:cNvPr name="Freeform 3" id="3"/>
          <p:cNvSpPr/>
          <p:nvPr/>
        </p:nvSpPr>
        <p:spPr>
          <a:xfrm flipH="false" flipV="false" rot="5400000">
            <a:off x="1021830" y="2948550"/>
            <a:ext cx="7556499" cy="7542760"/>
          </a:xfrm>
          <a:custGeom>
            <a:avLst/>
            <a:gdLst/>
            <a:ahLst/>
            <a:cxnLst/>
            <a:rect r="r" b="b" t="t" l="l"/>
            <a:pathLst>
              <a:path h="7542760" w="7556499">
                <a:moveTo>
                  <a:pt x="0" y="0"/>
                </a:moveTo>
                <a:lnTo>
                  <a:pt x="7556500" y="0"/>
                </a:lnTo>
                <a:lnTo>
                  <a:pt x="7556500" y="7542761"/>
                </a:lnTo>
                <a:lnTo>
                  <a:pt x="0" y="75427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009650"/>
            <a:ext cx="6566557" cy="1238250"/>
          </a:xfrm>
          <a:prstGeom prst="rect">
            <a:avLst/>
          </a:prstGeom>
        </p:spPr>
        <p:txBody>
          <a:bodyPr anchor="t" rtlCol="false" tIns="0" lIns="0" bIns="0" rIns="0">
            <a:spAutoFit/>
          </a:bodyPr>
          <a:lstStyle/>
          <a:p>
            <a:pPr>
              <a:lnSpc>
                <a:spcPts val="9600"/>
              </a:lnSpc>
            </a:pPr>
            <a:r>
              <a:rPr lang="en-US" sz="8000">
                <a:solidFill>
                  <a:srgbClr val="FFFFFF"/>
                </a:solidFill>
                <a:latin typeface="Cy Grotesk Key Bold"/>
              </a:rPr>
              <a:t>Agenda</a:t>
            </a:r>
          </a:p>
        </p:txBody>
      </p:sp>
      <p:grpSp>
        <p:nvGrpSpPr>
          <p:cNvPr name="Group 5" id="5"/>
          <p:cNvGrpSpPr/>
          <p:nvPr/>
        </p:nvGrpSpPr>
        <p:grpSpPr>
          <a:xfrm rot="0">
            <a:off x="9797673" y="2247900"/>
            <a:ext cx="10169253" cy="7010400"/>
            <a:chOff x="0" y="0"/>
            <a:chExt cx="13559004" cy="9347200"/>
          </a:xfrm>
        </p:grpSpPr>
        <p:sp>
          <p:nvSpPr>
            <p:cNvPr name="TextBox 6" id="6"/>
            <p:cNvSpPr txBox="true"/>
            <p:nvPr/>
          </p:nvSpPr>
          <p:spPr>
            <a:xfrm rot="0">
              <a:off x="0" y="-47625"/>
              <a:ext cx="13559004" cy="840143"/>
            </a:xfrm>
            <a:prstGeom prst="rect">
              <a:avLst/>
            </a:prstGeom>
          </p:spPr>
          <p:txBody>
            <a:bodyPr anchor="t" rtlCol="false" tIns="0" lIns="0" bIns="0" rIns="0">
              <a:spAutoFit/>
            </a:bodyPr>
            <a:lstStyle/>
            <a:p>
              <a:pPr>
                <a:lnSpc>
                  <a:spcPts val="5150"/>
                </a:lnSpc>
              </a:pPr>
              <a:r>
                <a:rPr lang="en-US" sz="3962" u="sng">
                  <a:solidFill>
                    <a:srgbClr val="000000"/>
                  </a:solidFill>
                  <a:latin typeface="Cy Grotesk Key"/>
                </a:rPr>
                <a:t>INTRODUCTION</a:t>
              </a:r>
            </a:p>
          </p:txBody>
        </p:sp>
        <p:sp>
          <p:nvSpPr>
            <p:cNvPr name="TextBox 7" id="7"/>
            <p:cNvSpPr txBox="true"/>
            <p:nvPr/>
          </p:nvSpPr>
          <p:spPr>
            <a:xfrm rot="0">
              <a:off x="0" y="1378155"/>
              <a:ext cx="13559004" cy="840143"/>
            </a:xfrm>
            <a:prstGeom prst="rect">
              <a:avLst/>
            </a:prstGeom>
          </p:spPr>
          <p:txBody>
            <a:bodyPr anchor="t" rtlCol="false" tIns="0" lIns="0" bIns="0" rIns="0">
              <a:spAutoFit/>
            </a:bodyPr>
            <a:lstStyle/>
            <a:p>
              <a:pPr>
                <a:lnSpc>
                  <a:spcPts val="5150"/>
                </a:lnSpc>
              </a:pPr>
              <a:r>
                <a:rPr lang="en-US" sz="3962" u="sng">
                  <a:solidFill>
                    <a:srgbClr val="000000"/>
                  </a:solidFill>
                  <a:latin typeface="Cy Grotesk Key"/>
                </a:rPr>
                <a:t>BUSINESS UNDERSTANDING</a:t>
              </a:r>
            </a:p>
          </p:txBody>
        </p:sp>
        <p:sp>
          <p:nvSpPr>
            <p:cNvPr name="TextBox 8" id="8"/>
            <p:cNvSpPr txBox="true"/>
            <p:nvPr/>
          </p:nvSpPr>
          <p:spPr>
            <a:xfrm rot="0">
              <a:off x="0" y="2803936"/>
              <a:ext cx="13559004" cy="840143"/>
            </a:xfrm>
            <a:prstGeom prst="rect">
              <a:avLst/>
            </a:prstGeom>
          </p:spPr>
          <p:txBody>
            <a:bodyPr anchor="t" rtlCol="false" tIns="0" lIns="0" bIns="0" rIns="0">
              <a:spAutoFit/>
            </a:bodyPr>
            <a:lstStyle/>
            <a:p>
              <a:pPr>
                <a:lnSpc>
                  <a:spcPts val="5150"/>
                </a:lnSpc>
              </a:pPr>
              <a:r>
                <a:rPr lang="en-US" sz="3962" u="sng">
                  <a:solidFill>
                    <a:srgbClr val="000000"/>
                  </a:solidFill>
                  <a:latin typeface="Cy Grotesk Key"/>
                </a:rPr>
                <a:t>DATA UNDERSTANDING</a:t>
              </a:r>
            </a:p>
          </p:txBody>
        </p:sp>
        <p:sp>
          <p:nvSpPr>
            <p:cNvPr name="TextBox 9" id="9"/>
            <p:cNvSpPr txBox="true"/>
            <p:nvPr/>
          </p:nvSpPr>
          <p:spPr>
            <a:xfrm rot="0">
              <a:off x="0" y="4229716"/>
              <a:ext cx="13559004" cy="840143"/>
            </a:xfrm>
            <a:prstGeom prst="rect">
              <a:avLst/>
            </a:prstGeom>
          </p:spPr>
          <p:txBody>
            <a:bodyPr anchor="t" rtlCol="false" tIns="0" lIns="0" bIns="0" rIns="0">
              <a:spAutoFit/>
            </a:bodyPr>
            <a:lstStyle/>
            <a:p>
              <a:pPr>
                <a:lnSpc>
                  <a:spcPts val="5150"/>
                </a:lnSpc>
              </a:pPr>
              <a:r>
                <a:rPr lang="en-US" sz="3962" u="sng">
                  <a:solidFill>
                    <a:srgbClr val="000000"/>
                  </a:solidFill>
                  <a:latin typeface="Cy Grotesk Key"/>
                </a:rPr>
                <a:t>DATA PREPRATION</a:t>
              </a:r>
            </a:p>
          </p:txBody>
        </p:sp>
        <p:sp>
          <p:nvSpPr>
            <p:cNvPr name="TextBox 10" id="10"/>
            <p:cNvSpPr txBox="true"/>
            <p:nvPr/>
          </p:nvSpPr>
          <p:spPr>
            <a:xfrm rot="0">
              <a:off x="0" y="7081277"/>
              <a:ext cx="13559004" cy="840143"/>
            </a:xfrm>
            <a:prstGeom prst="rect">
              <a:avLst/>
            </a:prstGeom>
          </p:spPr>
          <p:txBody>
            <a:bodyPr anchor="t" rtlCol="false" tIns="0" lIns="0" bIns="0" rIns="0">
              <a:spAutoFit/>
            </a:bodyPr>
            <a:lstStyle/>
            <a:p>
              <a:pPr>
                <a:lnSpc>
                  <a:spcPts val="5150"/>
                </a:lnSpc>
              </a:pPr>
              <a:r>
                <a:rPr lang="en-US" sz="3962" u="sng">
                  <a:solidFill>
                    <a:srgbClr val="000000"/>
                  </a:solidFill>
                  <a:latin typeface="Cy Grotesk Key"/>
                </a:rPr>
                <a:t>EVALUATION</a:t>
              </a:r>
            </a:p>
          </p:txBody>
        </p:sp>
        <p:sp>
          <p:nvSpPr>
            <p:cNvPr name="TextBox 11" id="11"/>
            <p:cNvSpPr txBox="true"/>
            <p:nvPr/>
          </p:nvSpPr>
          <p:spPr>
            <a:xfrm rot="0">
              <a:off x="0" y="8507057"/>
              <a:ext cx="13559004" cy="840143"/>
            </a:xfrm>
            <a:prstGeom prst="rect">
              <a:avLst/>
            </a:prstGeom>
          </p:spPr>
          <p:txBody>
            <a:bodyPr anchor="t" rtlCol="false" tIns="0" lIns="0" bIns="0" rIns="0">
              <a:spAutoFit/>
            </a:bodyPr>
            <a:lstStyle/>
            <a:p>
              <a:pPr>
                <a:lnSpc>
                  <a:spcPts val="5150"/>
                </a:lnSpc>
              </a:pPr>
              <a:r>
                <a:rPr lang="en-US" sz="3962" u="sng">
                  <a:solidFill>
                    <a:srgbClr val="000000"/>
                  </a:solidFill>
                  <a:latin typeface="Cy Grotesk Key"/>
                </a:rPr>
                <a:t>DEPLOYMENT</a:t>
              </a:r>
            </a:p>
          </p:txBody>
        </p:sp>
        <p:sp>
          <p:nvSpPr>
            <p:cNvPr name="TextBox 12" id="12"/>
            <p:cNvSpPr txBox="true"/>
            <p:nvPr/>
          </p:nvSpPr>
          <p:spPr>
            <a:xfrm rot="0">
              <a:off x="0" y="5655497"/>
              <a:ext cx="13559004" cy="840143"/>
            </a:xfrm>
            <a:prstGeom prst="rect">
              <a:avLst/>
            </a:prstGeom>
          </p:spPr>
          <p:txBody>
            <a:bodyPr anchor="t" rtlCol="false" tIns="0" lIns="0" bIns="0" rIns="0">
              <a:spAutoFit/>
            </a:bodyPr>
            <a:lstStyle/>
            <a:p>
              <a:pPr>
                <a:lnSpc>
                  <a:spcPts val="5150"/>
                </a:lnSpc>
              </a:pPr>
              <a:r>
                <a:rPr lang="en-US" sz="3962" u="sng">
                  <a:solidFill>
                    <a:srgbClr val="000000"/>
                  </a:solidFill>
                  <a:latin typeface="Cy Grotesk Key"/>
                </a:rPr>
                <a:t>MODELING</a:t>
              </a:r>
            </a:p>
          </p:txBody>
        </p:sp>
      </p:grpSp>
    </p:spTree>
  </p:cSld>
  <p:clrMapOvr>
    <a:masterClrMapping/>
  </p:clrMapOvr>
</p:sld>
</file>

<file path=ppt/slides/slide20.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9525" cy="838200"/>
          </a:xfrm>
          <a:prstGeom prst="rect">
            <a:avLst/>
          </a:prstGeom>
        </p:spPr>
        <p:txBody>
          <a:bodyPr anchor="t" rtlCol="false" tIns="0" lIns="0" bIns="0" rIns="0">
            <a:spAutoFit/>
          </a:bodyPr>
          <a:lstStyle/>
          <a:p>
            <a:pPr>
              <a:lnSpc>
                <a:spcPts val="6600"/>
              </a:lnSpc>
            </a:pPr>
          </a:p>
        </p:txBody>
      </p:sp>
      <p:sp>
        <p:nvSpPr>
          <p:cNvPr name="TextBox 3" id="3"/>
          <p:cNvSpPr txBox="true"/>
          <p:nvPr/>
        </p:nvSpPr>
        <p:spPr>
          <a:xfrm rot="0">
            <a:off x="0" y="159703"/>
            <a:ext cx="18288000" cy="9665981"/>
          </a:xfrm>
          <a:prstGeom prst="rect">
            <a:avLst/>
          </a:prstGeom>
        </p:spPr>
        <p:txBody>
          <a:bodyPr anchor="t" rtlCol="false" tIns="0" lIns="0" bIns="0" rIns="0">
            <a:spAutoFit/>
          </a:bodyPr>
          <a:lstStyle/>
          <a:p>
            <a:pPr>
              <a:lnSpc>
                <a:spcPts val="12880"/>
              </a:lnSpc>
            </a:pPr>
            <a:r>
              <a:rPr lang="en-US" sz="9200">
                <a:solidFill>
                  <a:srgbClr val="FFFFFF"/>
                </a:solidFill>
                <a:latin typeface="Cy Grotesk Key Semi-Bold"/>
              </a:rPr>
              <a:t>Description of Results</a:t>
            </a:r>
          </a:p>
          <a:p>
            <a:pPr>
              <a:lnSpc>
                <a:spcPts val="7279"/>
              </a:lnSpc>
            </a:pPr>
            <a:r>
              <a:rPr lang="en-US" sz="5199">
                <a:solidFill>
                  <a:srgbClr val="FFFFFF"/>
                </a:solidFill>
                <a:latin typeface="Cy Grotesk Key Semi-Bold"/>
              </a:rPr>
              <a:t>Confusion Matrix Analysis:</a:t>
            </a:r>
          </a:p>
          <a:p>
            <a:pPr>
              <a:lnSpc>
                <a:spcPts val="7279"/>
              </a:lnSpc>
            </a:pPr>
          </a:p>
          <a:p>
            <a:pPr>
              <a:lnSpc>
                <a:spcPts val="7279"/>
              </a:lnSpc>
            </a:pPr>
          </a:p>
          <a:p>
            <a:pPr>
              <a:lnSpc>
                <a:spcPts val="7279"/>
              </a:lnSpc>
            </a:pPr>
          </a:p>
          <a:p>
            <a:pPr>
              <a:lnSpc>
                <a:spcPts val="7279"/>
              </a:lnSpc>
            </a:pPr>
          </a:p>
          <a:p>
            <a:pPr>
              <a:lnSpc>
                <a:spcPts val="7279"/>
              </a:lnSpc>
            </a:pPr>
          </a:p>
          <a:p>
            <a:pPr algn="l">
              <a:lnSpc>
                <a:spcPts val="7279"/>
              </a:lnSpc>
            </a:pPr>
          </a:p>
          <a:p>
            <a:pPr algn="ctr" marL="0" indent="0" lvl="0">
              <a:lnSpc>
                <a:spcPts val="12880"/>
              </a:lnSpc>
              <a:spcBef>
                <a:spcPct val="0"/>
              </a:spcBef>
            </a:pPr>
          </a:p>
        </p:txBody>
      </p:sp>
      <p:sp>
        <p:nvSpPr>
          <p:cNvPr name="TextBox 4" id="4"/>
          <p:cNvSpPr txBox="true"/>
          <p:nvPr/>
        </p:nvSpPr>
        <p:spPr>
          <a:xfrm rot="0">
            <a:off x="0" y="3547474"/>
            <a:ext cx="18288000" cy="3590290"/>
          </a:xfrm>
          <a:prstGeom prst="rect">
            <a:avLst/>
          </a:prstGeom>
        </p:spPr>
        <p:txBody>
          <a:bodyPr anchor="t" rtlCol="false" tIns="0" lIns="0" bIns="0" rIns="0">
            <a:spAutoFit/>
          </a:bodyPr>
          <a:lstStyle/>
          <a:p>
            <a:pPr>
              <a:lnSpc>
                <a:spcPts val="4759"/>
              </a:lnSpc>
            </a:pPr>
            <a:r>
              <a:rPr lang="en-US" sz="3399">
                <a:solidFill>
                  <a:srgbClr val="FFFFFF"/>
                </a:solidFill>
                <a:latin typeface="Cy Grotesk Key"/>
              </a:rPr>
              <a:t>Provides insights into the strength, reliability, and predictive power of association rules.</a:t>
            </a:r>
          </a:p>
          <a:p>
            <a:pPr>
              <a:lnSpc>
                <a:spcPts val="4759"/>
              </a:lnSpc>
            </a:pPr>
          </a:p>
          <a:p>
            <a:pPr>
              <a:lnSpc>
                <a:spcPts val="4759"/>
              </a:lnSpc>
            </a:pPr>
            <a:r>
              <a:rPr lang="en-US" sz="3399">
                <a:solidFill>
                  <a:srgbClr val="FFFFFF"/>
                </a:solidFill>
                <a:latin typeface="Cy Grotesk Key"/>
              </a:rPr>
              <a:t>Each metric contributes to understanding the performance of rules in capturing patterns and relationships.</a:t>
            </a:r>
          </a:p>
          <a:p>
            <a:pPr algn="ctr">
              <a:lnSpc>
                <a:spcPts val="4759"/>
              </a:lnSpc>
            </a:pP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0" y="159703"/>
            <a:ext cx="18288000" cy="10588849"/>
          </a:xfrm>
          <a:prstGeom prst="rect">
            <a:avLst/>
          </a:prstGeom>
        </p:spPr>
        <p:txBody>
          <a:bodyPr anchor="t" rtlCol="false" tIns="0" lIns="0" bIns="0" rIns="0">
            <a:spAutoFit/>
          </a:bodyPr>
          <a:lstStyle/>
          <a:p>
            <a:pPr>
              <a:lnSpc>
                <a:spcPts val="12880"/>
              </a:lnSpc>
            </a:pPr>
            <a:r>
              <a:rPr lang="en-US" sz="9200">
                <a:solidFill>
                  <a:srgbClr val="FFFFFF"/>
                </a:solidFill>
                <a:latin typeface="Cy Grotesk Key Semi-Bold"/>
              </a:rPr>
              <a:t>Description of Results</a:t>
            </a:r>
          </a:p>
          <a:p>
            <a:pPr>
              <a:lnSpc>
                <a:spcPts val="7279"/>
              </a:lnSpc>
            </a:pPr>
            <a:r>
              <a:rPr lang="en-US" sz="5199">
                <a:solidFill>
                  <a:srgbClr val="FFFFFF"/>
                </a:solidFill>
                <a:latin typeface="Cy Grotesk Key Semi-Bold"/>
              </a:rPr>
              <a:t>Performance Vector in kNN</a:t>
            </a:r>
          </a:p>
          <a:p>
            <a:pPr>
              <a:lnSpc>
                <a:spcPts val="7279"/>
              </a:lnSpc>
            </a:pPr>
            <a:r>
              <a:rPr lang="en-US" sz="5199">
                <a:solidFill>
                  <a:srgbClr val="FFFFFF"/>
                </a:solidFill>
                <a:latin typeface="Cy Grotesk Key Semi-Bold"/>
              </a:rPr>
              <a:t> </a:t>
            </a:r>
          </a:p>
          <a:p>
            <a:pPr>
              <a:lnSpc>
                <a:spcPts val="7279"/>
              </a:lnSpc>
            </a:pPr>
          </a:p>
          <a:p>
            <a:pPr>
              <a:lnSpc>
                <a:spcPts val="7279"/>
              </a:lnSpc>
            </a:pPr>
          </a:p>
          <a:p>
            <a:pPr>
              <a:lnSpc>
                <a:spcPts val="7279"/>
              </a:lnSpc>
            </a:pPr>
          </a:p>
          <a:p>
            <a:pPr>
              <a:lnSpc>
                <a:spcPts val="7279"/>
              </a:lnSpc>
            </a:pPr>
          </a:p>
          <a:p>
            <a:pPr>
              <a:lnSpc>
                <a:spcPts val="7279"/>
              </a:lnSpc>
            </a:pPr>
          </a:p>
          <a:p>
            <a:pPr algn="l">
              <a:lnSpc>
                <a:spcPts val="7279"/>
              </a:lnSpc>
            </a:pPr>
          </a:p>
          <a:p>
            <a:pPr algn="ctr" marL="0" indent="0" lvl="0">
              <a:lnSpc>
                <a:spcPts val="12880"/>
              </a:lnSpc>
              <a:spcBef>
                <a:spcPct val="0"/>
              </a:spcBef>
            </a:pPr>
          </a:p>
        </p:txBody>
      </p:sp>
      <p:sp>
        <p:nvSpPr>
          <p:cNvPr name="TextBox 3" id="3"/>
          <p:cNvSpPr txBox="true"/>
          <p:nvPr/>
        </p:nvSpPr>
        <p:spPr>
          <a:xfrm rot="0">
            <a:off x="0" y="3547474"/>
            <a:ext cx="18288000" cy="6590665"/>
          </a:xfrm>
          <a:prstGeom prst="rect">
            <a:avLst/>
          </a:prstGeom>
        </p:spPr>
        <p:txBody>
          <a:bodyPr anchor="t" rtlCol="false" tIns="0" lIns="0" bIns="0" rIns="0">
            <a:spAutoFit/>
          </a:bodyPr>
          <a:lstStyle/>
          <a:p>
            <a:pPr>
              <a:lnSpc>
                <a:spcPts val="4759"/>
              </a:lnSpc>
            </a:pPr>
            <a:r>
              <a:rPr lang="en-US" sz="3399">
                <a:solidFill>
                  <a:srgbClr val="FFFFFF"/>
                </a:solidFill>
                <a:latin typeface="Cy Grotesk Key Bold"/>
              </a:rPr>
              <a:t>kNN Algorithm Performance:</a:t>
            </a:r>
          </a:p>
          <a:p>
            <a:pPr>
              <a:lnSpc>
                <a:spcPts val="4759"/>
              </a:lnSpc>
            </a:pPr>
          </a:p>
          <a:p>
            <a:pPr>
              <a:lnSpc>
                <a:spcPts val="4759"/>
              </a:lnSpc>
            </a:pPr>
            <a:r>
              <a:rPr lang="en-US" sz="3399">
                <a:solidFill>
                  <a:srgbClr val="FFFFFF"/>
                </a:solidFill>
                <a:latin typeface="Cy Grotesk Key"/>
              </a:rPr>
              <a:t>Precision and recall metrics analyzed for different classes.</a:t>
            </a:r>
          </a:p>
          <a:p>
            <a:pPr>
              <a:lnSpc>
                <a:spcPts val="4759"/>
              </a:lnSpc>
            </a:pPr>
          </a:p>
          <a:p>
            <a:pPr>
              <a:lnSpc>
                <a:spcPts val="4759"/>
              </a:lnSpc>
            </a:pPr>
            <a:r>
              <a:rPr lang="en-US" sz="3399">
                <a:solidFill>
                  <a:srgbClr val="FFFFFF"/>
                </a:solidFill>
                <a:latin typeface="Cy Grotesk Key"/>
              </a:rPr>
              <a:t>Precision highest for "SINGLE HOME, HOUSE" class but lower for other categories.</a:t>
            </a:r>
          </a:p>
          <a:p>
            <a:pPr>
              <a:lnSpc>
                <a:spcPts val="4759"/>
              </a:lnSpc>
            </a:pPr>
          </a:p>
          <a:p>
            <a:pPr>
              <a:lnSpc>
                <a:spcPts val="4759"/>
              </a:lnSpc>
            </a:pPr>
            <a:r>
              <a:rPr lang="en-US" sz="3399">
                <a:solidFill>
                  <a:srgbClr val="FFFFFF"/>
                </a:solidFill>
                <a:latin typeface="Cy Grotesk Key"/>
              </a:rPr>
              <a:t>Variability in performance across classes suggests influence of data distribution.</a:t>
            </a:r>
          </a:p>
          <a:p>
            <a:pPr>
              <a:lnSpc>
                <a:spcPts val="4759"/>
              </a:lnSpc>
            </a:pPr>
          </a:p>
          <a:p>
            <a:pPr>
              <a:lnSpc>
                <a:spcPts val="4759"/>
              </a:lnSpc>
            </a:pPr>
            <a:r>
              <a:rPr lang="en-US" sz="3399">
                <a:solidFill>
                  <a:srgbClr val="FFFFFF"/>
                </a:solidFill>
                <a:latin typeface="Cy Grotesk Key"/>
              </a:rPr>
              <a:t>Further analysis and fine-tuning may be required for improved performance.</a:t>
            </a:r>
          </a:p>
          <a:p>
            <a:pPr algn="ctr">
              <a:lnSpc>
                <a:spcPts val="4759"/>
              </a:lnSpc>
            </a:pP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0" y="159703"/>
            <a:ext cx="18288000" cy="10588849"/>
          </a:xfrm>
          <a:prstGeom prst="rect">
            <a:avLst/>
          </a:prstGeom>
        </p:spPr>
        <p:txBody>
          <a:bodyPr anchor="t" rtlCol="false" tIns="0" lIns="0" bIns="0" rIns="0">
            <a:spAutoFit/>
          </a:bodyPr>
          <a:lstStyle/>
          <a:p>
            <a:pPr>
              <a:lnSpc>
                <a:spcPts val="12880"/>
              </a:lnSpc>
            </a:pPr>
            <a:r>
              <a:rPr lang="en-US" sz="9200">
                <a:solidFill>
                  <a:srgbClr val="FFFFFF"/>
                </a:solidFill>
                <a:latin typeface="Cy Grotesk Key Semi-Bold"/>
              </a:rPr>
              <a:t>Description of Results</a:t>
            </a:r>
          </a:p>
          <a:p>
            <a:pPr>
              <a:lnSpc>
                <a:spcPts val="7279"/>
              </a:lnSpc>
            </a:pPr>
            <a:r>
              <a:rPr lang="en-US" sz="5199">
                <a:solidFill>
                  <a:srgbClr val="FFFFFF"/>
                </a:solidFill>
                <a:latin typeface="Cy Grotesk Key Semi-Bold"/>
              </a:rPr>
              <a:t>Performance Vector in Decision Trees  </a:t>
            </a:r>
          </a:p>
          <a:p>
            <a:pPr>
              <a:lnSpc>
                <a:spcPts val="7279"/>
              </a:lnSpc>
            </a:pPr>
            <a:r>
              <a:rPr lang="en-US" sz="5199">
                <a:solidFill>
                  <a:srgbClr val="FFFFFF"/>
                </a:solidFill>
                <a:latin typeface="Cy Grotesk Key Semi-Bold"/>
              </a:rPr>
              <a:t> </a:t>
            </a:r>
          </a:p>
          <a:p>
            <a:pPr>
              <a:lnSpc>
                <a:spcPts val="7279"/>
              </a:lnSpc>
            </a:pPr>
          </a:p>
          <a:p>
            <a:pPr>
              <a:lnSpc>
                <a:spcPts val="7279"/>
              </a:lnSpc>
            </a:pPr>
          </a:p>
          <a:p>
            <a:pPr>
              <a:lnSpc>
                <a:spcPts val="7279"/>
              </a:lnSpc>
            </a:pPr>
          </a:p>
          <a:p>
            <a:pPr>
              <a:lnSpc>
                <a:spcPts val="7279"/>
              </a:lnSpc>
            </a:pPr>
          </a:p>
          <a:p>
            <a:pPr>
              <a:lnSpc>
                <a:spcPts val="7279"/>
              </a:lnSpc>
            </a:pPr>
          </a:p>
          <a:p>
            <a:pPr algn="l">
              <a:lnSpc>
                <a:spcPts val="7279"/>
              </a:lnSpc>
            </a:pPr>
          </a:p>
          <a:p>
            <a:pPr algn="ctr" marL="0" indent="0" lvl="0">
              <a:lnSpc>
                <a:spcPts val="12880"/>
              </a:lnSpc>
              <a:spcBef>
                <a:spcPct val="0"/>
              </a:spcBef>
            </a:pPr>
          </a:p>
        </p:txBody>
      </p:sp>
      <p:sp>
        <p:nvSpPr>
          <p:cNvPr name="TextBox 3" id="3"/>
          <p:cNvSpPr txBox="true"/>
          <p:nvPr/>
        </p:nvSpPr>
        <p:spPr>
          <a:xfrm rot="0">
            <a:off x="0" y="3338262"/>
            <a:ext cx="18288000" cy="7190740"/>
          </a:xfrm>
          <a:prstGeom prst="rect">
            <a:avLst/>
          </a:prstGeom>
        </p:spPr>
        <p:txBody>
          <a:bodyPr anchor="t" rtlCol="false" tIns="0" lIns="0" bIns="0" rIns="0">
            <a:spAutoFit/>
          </a:bodyPr>
          <a:lstStyle/>
          <a:p>
            <a:pPr>
              <a:lnSpc>
                <a:spcPts val="4759"/>
              </a:lnSpc>
            </a:pPr>
            <a:r>
              <a:rPr lang="en-US" sz="3399">
                <a:solidFill>
                  <a:srgbClr val="FFFFFF"/>
                </a:solidFill>
                <a:latin typeface="Cy Grotesk Key Semi-Bold"/>
              </a:rPr>
              <a:t>Decision Tree Model Performance:</a:t>
            </a:r>
          </a:p>
          <a:p>
            <a:pPr>
              <a:lnSpc>
                <a:spcPts val="4759"/>
              </a:lnSpc>
            </a:pPr>
          </a:p>
          <a:p>
            <a:pPr>
              <a:lnSpc>
                <a:spcPts val="4759"/>
              </a:lnSpc>
            </a:pPr>
            <a:r>
              <a:rPr lang="en-US" sz="3399">
                <a:solidFill>
                  <a:srgbClr val="FFFFFF"/>
                </a:solidFill>
                <a:latin typeface="Cy Grotesk Key"/>
              </a:rPr>
              <a:t>Achieved high precision for some classes but lower recall.</a:t>
            </a:r>
          </a:p>
          <a:p>
            <a:pPr>
              <a:lnSpc>
                <a:spcPts val="4759"/>
              </a:lnSpc>
            </a:pPr>
          </a:p>
          <a:p>
            <a:pPr>
              <a:lnSpc>
                <a:spcPts val="4759"/>
              </a:lnSpc>
            </a:pPr>
            <a:r>
              <a:rPr lang="en-US" sz="3399">
                <a:solidFill>
                  <a:srgbClr val="FFFFFF"/>
                </a:solidFill>
                <a:latin typeface="Cy Grotesk Key"/>
              </a:rPr>
              <a:t>Variability in precision and recall across classes.</a:t>
            </a:r>
          </a:p>
          <a:p>
            <a:pPr>
              <a:lnSpc>
                <a:spcPts val="4759"/>
              </a:lnSpc>
            </a:pPr>
          </a:p>
          <a:p>
            <a:pPr>
              <a:lnSpc>
                <a:spcPts val="4759"/>
              </a:lnSpc>
            </a:pPr>
            <a:r>
              <a:rPr lang="en-US" sz="3399">
                <a:solidFill>
                  <a:srgbClr val="FFFFFF"/>
                </a:solidFill>
                <a:latin typeface="Cy Grotesk Key"/>
              </a:rPr>
              <a:t>Some classes show struggles in accurate prediction.</a:t>
            </a:r>
          </a:p>
          <a:p>
            <a:pPr>
              <a:lnSpc>
                <a:spcPts val="4759"/>
              </a:lnSpc>
            </a:pPr>
          </a:p>
          <a:p>
            <a:pPr>
              <a:lnSpc>
                <a:spcPts val="4759"/>
              </a:lnSpc>
            </a:pPr>
            <a:r>
              <a:rPr lang="en-US" sz="3399">
                <a:solidFill>
                  <a:srgbClr val="FFFFFF"/>
                </a:solidFill>
                <a:latin typeface="Cy Grotesk Key"/>
              </a:rPr>
              <a:t>Further analysis needed to enhance model performance, especially for challenging classes.</a:t>
            </a:r>
          </a:p>
          <a:p>
            <a:pPr>
              <a:lnSpc>
                <a:spcPts val="4759"/>
              </a:lnSpc>
            </a:pPr>
          </a:p>
          <a:p>
            <a:pPr algn="ctr">
              <a:lnSpc>
                <a:spcPts val="4759"/>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9144000" cy="10287000"/>
          </a:xfrm>
          <a:prstGeom prst="rect">
            <a:avLst/>
          </a:prstGeom>
          <a:solidFill>
            <a:srgbClr val="000000"/>
          </a:solidFill>
        </p:spPr>
      </p:sp>
      <p:sp>
        <p:nvSpPr>
          <p:cNvPr name="Freeform 3" id="3"/>
          <p:cNvSpPr/>
          <p:nvPr/>
        </p:nvSpPr>
        <p:spPr>
          <a:xfrm flipH="false" flipV="false" rot="-5400000">
            <a:off x="486178" y="2966942"/>
            <a:ext cx="8171645" cy="8141930"/>
          </a:xfrm>
          <a:custGeom>
            <a:avLst/>
            <a:gdLst/>
            <a:ahLst/>
            <a:cxnLst/>
            <a:rect r="r" b="b" t="t" l="l"/>
            <a:pathLst>
              <a:path h="8141930" w="8171645">
                <a:moveTo>
                  <a:pt x="0" y="0"/>
                </a:moveTo>
                <a:lnTo>
                  <a:pt x="8171644" y="0"/>
                </a:lnTo>
                <a:lnTo>
                  <a:pt x="8171644" y="8141930"/>
                </a:lnTo>
                <a:lnTo>
                  <a:pt x="0" y="8141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0" y="600075"/>
            <a:ext cx="10945752" cy="1282229"/>
          </a:xfrm>
          <a:prstGeom prst="rect">
            <a:avLst/>
          </a:prstGeom>
        </p:spPr>
        <p:txBody>
          <a:bodyPr anchor="t" rtlCol="false" tIns="0" lIns="0" bIns="0" rIns="0">
            <a:spAutoFit/>
          </a:bodyPr>
          <a:lstStyle/>
          <a:p>
            <a:pPr>
              <a:lnSpc>
                <a:spcPts val="10021"/>
              </a:lnSpc>
            </a:pPr>
            <a:r>
              <a:rPr lang="en-US" sz="8351">
                <a:solidFill>
                  <a:srgbClr val="FFFFFF"/>
                </a:solidFill>
                <a:latin typeface="Cy Grotesk Key Semi-Bold"/>
              </a:rPr>
              <a:t>Evaluation</a:t>
            </a:r>
          </a:p>
        </p:txBody>
      </p:sp>
      <p:grpSp>
        <p:nvGrpSpPr>
          <p:cNvPr name="Group 5" id="5"/>
          <p:cNvGrpSpPr/>
          <p:nvPr/>
        </p:nvGrpSpPr>
        <p:grpSpPr>
          <a:xfrm rot="0">
            <a:off x="1041966" y="8875167"/>
            <a:ext cx="2436469" cy="383133"/>
            <a:chOff x="0" y="0"/>
            <a:chExt cx="1189991" cy="187126"/>
          </a:xfrm>
        </p:grpSpPr>
        <p:sp>
          <p:nvSpPr>
            <p:cNvPr name="Freeform 6" id="6"/>
            <p:cNvSpPr/>
            <p:nvPr/>
          </p:nvSpPr>
          <p:spPr>
            <a:xfrm flipH="false" flipV="false" rot="0">
              <a:off x="0" y="0"/>
              <a:ext cx="1189991" cy="187126"/>
            </a:xfrm>
            <a:custGeom>
              <a:avLst/>
              <a:gdLst/>
              <a:ahLst/>
              <a:cxnLst/>
              <a:rect r="r" b="b" t="t" l="l"/>
              <a:pathLst>
                <a:path h="187126" w="1189991">
                  <a:moveTo>
                    <a:pt x="31775" y="0"/>
                  </a:moveTo>
                  <a:lnTo>
                    <a:pt x="1158216" y="0"/>
                  </a:lnTo>
                  <a:cubicBezTo>
                    <a:pt x="1166643" y="0"/>
                    <a:pt x="1174726" y="3348"/>
                    <a:pt x="1180685" y="9307"/>
                  </a:cubicBezTo>
                  <a:cubicBezTo>
                    <a:pt x="1186644" y="15266"/>
                    <a:pt x="1189991" y="23348"/>
                    <a:pt x="1189991" y="31775"/>
                  </a:cubicBezTo>
                  <a:lnTo>
                    <a:pt x="1189991" y="155350"/>
                  </a:lnTo>
                  <a:cubicBezTo>
                    <a:pt x="1189991" y="163778"/>
                    <a:pt x="1186644" y="171860"/>
                    <a:pt x="1180685" y="177819"/>
                  </a:cubicBezTo>
                  <a:cubicBezTo>
                    <a:pt x="1174726" y="183778"/>
                    <a:pt x="1166643" y="187126"/>
                    <a:pt x="1158216" y="187126"/>
                  </a:cubicBezTo>
                  <a:lnTo>
                    <a:pt x="31775" y="187126"/>
                  </a:lnTo>
                  <a:cubicBezTo>
                    <a:pt x="23348" y="187126"/>
                    <a:pt x="15266" y="183778"/>
                    <a:pt x="9307" y="177819"/>
                  </a:cubicBezTo>
                  <a:cubicBezTo>
                    <a:pt x="3348" y="171860"/>
                    <a:pt x="0" y="163778"/>
                    <a:pt x="0" y="155350"/>
                  </a:cubicBezTo>
                  <a:lnTo>
                    <a:pt x="0" y="31775"/>
                  </a:lnTo>
                  <a:cubicBezTo>
                    <a:pt x="0" y="23348"/>
                    <a:pt x="3348" y="15266"/>
                    <a:pt x="9307" y="9307"/>
                  </a:cubicBezTo>
                  <a:cubicBezTo>
                    <a:pt x="15266" y="3348"/>
                    <a:pt x="23348" y="0"/>
                    <a:pt x="31775" y="0"/>
                  </a:cubicBezTo>
                  <a:close/>
                </a:path>
              </a:pathLst>
            </a:custGeom>
            <a:solidFill>
              <a:srgbClr val="FFFFFF"/>
            </a:solidFill>
          </p:spPr>
        </p:sp>
        <p:sp>
          <p:nvSpPr>
            <p:cNvPr name="TextBox 7" id="7"/>
            <p:cNvSpPr txBox="true"/>
            <p:nvPr/>
          </p:nvSpPr>
          <p:spPr>
            <a:xfrm>
              <a:off x="0" y="-38100"/>
              <a:ext cx="1189991" cy="225226"/>
            </a:xfrm>
            <a:prstGeom prst="rect">
              <a:avLst/>
            </a:prstGeom>
          </p:spPr>
          <p:txBody>
            <a:bodyPr anchor="ctr" rtlCol="false" tIns="0" lIns="0" bIns="0" rIns="0"/>
            <a:lstStyle/>
            <a:p>
              <a:pPr algn="ctr">
                <a:lnSpc>
                  <a:spcPts val="2239"/>
                </a:lnSpc>
              </a:pPr>
              <a:r>
                <a:rPr lang="en-US" sz="1599">
                  <a:solidFill>
                    <a:srgbClr val="000000"/>
                  </a:solidFill>
                  <a:latin typeface="Cy Grotesk Key"/>
                  <a:hlinkClick r:id="rId4" action="ppaction://hlinksldjump"/>
                </a:rPr>
                <a:t>Back to Agenda Page</a:t>
              </a:r>
            </a:p>
          </p:txBody>
        </p:sp>
      </p:grpSp>
      <p:sp>
        <p:nvSpPr>
          <p:cNvPr name="TextBox 8" id="8"/>
          <p:cNvSpPr txBox="true"/>
          <p:nvPr/>
        </p:nvSpPr>
        <p:spPr>
          <a:xfrm rot="0">
            <a:off x="9144000" y="962025"/>
            <a:ext cx="9144000" cy="4780915"/>
          </a:xfrm>
          <a:prstGeom prst="rect">
            <a:avLst/>
          </a:prstGeom>
        </p:spPr>
        <p:txBody>
          <a:bodyPr anchor="t" rtlCol="false" tIns="0" lIns="0" bIns="0" rIns="0">
            <a:spAutoFit/>
          </a:bodyPr>
          <a:lstStyle/>
          <a:p>
            <a:pPr>
              <a:lnSpc>
                <a:spcPts val="4759"/>
              </a:lnSpc>
            </a:pPr>
            <a:r>
              <a:rPr lang="en-US" sz="3399">
                <a:solidFill>
                  <a:srgbClr val="000000"/>
                </a:solidFill>
                <a:latin typeface="Canva Sans Bold"/>
              </a:rPr>
              <a:t>Cross-Validation Process: </a:t>
            </a:r>
            <a:r>
              <a:rPr lang="en-US" sz="3399">
                <a:solidFill>
                  <a:srgbClr val="000000"/>
                </a:solidFill>
                <a:latin typeface="Canva Sans"/>
              </a:rPr>
              <a:t>Implementation of k-fold cross-validation for assessing model performance.</a:t>
            </a:r>
          </a:p>
          <a:p>
            <a:pPr>
              <a:lnSpc>
                <a:spcPts val="4759"/>
              </a:lnSpc>
            </a:pPr>
            <a:r>
              <a:rPr lang="en-US" sz="3399">
                <a:solidFill>
                  <a:srgbClr val="000000"/>
                </a:solidFill>
                <a:latin typeface="Canva Sans"/>
              </a:rPr>
              <a:t>Dataset divided into 10 folds, model trained and tested iteratively.</a:t>
            </a:r>
          </a:p>
          <a:p>
            <a:pPr>
              <a:lnSpc>
                <a:spcPts val="4759"/>
              </a:lnSpc>
            </a:pPr>
            <a:r>
              <a:rPr lang="en-US" sz="3399">
                <a:solidFill>
                  <a:srgbClr val="000000"/>
                </a:solidFill>
                <a:latin typeface="Canva Sans"/>
              </a:rPr>
              <a:t>Performance metrics averaged across folds for robust estimation.</a:t>
            </a:r>
          </a:p>
          <a:p>
            <a:pPr algn="ctr" marL="0" indent="0" lvl="0">
              <a:lnSpc>
                <a:spcPts val="4759"/>
              </a:lnSpc>
              <a:spcBef>
                <a:spcPct val="0"/>
              </a:spcBef>
            </a:pPr>
          </a:p>
        </p:txBody>
      </p:sp>
      <p:sp>
        <p:nvSpPr>
          <p:cNvPr name="TextBox 9" id="9"/>
          <p:cNvSpPr txBox="true"/>
          <p:nvPr/>
        </p:nvSpPr>
        <p:spPr>
          <a:xfrm rot="0">
            <a:off x="9144000" y="5355774"/>
            <a:ext cx="8934032" cy="5380990"/>
          </a:xfrm>
          <a:prstGeom prst="rect">
            <a:avLst/>
          </a:prstGeom>
        </p:spPr>
        <p:txBody>
          <a:bodyPr anchor="t" rtlCol="false" tIns="0" lIns="0" bIns="0" rIns="0">
            <a:spAutoFit/>
          </a:bodyPr>
          <a:lstStyle/>
          <a:p>
            <a:pPr>
              <a:lnSpc>
                <a:spcPts val="4759"/>
              </a:lnSpc>
            </a:pPr>
            <a:r>
              <a:rPr lang="en-US" sz="3399">
                <a:solidFill>
                  <a:srgbClr val="000000"/>
                </a:solidFill>
                <a:latin typeface="Canva Sans Bold"/>
              </a:rPr>
              <a:t>Cross-Validation Results: </a:t>
            </a:r>
            <a:r>
              <a:rPr lang="en-US" sz="3399">
                <a:solidFill>
                  <a:srgbClr val="000000"/>
                </a:solidFill>
                <a:latin typeface="Canva Sans"/>
              </a:rPr>
              <a:t>Robust estimation of model performance provided by evaluating on multiple subsets.</a:t>
            </a:r>
          </a:p>
          <a:p>
            <a:pPr>
              <a:lnSpc>
                <a:spcPts val="4759"/>
              </a:lnSpc>
            </a:pPr>
            <a:r>
              <a:rPr lang="en-US" sz="3399">
                <a:solidFill>
                  <a:srgbClr val="000000"/>
                </a:solidFill>
                <a:latin typeface="Canva Sans"/>
              </a:rPr>
              <a:t>Cross-validation performed for kNN, Decision Trees, and Random Forest models.</a:t>
            </a:r>
          </a:p>
          <a:p>
            <a:pPr algn="ctr">
              <a:lnSpc>
                <a:spcPts val="4759"/>
              </a:lnSpc>
            </a:pPr>
          </a:p>
          <a:p>
            <a:pPr algn="ctr" marL="0" indent="0" lvl="0">
              <a:lnSpc>
                <a:spcPts val="4759"/>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9144000" cy="10287000"/>
          </a:xfrm>
          <a:prstGeom prst="rect">
            <a:avLst/>
          </a:prstGeom>
          <a:solidFill>
            <a:srgbClr val="000000"/>
          </a:solidFill>
        </p:spPr>
      </p:sp>
      <p:sp>
        <p:nvSpPr>
          <p:cNvPr name="Freeform 3" id="3"/>
          <p:cNvSpPr/>
          <p:nvPr/>
        </p:nvSpPr>
        <p:spPr>
          <a:xfrm flipH="false" flipV="false" rot="-5400000">
            <a:off x="486178" y="2966942"/>
            <a:ext cx="8171645" cy="8141930"/>
          </a:xfrm>
          <a:custGeom>
            <a:avLst/>
            <a:gdLst/>
            <a:ahLst/>
            <a:cxnLst/>
            <a:rect r="r" b="b" t="t" l="l"/>
            <a:pathLst>
              <a:path h="8141930" w="8171645">
                <a:moveTo>
                  <a:pt x="0" y="0"/>
                </a:moveTo>
                <a:lnTo>
                  <a:pt x="8171644" y="0"/>
                </a:lnTo>
                <a:lnTo>
                  <a:pt x="8171644" y="8141930"/>
                </a:lnTo>
                <a:lnTo>
                  <a:pt x="0" y="8141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0" y="600075"/>
            <a:ext cx="10945752" cy="1282229"/>
          </a:xfrm>
          <a:prstGeom prst="rect">
            <a:avLst/>
          </a:prstGeom>
        </p:spPr>
        <p:txBody>
          <a:bodyPr anchor="t" rtlCol="false" tIns="0" lIns="0" bIns="0" rIns="0">
            <a:spAutoFit/>
          </a:bodyPr>
          <a:lstStyle/>
          <a:p>
            <a:pPr>
              <a:lnSpc>
                <a:spcPts val="10021"/>
              </a:lnSpc>
            </a:pPr>
            <a:r>
              <a:rPr lang="en-US" sz="8351">
                <a:solidFill>
                  <a:srgbClr val="FFFFFF"/>
                </a:solidFill>
                <a:latin typeface="Cy Grotesk Key Semi-Bold"/>
              </a:rPr>
              <a:t>Evaluation</a:t>
            </a:r>
          </a:p>
        </p:txBody>
      </p:sp>
      <p:grpSp>
        <p:nvGrpSpPr>
          <p:cNvPr name="Group 5" id="5"/>
          <p:cNvGrpSpPr/>
          <p:nvPr/>
        </p:nvGrpSpPr>
        <p:grpSpPr>
          <a:xfrm rot="0">
            <a:off x="1041966" y="8875167"/>
            <a:ext cx="2436469" cy="383133"/>
            <a:chOff x="0" y="0"/>
            <a:chExt cx="1189991" cy="187126"/>
          </a:xfrm>
        </p:grpSpPr>
        <p:sp>
          <p:nvSpPr>
            <p:cNvPr name="Freeform 6" id="6"/>
            <p:cNvSpPr/>
            <p:nvPr/>
          </p:nvSpPr>
          <p:spPr>
            <a:xfrm flipH="false" flipV="false" rot="0">
              <a:off x="0" y="0"/>
              <a:ext cx="1189991" cy="187126"/>
            </a:xfrm>
            <a:custGeom>
              <a:avLst/>
              <a:gdLst/>
              <a:ahLst/>
              <a:cxnLst/>
              <a:rect r="r" b="b" t="t" l="l"/>
              <a:pathLst>
                <a:path h="187126" w="1189991">
                  <a:moveTo>
                    <a:pt x="31775" y="0"/>
                  </a:moveTo>
                  <a:lnTo>
                    <a:pt x="1158216" y="0"/>
                  </a:lnTo>
                  <a:cubicBezTo>
                    <a:pt x="1166643" y="0"/>
                    <a:pt x="1174726" y="3348"/>
                    <a:pt x="1180685" y="9307"/>
                  </a:cubicBezTo>
                  <a:cubicBezTo>
                    <a:pt x="1186644" y="15266"/>
                    <a:pt x="1189991" y="23348"/>
                    <a:pt x="1189991" y="31775"/>
                  </a:cubicBezTo>
                  <a:lnTo>
                    <a:pt x="1189991" y="155350"/>
                  </a:lnTo>
                  <a:cubicBezTo>
                    <a:pt x="1189991" y="163778"/>
                    <a:pt x="1186644" y="171860"/>
                    <a:pt x="1180685" y="177819"/>
                  </a:cubicBezTo>
                  <a:cubicBezTo>
                    <a:pt x="1174726" y="183778"/>
                    <a:pt x="1166643" y="187126"/>
                    <a:pt x="1158216" y="187126"/>
                  </a:cubicBezTo>
                  <a:lnTo>
                    <a:pt x="31775" y="187126"/>
                  </a:lnTo>
                  <a:cubicBezTo>
                    <a:pt x="23348" y="187126"/>
                    <a:pt x="15266" y="183778"/>
                    <a:pt x="9307" y="177819"/>
                  </a:cubicBezTo>
                  <a:cubicBezTo>
                    <a:pt x="3348" y="171860"/>
                    <a:pt x="0" y="163778"/>
                    <a:pt x="0" y="155350"/>
                  </a:cubicBezTo>
                  <a:lnTo>
                    <a:pt x="0" y="31775"/>
                  </a:lnTo>
                  <a:cubicBezTo>
                    <a:pt x="0" y="23348"/>
                    <a:pt x="3348" y="15266"/>
                    <a:pt x="9307" y="9307"/>
                  </a:cubicBezTo>
                  <a:cubicBezTo>
                    <a:pt x="15266" y="3348"/>
                    <a:pt x="23348" y="0"/>
                    <a:pt x="31775" y="0"/>
                  </a:cubicBezTo>
                  <a:close/>
                </a:path>
              </a:pathLst>
            </a:custGeom>
            <a:solidFill>
              <a:srgbClr val="FFFFFF"/>
            </a:solidFill>
          </p:spPr>
        </p:sp>
        <p:sp>
          <p:nvSpPr>
            <p:cNvPr name="TextBox 7" id="7"/>
            <p:cNvSpPr txBox="true"/>
            <p:nvPr/>
          </p:nvSpPr>
          <p:spPr>
            <a:xfrm>
              <a:off x="0" y="-38100"/>
              <a:ext cx="1189991" cy="225226"/>
            </a:xfrm>
            <a:prstGeom prst="rect">
              <a:avLst/>
            </a:prstGeom>
          </p:spPr>
          <p:txBody>
            <a:bodyPr anchor="ctr" rtlCol="false" tIns="0" lIns="0" bIns="0" rIns="0"/>
            <a:lstStyle/>
            <a:p>
              <a:pPr algn="ctr">
                <a:lnSpc>
                  <a:spcPts val="2239"/>
                </a:lnSpc>
              </a:pPr>
              <a:r>
                <a:rPr lang="en-US" sz="1599">
                  <a:solidFill>
                    <a:srgbClr val="000000"/>
                  </a:solidFill>
                  <a:latin typeface="Cy Grotesk Key"/>
                  <a:hlinkClick r:id="rId4" action="ppaction://hlinksldjump"/>
                </a:rPr>
                <a:t>Back to Agenda Page</a:t>
              </a:r>
            </a:p>
          </p:txBody>
        </p:sp>
      </p:grpSp>
      <p:sp>
        <p:nvSpPr>
          <p:cNvPr name="TextBox 8" id="8"/>
          <p:cNvSpPr txBox="true"/>
          <p:nvPr/>
        </p:nvSpPr>
        <p:spPr>
          <a:xfrm rot="0">
            <a:off x="9144000" y="65487"/>
            <a:ext cx="9144000" cy="1180465"/>
          </a:xfrm>
          <a:prstGeom prst="rect">
            <a:avLst/>
          </a:prstGeom>
        </p:spPr>
        <p:txBody>
          <a:bodyPr anchor="t" rtlCol="false" tIns="0" lIns="0" bIns="0" rIns="0">
            <a:spAutoFit/>
          </a:bodyPr>
          <a:lstStyle/>
          <a:p>
            <a:pPr>
              <a:lnSpc>
                <a:spcPts val="4759"/>
              </a:lnSpc>
            </a:pPr>
            <a:r>
              <a:rPr lang="en-US" sz="3399">
                <a:solidFill>
                  <a:srgbClr val="000000"/>
                </a:solidFill>
                <a:latin typeface="Canva Sans Bold"/>
              </a:rPr>
              <a:t>Evaluation of Association</a:t>
            </a:r>
          </a:p>
          <a:p>
            <a:pPr algn="ctr" marL="0" indent="0" lvl="0">
              <a:lnSpc>
                <a:spcPts val="4759"/>
              </a:lnSpc>
              <a:spcBef>
                <a:spcPct val="0"/>
              </a:spcBef>
            </a:pPr>
          </a:p>
        </p:txBody>
      </p:sp>
      <p:sp>
        <p:nvSpPr>
          <p:cNvPr name="TextBox 9" id="9"/>
          <p:cNvSpPr txBox="true"/>
          <p:nvPr/>
        </p:nvSpPr>
        <p:spPr>
          <a:xfrm rot="0">
            <a:off x="9399703" y="1480730"/>
            <a:ext cx="9144000" cy="4780915"/>
          </a:xfrm>
          <a:prstGeom prst="rect">
            <a:avLst/>
          </a:prstGeom>
        </p:spPr>
        <p:txBody>
          <a:bodyPr anchor="t" rtlCol="false" tIns="0" lIns="0" bIns="0" rIns="0">
            <a:spAutoFit/>
          </a:bodyPr>
          <a:lstStyle/>
          <a:p>
            <a:pPr marL="0" indent="0" lvl="0">
              <a:lnSpc>
                <a:spcPts val="4759"/>
              </a:lnSpc>
              <a:spcBef>
                <a:spcPct val="0"/>
              </a:spcBef>
            </a:pPr>
            <a:r>
              <a:rPr lang="en-US" sz="3399" strike="noStrike" u="none">
                <a:solidFill>
                  <a:srgbClr val="000000"/>
                </a:solidFill>
                <a:latin typeface="Canva Sans Bold"/>
              </a:rPr>
              <a:t>Association Analysis Process:</a:t>
            </a:r>
          </a:p>
          <a:p>
            <a:pPr>
              <a:lnSpc>
                <a:spcPts val="4759"/>
              </a:lnSpc>
              <a:spcBef>
                <a:spcPct val="0"/>
              </a:spcBef>
            </a:pPr>
          </a:p>
          <a:p>
            <a:pPr marL="0" indent="0" lvl="0">
              <a:lnSpc>
                <a:spcPts val="4759"/>
              </a:lnSpc>
              <a:spcBef>
                <a:spcPct val="0"/>
              </a:spcBef>
            </a:pPr>
            <a:r>
              <a:rPr lang="en-US" sz="3399" strike="noStrike" u="none">
                <a:solidFill>
                  <a:srgbClr val="000000"/>
                </a:solidFill>
                <a:latin typeface="Canva Sans"/>
              </a:rPr>
              <a:t>Association algorithm applied to discover frequent item sets and rules.</a:t>
            </a:r>
          </a:p>
          <a:p>
            <a:pPr>
              <a:lnSpc>
                <a:spcPts val="4759"/>
              </a:lnSpc>
              <a:spcBef>
                <a:spcPct val="0"/>
              </a:spcBef>
            </a:pPr>
          </a:p>
          <a:p>
            <a:pPr>
              <a:lnSpc>
                <a:spcPts val="4759"/>
              </a:lnSpc>
              <a:spcBef>
                <a:spcPct val="0"/>
              </a:spcBef>
            </a:pPr>
            <a:r>
              <a:rPr lang="en-US" sz="3399" strike="noStrike" u="none">
                <a:solidFill>
                  <a:srgbClr val="000000"/>
                </a:solidFill>
                <a:latin typeface="Canva Sans"/>
              </a:rPr>
              <a:t>Patterns and correlations between attributes of bike theft incidents identified.</a:t>
            </a:r>
          </a:p>
          <a:p>
            <a:pPr algn="ctr" marL="0" indent="0" lvl="0">
              <a:lnSpc>
                <a:spcPts val="4759"/>
              </a:lnSpc>
              <a:spcBef>
                <a:spcPct val="0"/>
              </a:spcBef>
            </a:pPr>
          </a:p>
        </p:txBody>
      </p:sp>
      <p:sp>
        <p:nvSpPr>
          <p:cNvPr name="TextBox 10" id="10"/>
          <p:cNvSpPr txBox="true"/>
          <p:nvPr/>
        </p:nvSpPr>
        <p:spPr>
          <a:xfrm rot="0">
            <a:off x="9399703" y="5967156"/>
            <a:ext cx="9144000" cy="4780915"/>
          </a:xfrm>
          <a:prstGeom prst="rect">
            <a:avLst/>
          </a:prstGeom>
        </p:spPr>
        <p:txBody>
          <a:bodyPr anchor="t" rtlCol="false" tIns="0" lIns="0" bIns="0" rIns="0">
            <a:spAutoFit/>
          </a:bodyPr>
          <a:lstStyle/>
          <a:p>
            <a:pPr marL="0" indent="0" lvl="0">
              <a:lnSpc>
                <a:spcPts val="4759"/>
              </a:lnSpc>
              <a:spcBef>
                <a:spcPct val="0"/>
              </a:spcBef>
            </a:pPr>
            <a:r>
              <a:rPr lang="en-US" sz="3399" strike="noStrike" u="none">
                <a:solidFill>
                  <a:srgbClr val="000000"/>
                </a:solidFill>
                <a:latin typeface="Canva Sans Bold"/>
              </a:rPr>
              <a:t>Association Analysis Results:</a:t>
            </a:r>
          </a:p>
          <a:p>
            <a:pPr marL="0" indent="0" lvl="0">
              <a:lnSpc>
                <a:spcPts val="4759"/>
              </a:lnSpc>
              <a:spcBef>
                <a:spcPct val="0"/>
              </a:spcBef>
            </a:pPr>
          </a:p>
          <a:p>
            <a:pPr marL="0" indent="0" lvl="0">
              <a:lnSpc>
                <a:spcPts val="4759"/>
              </a:lnSpc>
              <a:spcBef>
                <a:spcPct val="0"/>
              </a:spcBef>
            </a:pPr>
            <a:r>
              <a:rPr lang="en-US" sz="3399" strike="noStrike" u="none">
                <a:solidFill>
                  <a:srgbClr val="000000"/>
                </a:solidFill>
                <a:latin typeface="Canva Sans"/>
              </a:rPr>
              <a:t>Interesting patterns and correlations revealed between different attributes.</a:t>
            </a:r>
          </a:p>
          <a:p>
            <a:pPr algn="l">
              <a:lnSpc>
                <a:spcPts val="4759"/>
              </a:lnSpc>
              <a:spcBef>
                <a:spcPct val="0"/>
              </a:spcBef>
            </a:pPr>
          </a:p>
          <a:p>
            <a:pPr>
              <a:lnSpc>
                <a:spcPts val="4759"/>
              </a:lnSpc>
              <a:spcBef>
                <a:spcPct val="0"/>
              </a:spcBef>
            </a:pPr>
            <a:r>
              <a:rPr lang="en-US" sz="3399" strike="noStrike" u="none">
                <a:solidFill>
                  <a:srgbClr val="000000"/>
                </a:solidFill>
                <a:latin typeface="Canva Sans"/>
              </a:rPr>
              <a:t>High-confidence association rules provide actionable insights.</a:t>
            </a:r>
          </a:p>
          <a:p>
            <a:pPr algn="ctr" marL="0" indent="0" lvl="0">
              <a:lnSpc>
                <a:spcPts val="4759"/>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468140" y="0"/>
            <a:ext cx="5819860" cy="10287000"/>
          </a:xfrm>
          <a:prstGeom prst="rect">
            <a:avLst/>
          </a:prstGeom>
          <a:solidFill>
            <a:srgbClr val="000000"/>
          </a:solidFill>
        </p:spPr>
      </p:sp>
      <p:sp>
        <p:nvSpPr>
          <p:cNvPr name="TextBox 3" id="3"/>
          <p:cNvSpPr txBox="true"/>
          <p:nvPr/>
        </p:nvSpPr>
        <p:spPr>
          <a:xfrm rot="0">
            <a:off x="11261033" y="2010977"/>
            <a:ext cx="5998267" cy="838200"/>
          </a:xfrm>
          <a:prstGeom prst="rect">
            <a:avLst/>
          </a:prstGeom>
        </p:spPr>
        <p:txBody>
          <a:bodyPr anchor="t" rtlCol="false" tIns="0" lIns="0" bIns="0" rIns="0">
            <a:spAutoFit/>
          </a:bodyPr>
          <a:lstStyle/>
          <a:p>
            <a:pPr algn="r">
              <a:lnSpc>
                <a:spcPts val="6600"/>
              </a:lnSpc>
            </a:pPr>
            <a:r>
              <a:rPr lang="en-US" sz="5500">
                <a:solidFill>
                  <a:srgbClr val="FFFFFF"/>
                </a:solidFill>
                <a:latin typeface="Cy Grotesk Key Semi-Bold"/>
              </a:rPr>
              <a:t>Conclusion</a:t>
            </a:r>
          </a:p>
        </p:txBody>
      </p:sp>
      <p:grpSp>
        <p:nvGrpSpPr>
          <p:cNvPr name="Group 4" id="4"/>
          <p:cNvGrpSpPr/>
          <p:nvPr/>
        </p:nvGrpSpPr>
        <p:grpSpPr>
          <a:xfrm rot="0">
            <a:off x="14822831" y="8930064"/>
            <a:ext cx="2436469" cy="328236"/>
            <a:chOff x="0" y="0"/>
            <a:chExt cx="1189991" cy="160313"/>
          </a:xfrm>
        </p:grpSpPr>
        <p:sp>
          <p:nvSpPr>
            <p:cNvPr name="Freeform 5" id="5"/>
            <p:cNvSpPr/>
            <p:nvPr/>
          </p:nvSpPr>
          <p:spPr>
            <a:xfrm flipH="false" flipV="false" rot="0">
              <a:off x="0" y="0"/>
              <a:ext cx="1189991" cy="160313"/>
            </a:xfrm>
            <a:custGeom>
              <a:avLst/>
              <a:gdLst/>
              <a:ahLst/>
              <a:cxnLst/>
              <a:rect r="r" b="b" t="t" l="l"/>
              <a:pathLst>
                <a:path h="160313" w="1189991">
                  <a:moveTo>
                    <a:pt x="31775" y="0"/>
                  </a:moveTo>
                  <a:lnTo>
                    <a:pt x="1158216" y="0"/>
                  </a:lnTo>
                  <a:cubicBezTo>
                    <a:pt x="1166643" y="0"/>
                    <a:pt x="1174726" y="3348"/>
                    <a:pt x="1180685" y="9307"/>
                  </a:cubicBezTo>
                  <a:cubicBezTo>
                    <a:pt x="1186644" y="15266"/>
                    <a:pt x="1189991" y="23348"/>
                    <a:pt x="1189991" y="31775"/>
                  </a:cubicBezTo>
                  <a:lnTo>
                    <a:pt x="1189991" y="128538"/>
                  </a:lnTo>
                  <a:cubicBezTo>
                    <a:pt x="1189991" y="146087"/>
                    <a:pt x="1175765" y="160313"/>
                    <a:pt x="1158216" y="160313"/>
                  </a:cubicBezTo>
                  <a:lnTo>
                    <a:pt x="31775" y="160313"/>
                  </a:lnTo>
                  <a:cubicBezTo>
                    <a:pt x="23348" y="160313"/>
                    <a:pt x="15266" y="156965"/>
                    <a:pt x="9307" y="151006"/>
                  </a:cubicBezTo>
                  <a:cubicBezTo>
                    <a:pt x="3348" y="145047"/>
                    <a:pt x="0" y="136965"/>
                    <a:pt x="0" y="128538"/>
                  </a:cubicBezTo>
                  <a:lnTo>
                    <a:pt x="0" y="31775"/>
                  </a:lnTo>
                  <a:cubicBezTo>
                    <a:pt x="0" y="23348"/>
                    <a:pt x="3348" y="15266"/>
                    <a:pt x="9307" y="9307"/>
                  </a:cubicBezTo>
                  <a:cubicBezTo>
                    <a:pt x="15266" y="3348"/>
                    <a:pt x="23348" y="0"/>
                    <a:pt x="31775" y="0"/>
                  </a:cubicBezTo>
                  <a:close/>
                </a:path>
              </a:pathLst>
            </a:custGeom>
            <a:solidFill>
              <a:srgbClr val="FFFFFF"/>
            </a:solidFill>
          </p:spPr>
        </p:sp>
        <p:sp>
          <p:nvSpPr>
            <p:cNvPr name="TextBox 6" id="6"/>
            <p:cNvSpPr txBox="true"/>
            <p:nvPr/>
          </p:nvSpPr>
          <p:spPr>
            <a:xfrm>
              <a:off x="0" y="-38100"/>
              <a:ext cx="1189991" cy="198413"/>
            </a:xfrm>
            <a:prstGeom prst="rect">
              <a:avLst/>
            </a:prstGeom>
          </p:spPr>
          <p:txBody>
            <a:bodyPr anchor="b" rtlCol="false" tIns="0" lIns="0" bIns="0" rIns="0"/>
            <a:lstStyle/>
            <a:p>
              <a:pPr algn="ctr">
                <a:lnSpc>
                  <a:spcPts val="2239"/>
                </a:lnSpc>
              </a:pPr>
              <a:r>
                <a:rPr lang="en-US" sz="1599">
                  <a:solidFill>
                    <a:srgbClr val="000000"/>
                  </a:solidFill>
                  <a:latin typeface="Cy Grotesk Key"/>
                  <a:hlinkClick r:id="rId2" action="ppaction://hlinksldjump"/>
                </a:rPr>
                <a:t>Back to Agenda Page</a:t>
              </a:r>
            </a:p>
          </p:txBody>
        </p:sp>
      </p:grpSp>
      <p:sp>
        <p:nvSpPr>
          <p:cNvPr name="TextBox 7" id="7"/>
          <p:cNvSpPr txBox="true"/>
          <p:nvPr/>
        </p:nvSpPr>
        <p:spPr>
          <a:xfrm rot="0">
            <a:off x="0" y="-85725"/>
            <a:ext cx="6729310" cy="1429639"/>
          </a:xfrm>
          <a:prstGeom prst="rect">
            <a:avLst/>
          </a:prstGeom>
        </p:spPr>
        <p:txBody>
          <a:bodyPr anchor="t" rtlCol="false" tIns="0" lIns="0" bIns="0" rIns="0">
            <a:spAutoFit/>
          </a:bodyPr>
          <a:lstStyle/>
          <a:p>
            <a:pPr algn="ctr">
              <a:lnSpc>
                <a:spcPts val="5725"/>
              </a:lnSpc>
              <a:spcBef>
                <a:spcPct val="0"/>
              </a:spcBef>
            </a:pPr>
            <a:r>
              <a:rPr lang="en-US" sz="4089">
                <a:solidFill>
                  <a:srgbClr val="000000"/>
                </a:solidFill>
                <a:latin typeface="Cy Grotesk Key Semi-Bold"/>
              </a:rPr>
              <a:t>Objective and Approach:</a:t>
            </a:r>
          </a:p>
          <a:p>
            <a:pPr algn="ctr">
              <a:lnSpc>
                <a:spcPts val="5725"/>
              </a:lnSpc>
              <a:spcBef>
                <a:spcPct val="0"/>
              </a:spcBef>
            </a:pPr>
          </a:p>
        </p:txBody>
      </p:sp>
      <p:sp>
        <p:nvSpPr>
          <p:cNvPr name="TextBox 8" id="8"/>
          <p:cNvSpPr txBox="true"/>
          <p:nvPr/>
        </p:nvSpPr>
        <p:spPr>
          <a:xfrm rot="0">
            <a:off x="0" y="3594350"/>
            <a:ext cx="8426249" cy="2153539"/>
          </a:xfrm>
          <a:prstGeom prst="rect">
            <a:avLst/>
          </a:prstGeom>
        </p:spPr>
        <p:txBody>
          <a:bodyPr anchor="t" rtlCol="false" tIns="0" lIns="0" bIns="0" rIns="0">
            <a:spAutoFit/>
          </a:bodyPr>
          <a:lstStyle/>
          <a:p>
            <a:pPr>
              <a:lnSpc>
                <a:spcPts val="5725"/>
              </a:lnSpc>
              <a:spcBef>
                <a:spcPct val="0"/>
              </a:spcBef>
            </a:pPr>
            <a:r>
              <a:rPr lang="en-US" sz="4089">
                <a:solidFill>
                  <a:srgbClr val="000000"/>
                </a:solidFill>
                <a:latin typeface="Cy Grotesk Key Semi-Bold"/>
              </a:rPr>
              <a:t>Impact and Recommendations:</a:t>
            </a:r>
          </a:p>
          <a:p>
            <a:pPr algn="ctr">
              <a:lnSpc>
                <a:spcPts val="5725"/>
              </a:lnSpc>
              <a:spcBef>
                <a:spcPct val="0"/>
              </a:spcBef>
            </a:pPr>
          </a:p>
        </p:txBody>
      </p:sp>
      <p:sp>
        <p:nvSpPr>
          <p:cNvPr name="TextBox 9" id="9"/>
          <p:cNvSpPr txBox="true"/>
          <p:nvPr/>
        </p:nvSpPr>
        <p:spPr>
          <a:xfrm rot="0">
            <a:off x="0" y="581322"/>
            <a:ext cx="10489260" cy="3604310"/>
          </a:xfrm>
          <a:prstGeom prst="rect">
            <a:avLst/>
          </a:prstGeom>
        </p:spPr>
        <p:txBody>
          <a:bodyPr anchor="t" rtlCol="false" tIns="0" lIns="0" bIns="0" rIns="0">
            <a:spAutoFit/>
          </a:bodyPr>
          <a:lstStyle/>
          <a:p>
            <a:pPr>
              <a:lnSpc>
                <a:spcPts val="4103"/>
              </a:lnSpc>
            </a:pPr>
            <a:r>
              <a:rPr lang="en-US" sz="2931">
                <a:solidFill>
                  <a:srgbClr val="000000"/>
                </a:solidFill>
                <a:latin typeface="Canva Sans"/>
              </a:rPr>
              <a:t>Aimed to address bike theft in Ottawa using data science techniques.</a:t>
            </a:r>
          </a:p>
          <a:p>
            <a:pPr>
              <a:lnSpc>
                <a:spcPts val="4103"/>
              </a:lnSpc>
            </a:pPr>
            <a:r>
              <a:rPr lang="en-US" sz="2931">
                <a:solidFill>
                  <a:srgbClr val="000000"/>
                </a:solidFill>
                <a:latin typeface="Canva Sans"/>
              </a:rPr>
              <a:t>Leveraged CRISP-DM methodology for comprehensive analysis.</a:t>
            </a:r>
          </a:p>
          <a:p>
            <a:pPr>
              <a:lnSpc>
                <a:spcPts val="4103"/>
              </a:lnSpc>
            </a:pPr>
          </a:p>
          <a:p>
            <a:pPr algn="ctr">
              <a:lnSpc>
                <a:spcPts val="4103"/>
              </a:lnSpc>
            </a:pPr>
          </a:p>
          <a:p>
            <a:pPr algn="ctr" marL="0" indent="0" lvl="0">
              <a:lnSpc>
                <a:spcPts val="4103"/>
              </a:lnSpc>
              <a:spcBef>
                <a:spcPct val="0"/>
              </a:spcBef>
            </a:pPr>
          </a:p>
        </p:txBody>
      </p:sp>
      <p:sp>
        <p:nvSpPr>
          <p:cNvPr name="TextBox 10" id="10"/>
          <p:cNvSpPr txBox="true"/>
          <p:nvPr/>
        </p:nvSpPr>
        <p:spPr>
          <a:xfrm rot="0">
            <a:off x="0" y="5530035"/>
            <a:ext cx="11970601" cy="2980690"/>
          </a:xfrm>
          <a:prstGeom prst="rect">
            <a:avLst/>
          </a:prstGeom>
        </p:spPr>
        <p:txBody>
          <a:bodyPr anchor="t" rtlCol="false" tIns="0" lIns="0" bIns="0" rIns="0">
            <a:spAutoFit/>
          </a:bodyPr>
          <a:lstStyle/>
          <a:p>
            <a:pPr>
              <a:lnSpc>
                <a:spcPts val="4759"/>
              </a:lnSpc>
            </a:pPr>
            <a:r>
              <a:rPr lang="en-US" sz="3399">
                <a:solidFill>
                  <a:srgbClr val="000000"/>
                </a:solidFill>
                <a:latin typeface="Canva Sans"/>
              </a:rPr>
              <a:t>Provi</a:t>
            </a:r>
            <a:r>
              <a:rPr lang="en-US" sz="3399">
                <a:solidFill>
                  <a:srgbClr val="000000"/>
                </a:solidFill>
                <a:latin typeface="Canva Sans"/>
              </a:rPr>
              <a:t>ded valuable insights and recommendations for improving bike security.</a:t>
            </a:r>
          </a:p>
          <a:p>
            <a:pPr>
              <a:lnSpc>
                <a:spcPts val="4759"/>
              </a:lnSpc>
            </a:pPr>
            <a:r>
              <a:rPr lang="en-US" sz="3399">
                <a:solidFill>
                  <a:srgbClr val="000000"/>
                </a:solidFill>
                <a:latin typeface="Canva Sans"/>
              </a:rPr>
              <a:t>Collaborative efforts aimed at reducing theft incidents in Ottawa.</a:t>
            </a:r>
          </a:p>
          <a:p>
            <a:pPr algn="ctr">
              <a:lnSpc>
                <a:spcPts val="4759"/>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468140" y="0"/>
            <a:ext cx="5819860" cy="10287000"/>
          </a:xfrm>
          <a:prstGeom prst="rect">
            <a:avLst/>
          </a:prstGeom>
          <a:solidFill>
            <a:srgbClr val="000000"/>
          </a:solidFill>
        </p:spPr>
      </p:sp>
      <p:sp>
        <p:nvSpPr>
          <p:cNvPr name="TextBox 3" id="3"/>
          <p:cNvSpPr txBox="true"/>
          <p:nvPr/>
        </p:nvSpPr>
        <p:spPr>
          <a:xfrm rot="0">
            <a:off x="11261033" y="2010977"/>
            <a:ext cx="5998267" cy="838200"/>
          </a:xfrm>
          <a:prstGeom prst="rect">
            <a:avLst/>
          </a:prstGeom>
        </p:spPr>
        <p:txBody>
          <a:bodyPr anchor="t" rtlCol="false" tIns="0" lIns="0" bIns="0" rIns="0">
            <a:spAutoFit/>
          </a:bodyPr>
          <a:lstStyle/>
          <a:p>
            <a:pPr algn="r">
              <a:lnSpc>
                <a:spcPts val="6600"/>
              </a:lnSpc>
            </a:pPr>
            <a:r>
              <a:rPr lang="en-US" sz="5500">
                <a:solidFill>
                  <a:srgbClr val="FFFFFF"/>
                </a:solidFill>
                <a:latin typeface="Cy Grotesk Key Semi-Bold"/>
              </a:rPr>
              <a:t>Conclusion</a:t>
            </a:r>
          </a:p>
        </p:txBody>
      </p:sp>
      <p:grpSp>
        <p:nvGrpSpPr>
          <p:cNvPr name="Group 4" id="4"/>
          <p:cNvGrpSpPr/>
          <p:nvPr/>
        </p:nvGrpSpPr>
        <p:grpSpPr>
          <a:xfrm rot="0">
            <a:off x="14822831" y="8930064"/>
            <a:ext cx="2436469" cy="328236"/>
            <a:chOff x="0" y="0"/>
            <a:chExt cx="1189991" cy="160313"/>
          </a:xfrm>
        </p:grpSpPr>
        <p:sp>
          <p:nvSpPr>
            <p:cNvPr name="Freeform 5" id="5"/>
            <p:cNvSpPr/>
            <p:nvPr/>
          </p:nvSpPr>
          <p:spPr>
            <a:xfrm flipH="false" flipV="false" rot="0">
              <a:off x="0" y="0"/>
              <a:ext cx="1189991" cy="160313"/>
            </a:xfrm>
            <a:custGeom>
              <a:avLst/>
              <a:gdLst/>
              <a:ahLst/>
              <a:cxnLst/>
              <a:rect r="r" b="b" t="t" l="l"/>
              <a:pathLst>
                <a:path h="160313" w="1189991">
                  <a:moveTo>
                    <a:pt x="31775" y="0"/>
                  </a:moveTo>
                  <a:lnTo>
                    <a:pt x="1158216" y="0"/>
                  </a:lnTo>
                  <a:cubicBezTo>
                    <a:pt x="1166643" y="0"/>
                    <a:pt x="1174726" y="3348"/>
                    <a:pt x="1180685" y="9307"/>
                  </a:cubicBezTo>
                  <a:cubicBezTo>
                    <a:pt x="1186644" y="15266"/>
                    <a:pt x="1189991" y="23348"/>
                    <a:pt x="1189991" y="31775"/>
                  </a:cubicBezTo>
                  <a:lnTo>
                    <a:pt x="1189991" y="128538"/>
                  </a:lnTo>
                  <a:cubicBezTo>
                    <a:pt x="1189991" y="146087"/>
                    <a:pt x="1175765" y="160313"/>
                    <a:pt x="1158216" y="160313"/>
                  </a:cubicBezTo>
                  <a:lnTo>
                    <a:pt x="31775" y="160313"/>
                  </a:lnTo>
                  <a:cubicBezTo>
                    <a:pt x="23348" y="160313"/>
                    <a:pt x="15266" y="156965"/>
                    <a:pt x="9307" y="151006"/>
                  </a:cubicBezTo>
                  <a:cubicBezTo>
                    <a:pt x="3348" y="145047"/>
                    <a:pt x="0" y="136965"/>
                    <a:pt x="0" y="128538"/>
                  </a:cubicBezTo>
                  <a:lnTo>
                    <a:pt x="0" y="31775"/>
                  </a:lnTo>
                  <a:cubicBezTo>
                    <a:pt x="0" y="23348"/>
                    <a:pt x="3348" y="15266"/>
                    <a:pt x="9307" y="9307"/>
                  </a:cubicBezTo>
                  <a:cubicBezTo>
                    <a:pt x="15266" y="3348"/>
                    <a:pt x="23348" y="0"/>
                    <a:pt x="31775" y="0"/>
                  </a:cubicBezTo>
                  <a:close/>
                </a:path>
              </a:pathLst>
            </a:custGeom>
            <a:solidFill>
              <a:srgbClr val="FFFFFF"/>
            </a:solidFill>
          </p:spPr>
        </p:sp>
        <p:sp>
          <p:nvSpPr>
            <p:cNvPr name="TextBox 6" id="6"/>
            <p:cNvSpPr txBox="true"/>
            <p:nvPr/>
          </p:nvSpPr>
          <p:spPr>
            <a:xfrm>
              <a:off x="0" y="-38100"/>
              <a:ext cx="1189991" cy="198413"/>
            </a:xfrm>
            <a:prstGeom prst="rect">
              <a:avLst/>
            </a:prstGeom>
          </p:spPr>
          <p:txBody>
            <a:bodyPr anchor="b" rtlCol="false" tIns="0" lIns="0" bIns="0" rIns="0"/>
            <a:lstStyle/>
            <a:p>
              <a:pPr algn="ctr">
                <a:lnSpc>
                  <a:spcPts val="2239"/>
                </a:lnSpc>
              </a:pPr>
              <a:r>
                <a:rPr lang="en-US" sz="1599">
                  <a:solidFill>
                    <a:srgbClr val="000000"/>
                  </a:solidFill>
                  <a:latin typeface="Cy Grotesk Key"/>
                  <a:hlinkClick r:id="rId2" action="ppaction://hlinksldjump"/>
                </a:rPr>
                <a:t>Back to Agenda Page</a:t>
              </a:r>
            </a:p>
          </p:txBody>
        </p:sp>
      </p:grpSp>
      <p:sp>
        <p:nvSpPr>
          <p:cNvPr name="TextBox 7" id="7"/>
          <p:cNvSpPr txBox="true"/>
          <p:nvPr/>
        </p:nvSpPr>
        <p:spPr>
          <a:xfrm rot="0">
            <a:off x="0" y="-85725"/>
            <a:ext cx="6729310" cy="2153539"/>
          </a:xfrm>
          <a:prstGeom prst="rect">
            <a:avLst/>
          </a:prstGeom>
        </p:spPr>
        <p:txBody>
          <a:bodyPr anchor="t" rtlCol="false" tIns="0" lIns="0" bIns="0" rIns="0">
            <a:spAutoFit/>
          </a:bodyPr>
          <a:lstStyle/>
          <a:p>
            <a:pPr>
              <a:lnSpc>
                <a:spcPts val="5725"/>
              </a:lnSpc>
              <a:spcBef>
                <a:spcPct val="0"/>
              </a:spcBef>
            </a:pPr>
            <a:r>
              <a:rPr lang="en-US" sz="4089">
                <a:solidFill>
                  <a:srgbClr val="000000"/>
                </a:solidFill>
                <a:latin typeface="Cy Grotesk Key Semi-Bold"/>
              </a:rPr>
              <a:t>Fu</a:t>
            </a:r>
            <a:r>
              <a:rPr lang="en-US" sz="4089">
                <a:solidFill>
                  <a:srgbClr val="000000"/>
                </a:solidFill>
                <a:latin typeface="Cy Grotesk Key Semi-Bold"/>
              </a:rPr>
              <a:t>ture Directions:</a:t>
            </a:r>
          </a:p>
          <a:p>
            <a:pPr algn="ctr">
              <a:lnSpc>
                <a:spcPts val="5725"/>
              </a:lnSpc>
              <a:spcBef>
                <a:spcPct val="0"/>
              </a:spcBef>
            </a:pPr>
          </a:p>
          <a:p>
            <a:pPr algn="ctr">
              <a:lnSpc>
                <a:spcPts val="5725"/>
              </a:lnSpc>
              <a:spcBef>
                <a:spcPct val="0"/>
              </a:spcBef>
            </a:pPr>
          </a:p>
        </p:txBody>
      </p:sp>
      <p:sp>
        <p:nvSpPr>
          <p:cNvPr name="TextBox 8" id="8"/>
          <p:cNvSpPr txBox="true"/>
          <p:nvPr/>
        </p:nvSpPr>
        <p:spPr>
          <a:xfrm rot="0">
            <a:off x="162720" y="1758337"/>
            <a:ext cx="10489260" cy="10781665"/>
          </a:xfrm>
          <a:prstGeom prst="rect">
            <a:avLst/>
          </a:prstGeom>
        </p:spPr>
        <p:txBody>
          <a:bodyPr anchor="t" rtlCol="false" tIns="0" lIns="0" bIns="0" rIns="0">
            <a:spAutoFit/>
          </a:bodyPr>
          <a:lstStyle/>
          <a:p>
            <a:pPr>
              <a:lnSpc>
                <a:spcPts val="4760"/>
              </a:lnSpc>
            </a:pPr>
            <a:r>
              <a:rPr lang="en-US" sz="3400">
                <a:solidFill>
                  <a:srgbClr val="000000"/>
                </a:solidFill>
                <a:latin typeface="Canva Sans"/>
              </a:rPr>
              <a:t>Aimed Further refinement and optimization of models for enhanced performance.</a:t>
            </a:r>
          </a:p>
          <a:p>
            <a:pPr>
              <a:lnSpc>
                <a:spcPts val="4760"/>
              </a:lnSpc>
            </a:pPr>
          </a:p>
          <a:p>
            <a:pPr>
              <a:lnSpc>
                <a:spcPts val="4760"/>
              </a:lnSpc>
            </a:pPr>
            <a:r>
              <a:rPr lang="en-US" sz="3400">
                <a:solidFill>
                  <a:srgbClr val="000000"/>
                </a:solidFill>
                <a:latin typeface="Canva Sans"/>
              </a:rPr>
              <a:t>Continued monitoring and analysis of bike theft patterns for proactive measures.</a:t>
            </a:r>
          </a:p>
          <a:p>
            <a:pPr>
              <a:lnSpc>
                <a:spcPts val="4760"/>
              </a:lnSpc>
            </a:pPr>
          </a:p>
          <a:p>
            <a:pPr>
              <a:lnSpc>
                <a:spcPts val="4760"/>
              </a:lnSpc>
            </a:pPr>
            <a:r>
              <a:rPr lang="en-US" sz="3400">
                <a:solidFill>
                  <a:srgbClr val="000000"/>
                </a:solidFill>
                <a:latin typeface="Canva Sans"/>
              </a:rPr>
              <a:t>Continued collaboration with stakeholders for effective implementation of recommendations.</a:t>
            </a:r>
          </a:p>
          <a:p>
            <a:pPr>
              <a:lnSpc>
                <a:spcPts val="4760"/>
              </a:lnSpc>
            </a:pPr>
          </a:p>
          <a:p>
            <a:pPr>
              <a:lnSpc>
                <a:spcPts val="4760"/>
              </a:lnSpc>
            </a:pPr>
          </a:p>
          <a:p>
            <a:pPr>
              <a:lnSpc>
                <a:spcPts val="4760"/>
              </a:lnSpc>
            </a:pPr>
          </a:p>
          <a:p>
            <a:pPr>
              <a:lnSpc>
                <a:spcPts val="4760"/>
              </a:lnSpc>
            </a:pPr>
          </a:p>
          <a:p>
            <a:pPr>
              <a:lnSpc>
                <a:spcPts val="4760"/>
              </a:lnSpc>
            </a:pPr>
          </a:p>
          <a:p>
            <a:pPr>
              <a:lnSpc>
                <a:spcPts val="4760"/>
              </a:lnSpc>
            </a:pPr>
          </a:p>
          <a:p>
            <a:pPr>
              <a:lnSpc>
                <a:spcPts val="4760"/>
              </a:lnSpc>
            </a:pPr>
          </a:p>
          <a:p>
            <a:pPr>
              <a:lnSpc>
                <a:spcPts val="4760"/>
              </a:lnSpc>
            </a:pPr>
          </a:p>
          <a:p>
            <a:pPr algn="ctr">
              <a:lnSpc>
                <a:spcPts val="4760"/>
              </a:lnSpc>
            </a:pPr>
          </a:p>
          <a:p>
            <a:pPr algn="ctr" marL="0" indent="0" lvl="0">
              <a:lnSpc>
                <a:spcPts val="4760"/>
              </a:lnSpc>
              <a:spcBef>
                <a:spcPct val="0"/>
              </a:spcBef>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53399" y="633523"/>
            <a:ext cx="13981203" cy="8229600"/>
          </a:xfrm>
          <a:custGeom>
            <a:avLst/>
            <a:gdLst/>
            <a:ahLst/>
            <a:cxnLst/>
            <a:rect r="r" b="b" t="t" l="l"/>
            <a:pathLst>
              <a:path h="8229600" w="13981203">
                <a:moveTo>
                  <a:pt x="0" y="0"/>
                </a:moveTo>
                <a:lnTo>
                  <a:pt x="13981202" y="0"/>
                </a:lnTo>
                <a:lnTo>
                  <a:pt x="13981202" y="8229600"/>
                </a:lnTo>
                <a:lnTo>
                  <a:pt x="0" y="8229600"/>
                </a:lnTo>
                <a:lnTo>
                  <a:pt x="0" y="0"/>
                </a:lnTo>
                <a:close/>
              </a:path>
            </a:pathLst>
          </a:custGeom>
          <a:blipFill>
            <a:blip r:embed="rId2"/>
            <a:stretch>
              <a:fillRect l="-118" t="-16421" r="0" b="-1729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0467355" cy="1238250"/>
          </a:xfrm>
          <a:prstGeom prst="rect">
            <a:avLst/>
          </a:prstGeom>
        </p:spPr>
        <p:txBody>
          <a:bodyPr anchor="t" rtlCol="false" tIns="0" lIns="0" bIns="0" rIns="0">
            <a:spAutoFit/>
          </a:bodyPr>
          <a:lstStyle/>
          <a:p>
            <a:pPr>
              <a:lnSpc>
                <a:spcPts val="9600"/>
              </a:lnSpc>
            </a:pPr>
            <a:r>
              <a:rPr lang="en-US" sz="8000">
                <a:solidFill>
                  <a:srgbClr val="FFFFFF"/>
                </a:solidFill>
                <a:latin typeface="Cy Grotesk Key Bold"/>
              </a:rPr>
              <a:t>INTRODUCTION</a:t>
            </a:r>
          </a:p>
        </p:txBody>
      </p:sp>
      <p:sp>
        <p:nvSpPr>
          <p:cNvPr name="TextBox 3" id="3"/>
          <p:cNvSpPr txBox="true"/>
          <p:nvPr/>
        </p:nvSpPr>
        <p:spPr>
          <a:xfrm rot="0">
            <a:off x="1028700" y="2705204"/>
            <a:ext cx="16810164" cy="9536661"/>
          </a:xfrm>
          <a:prstGeom prst="rect">
            <a:avLst/>
          </a:prstGeom>
        </p:spPr>
        <p:txBody>
          <a:bodyPr anchor="t" rtlCol="false" tIns="0" lIns="0" bIns="0" rIns="0">
            <a:spAutoFit/>
          </a:bodyPr>
          <a:lstStyle/>
          <a:p>
            <a:pPr>
              <a:lnSpc>
                <a:spcPts val="4456"/>
              </a:lnSpc>
            </a:pPr>
            <a:r>
              <a:rPr lang="en-US" sz="3183">
                <a:solidFill>
                  <a:srgbClr val="FFFFFF"/>
                </a:solidFill>
                <a:latin typeface="Cy Grotesk Key"/>
              </a:rPr>
              <a:t>Bike theft remains a prevalent concern in Ottawa's bustling urban environment, posing challenges to residents and visitors alike. To tackle this issue effectively, our project leverages the power of data science. At the heart of our analysis lies a comprehensive dataset sourced from Ottawa's official records. This dataset encapsulates information, including the spatial and temporal dimensions of bike theft incidents, as well as attributes detailing the characteristics of stolen bicycles and the locations where thefts occur. By delving into this rich dataset, we aim to unravel the intricate patterns and trends underlying bike theft in Ottawa. Through our analysis, we seek to provide stakeholders with invaluable insights that can inform targeted interventions to enhance bike security across the city.</a:t>
            </a:r>
          </a:p>
          <a:p>
            <a:pPr algn="ctr">
              <a:lnSpc>
                <a:spcPts val="4456"/>
              </a:lnSpc>
            </a:pPr>
          </a:p>
          <a:p>
            <a:pPr algn="ctr">
              <a:lnSpc>
                <a:spcPts val="4456"/>
              </a:lnSpc>
            </a:pPr>
          </a:p>
          <a:p>
            <a:pPr algn="ctr">
              <a:lnSpc>
                <a:spcPts val="4456"/>
              </a:lnSpc>
            </a:pPr>
          </a:p>
          <a:p>
            <a:pPr algn="ctr">
              <a:lnSpc>
                <a:spcPts val="4456"/>
              </a:lnSpc>
            </a:pPr>
          </a:p>
          <a:p>
            <a:pPr algn="ctr">
              <a:lnSpc>
                <a:spcPts val="4456"/>
              </a:lnSpc>
            </a:pPr>
          </a:p>
          <a:p>
            <a:pPr algn="ctr">
              <a:lnSpc>
                <a:spcPts val="445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7378539" cy="10287000"/>
          </a:xfrm>
          <a:prstGeom prst="rect">
            <a:avLst/>
          </a:prstGeom>
          <a:solidFill>
            <a:srgbClr val="000000"/>
          </a:solidFill>
        </p:spPr>
      </p:sp>
      <p:sp>
        <p:nvSpPr>
          <p:cNvPr name="Freeform 3" id="3"/>
          <p:cNvSpPr/>
          <p:nvPr/>
        </p:nvSpPr>
        <p:spPr>
          <a:xfrm flipH="false" flipV="false" rot="-5400000">
            <a:off x="384283" y="3597672"/>
            <a:ext cx="6664584" cy="6664584"/>
          </a:xfrm>
          <a:custGeom>
            <a:avLst/>
            <a:gdLst/>
            <a:ahLst/>
            <a:cxnLst/>
            <a:rect r="r" b="b" t="t" l="l"/>
            <a:pathLst>
              <a:path h="6664584" w="6664584">
                <a:moveTo>
                  <a:pt x="0" y="0"/>
                </a:moveTo>
                <a:lnTo>
                  <a:pt x="6664583" y="0"/>
                </a:lnTo>
                <a:lnTo>
                  <a:pt x="6664583" y="6664584"/>
                </a:lnTo>
                <a:lnTo>
                  <a:pt x="0" y="66645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7305" y="1777127"/>
            <a:ext cx="7378539" cy="1820545"/>
          </a:xfrm>
          <a:prstGeom prst="rect">
            <a:avLst/>
          </a:prstGeom>
        </p:spPr>
        <p:txBody>
          <a:bodyPr anchor="t" rtlCol="false" tIns="0" lIns="0" bIns="0" rIns="0">
            <a:spAutoFit/>
          </a:bodyPr>
          <a:lstStyle/>
          <a:p>
            <a:pPr algn="ctr" marL="0" indent="0" lvl="0">
              <a:lnSpc>
                <a:spcPts val="7279"/>
              </a:lnSpc>
              <a:spcBef>
                <a:spcPct val="0"/>
              </a:spcBef>
            </a:pPr>
            <a:r>
              <a:rPr lang="en-US" sz="5199" u="sng">
                <a:solidFill>
                  <a:srgbClr val="FFFFFF"/>
                </a:solidFill>
                <a:latin typeface="Cy Grotesk Key Bold"/>
              </a:rPr>
              <a:t>BUSINESS UNDERSTANDING</a:t>
            </a:r>
          </a:p>
        </p:txBody>
      </p:sp>
      <p:sp>
        <p:nvSpPr>
          <p:cNvPr name="TextBox 5" id="5"/>
          <p:cNvSpPr txBox="true"/>
          <p:nvPr/>
        </p:nvSpPr>
        <p:spPr>
          <a:xfrm rot="0">
            <a:off x="7378539" y="2139524"/>
            <a:ext cx="10909461" cy="4790440"/>
          </a:xfrm>
          <a:prstGeom prst="rect">
            <a:avLst/>
          </a:prstGeom>
        </p:spPr>
        <p:txBody>
          <a:bodyPr anchor="t" rtlCol="false" tIns="0" lIns="0" bIns="0" rIns="0">
            <a:spAutoFit/>
          </a:bodyPr>
          <a:lstStyle/>
          <a:p>
            <a:pPr>
              <a:lnSpc>
                <a:spcPts val="4759"/>
              </a:lnSpc>
            </a:pPr>
            <a:r>
              <a:rPr lang="en-US" sz="3399">
                <a:solidFill>
                  <a:srgbClr val="000000"/>
                </a:solidFill>
                <a:latin typeface="Cy Grotesk Key Semi-Bold"/>
              </a:rPr>
              <a:t>Project Question:</a:t>
            </a:r>
            <a:r>
              <a:rPr lang="en-US" sz="3399">
                <a:solidFill>
                  <a:srgbClr val="000000"/>
                </a:solidFill>
                <a:latin typeface="Cy Grotesk Key"/>
              </a:rPr>
              <a:t> Our primary focus revolves around identifying the locations in Ottawa with the highest frequency of bike thefts and understanding the patterns associated with the types of bikes stolen in these areas. This central question guides our exploration and analysis throughout the project.</a:t>
            </a:r>
          </a:p>
          <a:p>
            <a:pPr algn="ctr" marL="0" indent="0" lvl="0">
              <a:lnSpc>
                <a:spcPts val="475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7378539" cy="10287000"/>
          </a:xfrm>
          <a:prstGeom prst="rect">
            <a:avLst/>
          </a:prstGeom>
          <a:solidFill>
            <a:srgbClr val="000000"/>
          </a:solidFill>
        </p:spPr>
      </p:sp>
      <p:sp>
        <p:nvSpPr>
          <p:cNvPr name="TextBox 3" id="3"/>
          <p:cNvSpPr txBox="true"/>
          <p:nvPr/>
        </p:nvSpPr>
        <p:spPr>
          <a:xfrm rot="0">
            <a:off x="27305" y="1777127"/>
            <a:ext cx="7378539" cy="1820545"/>
          </a:xfrm>
          <a:prstGeom prst="rect">
            <a:avLst/>
          </a:prstGeom>
        </p:spPr>
        <p:txBody>
          <a:bodyPr anchor="t" rtlCol="false" tIns="0" lIns="0" bIns="0" rIns="0">
            <a:spAutoFit/>
          </a:bodyPr>
          <a:lstStyle/>
          <a:p>
            <a:pPr algn="ctr" marL="0" indent="0" lvl="0">
              <a:lnSpc>
                <a:spcPts val="7279"/>
              </a:lnSpc>
              <a:spcBef>
                <a:spcPct val="0"/>
              </a:spcBef>
            </a:pPr>
            <a:r>
              <a:rPr lang="en-US" sz="5199" u="sng">
                <a:solidFill>
                  <a:srgbClr val="FFFFFF"/>
                </a:solidFill>
                <a:latin typeface="Cy Grotesk Key Bold"/>
              </a:rPr>
              <a:t>BUSINESS UNDERSTANDING</a:t>
            </a:r>
          </a:p>
        </p:txBody>
      </p:sp>
      <p:sp>
        <p:nvSpPr>
          <p:cNvPr name="TextBox 4" id="4"/>
          <p:cNvSpPr txBox="true"/>
          <p:nvPr/>
        </p:nvSpPr>
        <p:spPr>
          <a:xfrm rot="0">
            <a:off x="7405844" y="-76200"/>
            <a:ext cx="10882156" cy="8990966"/>
          </a:xfrm>
          <a:prstGeom prst="rect">
            <a:avLst/>
          </a:prstGeom>
        </p:spPr>
        <p:txBody>
          <a:bodyPr anchor="t" rtlCol="false" tIns="0" lIns="0" bIns="0" rIns="0">
            <a:spAutoFit/>
          </a:bodyPr>
          <a:lstStyle/>
          <a:p>
            <a:pPr>
              <a:lnSpc>
                <a:spcPts val="4759"/>
              </a:lnSpc>
              <a:spcBef>
                <a:spcPct val="0"/>
              </a:spcBef>
            </a:pPr>
            <a:r>
              <a:rPr lang="en-US" sz="3399">
                <a:solidFill>
                  <a:srgbClr val="000000"/>
                </a:solidFill>
                <a:latin typeface="Cy Grotesk Key Bold"/>
              </a:rPr>
              <a:t>Business Goals</a:t>
            </a:r>
          </a:p>
          <a:p>
            <a:pPr algn="ctr">
              <a:lnSpc>
                <a:spcPts val="4759"/>
              </a:lnSpc>
              <a:spcBef>
                <a:spcPct val="0"/>
              </a:spcBef>
            </a:pPr>
          </a:p>
          <a:p>
            <a:pPr>
              <a:lnSpc>
                <a:spcPts val="4759"/>
              </a:lnSpc>
              <a:spcBef>
                <a:spcPct val="0"/>
              </a:spcBef>
            </a:pPr>
            <a:r>
              <a:rPr lang="en-US" sz="3399">
                <a:solidFill>
                  <a:srgbClr val="000000"/>
                </a:solidFill>
                <a:latin typeface="Cy Grotesk Key Bold"/>
              </a:rPr>
              <a:t>Identify High-Risk Areas:</a:t>
            </a:r>
            <a:r>
              <a:rPr lang="en-US" sz="3399">
                <a:solidFill>
                  <a:srgbClr val="000000"/>
                </a:solidFill>
                <a:latin typeface="Cy Grotesk Key"/>
              </a:rPr>
              <a:t> Our aim is to pinpoint geographical locations in Ottawa where bike thefts occur most frequently, enabling stakeholders to prioritize resources and interventions effectively.</a:t>
            </a:r>
          </a:p>
          <a:p>
            <a:pPr algn="ctr">
              <a:lnSpc>
                <a:spcPts val="4759"/>
              </a:lnSpc>
              <a:spcBef>
                <a:spcPct val="0"/>
              </a:spcBef>
            </a:pPr>
          </a:p>
          <a:p>
            <a:pPr>
              <a:lnSpc>
                <a:spcPts val="4759"/>
              </a:lnSpc>
              <a:spcBef>
                <a:spcPct val="0"/>
              </a:spcBef>
            </a:pPr>
            <a:r>
              <a:rPr lang="en-US" sz="3399">
                <a:solidFill>
                  <a:srgbClr val="000000"/>
                </a:solidFill>
                <a:latin typeface="Cy Grotesk Key Bold"/>
              </a:rPr>
              <a:t>Understand Bike Theft Patterns: </a:t>
            </a:r>
            <a:r>
              <a:rPr lang="en-US" sz="3399">
                <a:solidFill>
                  <a:srgbClr val="000000"/>
                </a:solidFill>
                <a:latin typeface="Cy Grotesk Key"/>
              </a:rPr>
              <a:t>We seek to uncover patterns and trends regarding the types of bikes targeted in high-risk areas. This understanding will inform targeted strategies for bike theft prevention and security enhancement.</a:t>
            </a:r>
          </a:p>
          <a:p>
            <a:pPr algn="ctr">
              <a:lnSpc>
                <a:spcPts val="475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7378539" cy="10287000"/>
          </a:xfrm>
          <a:prstGeom prst="rect">
            <a:avLst/>
          </a:prstGeom>
          <a:solidFill>
            <a:srgbClr val="000000"/>
          </a:solidFill>
        </p:spPr>
      </p:sp>
      <p:sp>
        <p:nvSpPr>
          <p:cNvPr name="Freeform 3" id="3"/>
          <p:cNvSpPr/>
          <p:nvPr/>
        </p:nvSpPr>
        <p:spPr>
          <a:xfrm flipH="false" flipV="false" rot="0">
            <a:off x="7405844" y="5842481"/>
            <a:ext cx="10882156" cy="4444519"/>
          </a:xfrm>
          <a:custGeom>
            <a:avLst/>
            <a:gdLst/>
            <a:ahLst/>
            <a:cxnLst/>
            <a:rect r="r" b="b" t="t" l="l"/>
            <a:pathLst>
              <a:path h="4444519" w="10882156">
                <a:moveTo>
                  <a:pt x="0" y="0"/>
                </a:moveTo>
                <a:lnTo>
                  <a:pt x="10882156" y="0"/>
                </a:lnTo>
                <a:lnTo>
                  <a:pt x="10882156" y="4444519"/>
                </a:lnTo>
                <a:lnTo>
                  <a:pt x="0" y="4444519"/>
                </a:lnTo>
                <a:lnTo>
                  <a:pt x="0" y="0"/>
                </a:lnTo>
                <a:close/>
              </a:path>
            </a:pathLst>
          </a:custGeom>
          <a:blipFill>
            <a:blip r:embed="rId2"/>
            <a:stretch>
              <a:fillRect l="0" t="-18862" r="0" b="-18862"/>
            </a:stretch>
          </a:blipFill>
        </p:spPr>
      </p:sp>
      <p:sp>
        <p:nvSpPr>
          <p:cNvPr name="TextBox 4" id="4"/>
          <p:cNvSpPr txBox="true"/>
          <p:nvPr/>
        </p:nvSpPr>
        <p:spPr>
          <a:xfrm rot="0">
            <a:off x="27305" y="1786652"/>
            <a:ext cx="7378539" cy="1811020"/>
          </a:xfrm>
          <a:prstGeom prst="rect">
            <a:avLst/>
          </a:prstGeom>
        </p:spPr>
        <p:txBody>
          <a:bodyPr anchor="t" rtlCol="false" tIns="0" lIns="0" bIns="0" rIns="0">
            <a:spAutoFit/>
          </a:bodyPr>
          <a:lstStyle/>
          <a:p>
            <a:pPr algn="ctr" marL="0" indent="0" lvl="0">
              <a:lnSpc>
                <a:spcPts val="7279"/>
              </a:lnSpc>
              <a:spcBef>
                <a:spcPct val="0"/>
              </a:spcBef>
            </a:pPr>
            <a:r>
              <a:rPr lang="en-US" sz="5199" u="sng">
                <a:solidFill>
                  <a:srgbClr val="FFFFFF"/>
                </a:solidFill>
                <a:latin typeface="Canva Sans Bold"/>
              </a:rPr>
              <a:t>BUSINESS UNDERSTANDING</a:t>
            </a:r>
          </a:p>
        </p:txBody>
      </p:sp>
      <p:sp>
        <p:nvSpPr>
          <p:cNvPr name="TextBox 5" id="5"/>
          <p:cNvSpPr txBox="true"/>
          <p:nvPr/>
        </p:nvSpPr>
        <p:spPr>
          <a:xfrm rot="0">
            <a:off x="7405844" y="-76200"/>
            <a:ext cx="10882156" cy="589916"/>
          </a:xfrm>
          <a:prstGeom prst="rect">
            <a:avLst/>
          </a:prstGeom>
        </p:spPr>
        <p:txBody>
          <a:bodyPr anchor="t" rtlCol="false" tIns="0" lIns="0" bIns="0" rIns="0">
            <a:spAutoFit/>
          </a:bodyPr>
          <a:lstStyle/>
          <a:p>
            <a:pPr algn="ctr">
              <a:lnSpc>
                <a:spcPts val="4759"/>
              </a:lnSpc>
              <a:spcBef>
                <a:spcPct val="0"/>
              </a:spcBef>
            </a:pPr>
          </a:p>
        </p:txBody>
      </p:sp>
      <p:sp>
        <p:nvSpPr>
          <p:cNvPr name="TextBox 6" id="6"/>
          <p:cNvSpPr txBox="true"/>
          <p:nvPr/>
        </p:nvSpPr>
        <p:spPr>
          <a:xfrm rot="0">
            <a:off x="7378539" y="437516"/>
            <a:ext cx="10909461" cy="8390890"/>
          </a:xfrm>
          <a:prstGeom prst="rect">
            <a:avLst/>
          </a:prstGeom>
        </p:spPr>
        <p:txBody>
          <a:bodyPr anchor="t" rtlCol="false" tIns="0" lIns="0" bIns="0" rIns="0">
            <a:spAutoFit/>
          </a:bodyPr>
          <a:lstStyle/>
          <a:p>
            <a:pPr algn="just">
              <a:lnSpc>
                <a:spcPts val="4759"/>
              </a:lnSpc>
            </a:pPr>
            <a:r>
              <a:rPr lang="en-US" sz="3399">
                <a:solidFill>
                  <a:srgbClr val="000000"/>
                </a:solidFill>
                <a:latin typeface="Cy Grotesk Key Bold"/>
              </a:rPr>
              <a:t>Project Plan:</a:t>
            </a:r>
            <a:r>
              <a:rPr lang="en-US" sz="3399">
                <a:solidFill>
                  <a:srgbClr val="000000"/>
                </a:solidFill>
                <a:latin typeface="Cy Grotesk Key"/>
              </a:rPr>
              <a:t> We adhere to the CRISP-DM methodology, focusing particularly on the initial phases: Business Understanding, Data Understanding, and Data Preparation. This structured approach ensures that our analysis is systematic and aligned with the project objectives.</a:t>
            </a:r>
          </a:p>
          <a:p>
            <a:pPr algn="ctr">
              <a:lnSpc>
                <a:spcPts val="4759"/>
              </a:lnSpc>
            </a:pPr>
          </a:p>
          <a:p>
            <a:pPr algn="ctr">
              <a:lnSpc>
                <a:spcPts val="4759"/>
              </a:lnSpc>
            </a:pPr>
          </a:p>
          <a:p>
            <a:pPr algn="ctr">
              <a:lnSpc>
                <a:spcPts val="4759"/>
              </a:lnSpc>
            </a:pPr>
          </a:p>
          <a:p>
            <a:pPr algn="ctr">
              <a:lnSpc>
                <a:spcPts val="4759"/>
              </a:lnSpc>
            </a:pPr>
          </a:p>
          <a:p>
            <a:pPr algn="ctr">
              <a:lnSpc>
                <a:spcPts val="4759"/>
              </a:lnSpc>
            </a:pPr>
          </a:p>
          <a:p>
            <a:pPr algn="ctr">
              <a:lnSpc>
                <a:spcPts val="4759"/>
              </a:lnSpc>
            </a:pPr>
          </a:p>
          <a:p>
            <a:pPr algn="ctr">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0" y="249238"/>
            <a:ext cx="17087876" cy="1387474"/>
          </a:xfrm>
          <a:prstGeom prst="rect">
            <a:avLst/>
          </a:prstGeom>
        </p:spPr>
        <p:txBody>
          <a:bodyPr anchor="t" rtlCol="false" tIns="0" lIns="0" bIns="0" rIns="0">
            <a:spAutoFit/>
          </a:bodyPr>
          <a:lstStyle/>
          <a:p>
            <a:pPr algn="ctr" marL="0" indent="0" lvl="0">
              <a:lnSpc>
                <a:spcPts val="11200"/>
              </a:lnSpc>
              <a:spcBef>
                <a:spcPct val="0"/>
              </a:spcBef>
            </a:pPr>
            <a:r>
              <a:rPr lang="en-US" sz="8000">
                <a:solidFill>
                  <a:srgbClr val="FFFFFF"/>
                </a:solidFill>
                <a:latin typeface="Cy Grotesk Key Bold"/>
              </a:rPr>
              <a:t>DATA UNDERSTANDING </a:t>
            </a:r>
          </a:p>
        </p:txBody>
      </p:sp>
      <p:sp>
        <p:nvSpPr>
          <p:cNvPr name="TextBox 3" id="3"/>
          <p:cNvSpPr txBox="true"/>
          <p:nvPr/>
        </p:nvSpPr>
        <p:spPr>
          <a:xfrm rot="0">
            <a:off x="0" y="2766208"/>
            <a:ext cx="17814849" cy="6590665"/>
          </a:xfrm>
          <a:prstGeom prst="rect">
            <a:avLst/>
          </a:prstGeom>
        </p:spPr>
        <p:txBody>
          <a:bodyPr anchor="t" rtlCol="false" tIns="0" lIns="0" bIns="0" rIns="0">
            <a:spAutoFit/>
          </a:bodyPr>
          <a:lstStyle/>
          <a:p>
            <a:pPr>
              <a:lnSpc>
                <a:spcPts val="4759"/>
              </a:lnSpc>
              <a:spcBef>
                <a:spcPct val="0"/>
              </a:spcBef>
            </a:pPr>
            <a:r>
              <a:rPr lang="en-US" sz="3399" strike="noStrike" u="none">
                <a:solidFill>
                  <a:srgbClr val="FFFFFF"/>
                </a:solidFill>
                <a:latin typeface="Cy Grotesk Key Bold"/>
              </a:rPr>
              <a:t>Source of Data:</a:t>
            </a:r>
            <a:r>
              <a:rPr lang="en-US" sz="3399" strike="noStrike" u="none">
                <a:solidFill>
                  <a:srgbClr val="FFFFFF"/>
                </a:solidFill>
                <a:latin typeface="Cy Grotesk Key"/>
              </a:rPr>
              <a:t> Our dataset originates from Ottawa's official website, ensuring reliability and authenticity in our analysis. This data source provides us with access to a comprehensive repository of bike theft incidents recorded within the city.</a:t>
            </a:r>
          </a:p>
          <a:p>
            <a:pPr algn="ctr" marL="734059" indent="-367030" lvl="1">
              <a:lnSpc>
                <a:spcPts val="4759"/>
              </a:lnSpc>
              <a:spcBef>
                <a:spcPct val="0"/>
              </a:spcBef>
              <a:buFont typeface="Arial"/>
              <a:buChar char="•"/>
            </a:pPr>
          </a:p>
          <a:p>
            <a:pPr>
              <a:lnSpc>
                <a:spcPts val="4759"/>
              </a:lnSpc>
              <a:spcBef>
                <a:spcPct val="0"/>
              </a:spcBef>
            </a:pPr>
            <a:r>
              <a:rPr lang="en-US" sz="3399" strike="noStrike" u="none">
                <a:solidFill>
                  <a:srgbClr val="FFFFFF"/>
                </a:solidFill>
                <a:latin typeface="Cy Grotesk Key Bold"/>
              </a:rPr>
              <a:t>Data Collection Process: </a:t>
            </a:r>
            <a:r>
              <a:rPr lang="en-US" sz="3399" strike="noStrike" u="none">
                <a:solidFill>
                  <a:srgbClr val="FFFFFF"/>
                </a:solidFill>
                <a:latin typeface="Cy Grotesk Key"/>
              </a:rPr>
              <a:t>Obtaining the dataset, and navigating through Ottawa's official website to locate and access the relevant data. We ensured adherence to data usage policies and obtained the dataset in a format compatible with Rapid Miner and Excel.</a:t>
            </a:r>
          </a:p>
          <a:p>
            <a:pPr algn="ctr" marL="734059" indent="-367030" lvl="1">
              <a:lnSpc>
                <a:spcPts val="4759"/>
              </a:lnSpc>
              <a:spcBef>
                <a:spcPct val="0"/>
              </a:spcBef>
              <a:buFont typeface="Arial"/>
              <a:buChar char="•"/>
            </a:pPr>
          </a:p>
          <a:p>
            <a:pPr algn="ctr" marL="0" indent="0" lvl="0">
              <a:lnSpc>
                <a:spcPts val="475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71868" y="3982769"/>
            <a:ext cx="9988114" cy="10006307"/>
          </a:xfrm>
          <a:custGeom>
            <a:avLst/>
            <a:gdLst/>
            <a:ahLst/>
            <a:cxnLst/>
            <a:rect r="r" b="b" t="t" l="l"/>
            <a:pathLst>
              <a:path h="10006307" w="9988114">
                <a:moveTo>
                  <a:pt x="0" y="0"/>
                </a:moveTo>
                <a:lnTo>
                  <a:pt x="9988114" y="0"/>
                </a:lnTo>
                <a:lnTo>
                  <a:pt x="9988114" y="10006307"/>
                </a:lnTo>
                <a:lnTo>
                  <a:pt x="0" y="10006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0" y="7316703"/>
            <a:ext cx="18288000" cy="2970297"/>
          </a:xfrm>
          <a:prstGeom prst="rect">
            <a:avLst/>
          </a:prstGeom>
          <a:solidFill>
            <a:srgbClr val="000000"/>
          </a:solidFill>
        </p:spPr>
      </p:sp>
      <p:sp>
        <p:nvSpPr>
          <p:cNvPr name="TextBox 4" id="4"/>
          <p:cNvSpPr txBox="true"/>
          <p:nvPr/>
        </p:nvSpPr>
        <p:spPr>
          <a:xfrm rot="0">
            <a:off x="4225290" y="8020050"/>
            <a:ext cx="13034010" cy="1238250"/>
          </a:xfrm>
          <a:prstGeom prst="rect">
            <a:avLst/>
          </a:prstGeom>
        </p:spPr>
        <p:txBody>
          <a:bodyPr anchor="t" rtlCol="false" tIns="0" lIns="0" bIns="0" rIns="0">
            <a:spAutoFit/>
          </a:bodyPr>
          <a:lstStyle/>
          <a:p>
            <a:pPr algn="r">
              <a:lnSpc>
                <a:spcPts val="9600"/>
              </a:lnSpc>
            </a:pPr>
            <a:r>
              <a:rPr lang="en-US" sz="8000">
                <a:solidFill>
                  <a:srgbClr val="FFFFFF"/>
                </a:solidFill>
                <a:latin typeface="Cy Grotesk Key Bold"/>
              </a:rPr>
              <a:t>DATA UNDERSTANDING</a:t>
            </a:r>
            <a:r>
              <a:rPr lang="en-US" sz="8000">
                <a:solidFill>
                  <a:srgbClr val="FFFFFF"/>
                </a:solidFill>
                <a:latin typeface="Cy Grotesk Key Bold"/>
              </a:rPr>
              <a:t> </a:t>
            </a:r>
          </a:p>
        </p:txBody>
      </p:sp>
      <p:sp>
        <p:nvSpPr>
          <p:cNvPr name="TextBox 5" id="5"/>
          <p:cNvSpPr txBox="true"/>
          <p:nvPr/>
        </p:nvSpPr>
        <p:spPr>
          <a:xfrm rot="0">
            <a:off x="3841769" y="468672"/>
            <a:ext cx="9525" cy="580390"/>
          </a:xfrm>
          <a:prstGeom prst="rect">
            <a:avLst/>
          </a:prstGeom>
        </p:spPr>
        <p:txBody>
          <a:bodyPr anchor="t" rtlCol="false" tIns="0" lIns="0" bIns="0" rIns="0">
            <a:spAutoFit/>
          </a:bodyPr>
          <a:lstStyle/>
          <a:p>
            <a:pPr algn="ctr" marL="0" indent="0" lvl="0">
              <a:lnSpc>
                <a:spcPts val="4759"/>
              </a:lnSpc>
              <a:spcBef>
                <a:spcPct val="0"/>
              </a:spcBef>
            </a:pPr>
          </a:p>
        </p:txBody>
      </p:sp>
      <p:sp>
        <p:nvSpPr>
          <p:cNvPr name="TextBox 6" id="6"/>
          <p:cNvSpPr txBox="true"/>
          <p:nvPr/>
        </p:nvSpPr>
        <p:spPr>
          <a:xfrm rot="0">
            <a:off x="0" y="-76200"/>
            <a:ext cx="18288000" cy="5990591"/>
          </a:xfrm>
          <a:prstGeom prst="rect">
            <a:avLst/>
          </a:prstGeom>
        </p:spPr>
        <p:txBody>
          <a:bodyPr anchor="t" rtlCol="false" tIns="0" lIns="0" bIns="0" rIns="0">
            <a:spAutoFit/>
          </a:bodyPr>
          <a:lstStyle/>
          <a:p>
            <a:pPr>
              <a:lnSpc>
                <a:spcPts val="4759"/>
              </a:lnSpc>
              <a:spcBef>
                <a:spcPct val="0"/>
              </a:spcBef>
            </a:pPr>
            <a:r>
              <a:rPr lang="en-US" sz="3399">
                <a:solidFill>
                  <a:srgbClr val="000000"/>
                </a:solidFill>
                <a:latin typeface="Cy Grotesk Key Bold"/>
              </a:rPr>
              <a:t>Description of Attributes: </a:t>
            </a:r>
            <a:r>
              <a:rPr lang="en-US" sz="3399">
                <a:solidFill>
                  <a:srgbClr val="000000"/>
                </a:solidFill>
                <a:latin typeface="Cy Grotesk Key"/>
              </a:rPr>
              <a:t>The dataset comprises various attributes that capture essential information about bike theft incidents. These attributes include:</a:t>
            </a:r>
          </a:p>
          <a:p>
            <a:pPr algn="l">
              <a:lnSpc>
                <a:spcPts val="4759"/>
              </a:lnSpc>
              <a:spcBef>
                <a:spcPct val="0"/>
              </a:spcBef>
            </a:pPr>
          </a:p>
          <a:p>
            <a:pPr>
              <a:lnSpc>
                <a:spcPts val="4759"/>
              </a:lnSpc>
              <a:spcBef>
                <a:spcPct val="0"/>
              </a:spcBef>
            </a:pPr>
            <a:r>
              <a:rPr lang="en-US" sz="3399">
                <a:solidFill>
                  <a:srgbClr val="000000"/>
                </a:solidFill>
                <a:latin typeface="Cy Grotesk Key Bold"/>
              </a:rPr>
              <a:t>Name: </a:t>
            </a:r>
            <a:r>
              <a:rPr lang="en-US" sz="3399">
                <a:solidFill>
                  <a:srgbClr val="000000"/>
                </a:solidFill>
                <a:latin typeface="Cy Grotesk Key"/>
              </a:rPr>
              <a:t>The name or label of each attribute.</a:t>
            </a:r>
          </a:p>
          <a:p>
            <a:pPr>
              <a:lnSpc>
                <a:spcPts val="4759"/>
              </a:lnSpc>
              <a:spcBef>
                <a:spcPct val="0"/>
              </a:spcBef>
            </a:pPr>
          </a:p>
          <a:p>
            <a:pPr>
              <a:lnSpc>
                <a:spcPts val="4759"/>
              </a:lnSpc>
              <a:spcBef>
                <a:spcPct val="0"/>
              </a:spcBef>
            </a:pPr>
            <a:r>
              <a:rPr lang="en-US" sz="3399">
                <a:solidFill>
                  <a:srgbClr val="000000"/>
                </a:solidFill>
                <a:latin typeface="Cy Grotesk Key Bold"/>
              </a:rPr>
              <a:t>Description: </a:t>
            </a:r>
            <a:r>
              <a:rPr lang="en-US" sz="3399">
                <a:solidFill>
                  <a:srgbClr val="000000"/>
                </a:solidFill>
                <a:latin typeface="Cy Grotesk Key"/>
              </a:rPr>
              <a:t>A brief description of the attribute's significance and relevance to our analysis.</a:t>
            </a:r>
          </a:p>
          <a:p>
            <a:pPr>
              <a:lnSpc>
                <a:spcPts val="4759"/>
              </a:lnSpc>
              <a:spcBef>
                <a:spcPct val="0"/>
              </a:spcBef>
            </a:pPr>
          </a:p>
          <a:p>
            <a:pPr>
              <a:lnSpc>
                <a:spcPts val="4759"/>
              </a:lnSpc>
              <a:spcBef>
                <a:spcPct val="0"/>
              </a:spcBef>
            </a:pPr>
            <a:r>
              <a:rPr lang="en-US" sz="3399">
                <a:solidFill>
                  <a:srgbClr val="000000"/>
                </a:solidFill>
                <a:latin typeface="Cy Grotesk Key Bold"/>
              </a:rPr>
              <a:t>Data Type: </a:t>
            </a:r>
            <a:r>
              <a:rPr lang="en-US" sz="3399">
                <a:solidFill>
                  <a:srgbClr val="000000"/>
                </a:solidFill>
                <a:latin typeface="Cy Grotesk Key"/>
              </a:rPr>
              <a:t>The data type associated with each attribute, indicating whether it is numerical, categorical, spatial, or temporal in nature.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71868" y="3982769"/>
            <a:ext cx="9988114" cy="10006307"/>
          </a:xfrm>
          <a:custGeom>
            <a:avLst/>
            <a:gdLst/>
            <a:ahLst/>
            <a:cxnLst/>
            <a:rect r="r" b="b" t="t" l="l"/>
            <a:pathLst>
              <a:path h="10006307" w="9988114">
                <a:moveTo>
                  <a:pt x="0" y="0"/>
                </a:moveTo>
                <a:lnTo>
                  <a:pt x="9988114" y="0"/>
                </a:lnTo>
                <a:lnTo>
                  <a:pt x="9988114" y="10006307"/>
                </a:lnTo>
                <a:lnTo>
                  <a:pt x="0" y="10006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0" y="7316703"/>
            <a:ext cx="18288000" cy="2970297"/>
          </a:xfrm>
          <a:prstGeom prst="rect">
            <a:avLst/>
          </a:prstGeom>
          <a:solidFill>
            <a:srgbClr val="000000"/>
          </a:solidFill>
        </p:spPr>
      </p:sp>
      <p:sp>
        <p:nvSpPr>
          <p:cNvPr name="Freeform 4" id="4"/>
          <p:cNvSpPr/>
          <p:nvPr/>
        </p:nvSpPr>
        <p:spPr>
          <a:xfrm flipH="false" flipV="false" rot="0">
            <a:off x="238441" y="0"/>
            <a:ext cx="9077606" cy="6079669"/>
          </a:xfrm>
          <a:custGeom>
            <a:avLst/>
            <a:gdLst/>
            <a:ahLst/>
            <a:cxnLst/>
            <a:rect r="r" b="b" t="t" l="l"/>
            <a:pathLst>
              <a:path h="6079669" w="9077606">
                <a:moveTo>
                  <a:pt x="0" y="0"/>
                </a:moveTo>
                <a:lnTo>
                  <a:pt x="9077606" y="0"/>
                </a:lnTo>
                <a:lnTo>
                  <a:pt x="9077606" y="6079669"/>
                </a:lnTo>
                <a:lnTo>
                  <a:pt x="0" y="6079669"/>
                </a:lnTo>
                <a:lnTo>
                  <a:pt x="0" y="0"/>
                </a:lnTo>
                <a:close/>
              </a:path>
            </a:pathLst>
          </a:custGeom>
          <a:blipFill>
            <a:blip r:embed="rId4"/>
            <a:stretch>
              <a:fillRect l="0" t="0" r="0" b="0"/>
            </a:stretch>
          </a:blipFill>
        </p:spPr>
      </p:sp>
      <p:sp>
        <p:nvSpPr>
          <p:cNvPr name="TextBox 5" id="5"/>
          <p:cNvSpPr txBox="true"/>
          <p:nvPr/>
        </p:nvSpPr>
        <p:spPr>
          <a:xfrm rot="0">
            <a:off x="4225290" y="8020050"/>
            <a:ext cx="13034010" cy="1238250"/>
          </a:xfrm>
          <a:prstGeom prst="rect">
            <a:avLst/>
          </a:prstGeom>
        </p:spPr>
        <p:txBody>
          <a:bodyPr anchor="t" rtlCol="false" tIns="0" lIns="0" bIns="0" rIns="0">
            <a:spAutoFit/>
          </a:bodyPr>
          <a:lstStyle/>
          <a:p>
            <a:pPr algn="r">
              <a:lnSpc>
                <a:spcPts val="9600"/>
              </a:lnSpc>
            </a:pPr>
            <a:r>
              <a:rPr lang="en-US" sz="8000">
                <a:solidFill>
                  <a:srgbClr val="FFFFFF"/>
                </a:solidFill>
                <a:latin typeface="Cy Grotesk Key Bold"/>
              </a:rPr>
              <a:t>DATA UNDERSTANDING</a:t>
            </a:r>
            <a:r>
              <a:rPr lang="en-US" sz="8000">
                <a:solidFill>
                  <a:srgbClr val="FFFFFF"/>
                </a:solidFill>
                <a:latin typeface="Cy Grotesk Key Bold"/>
              </a:rPr>
              <a:t> </a:t>
            </a:r>
          </a:p>
        </p:txBody>
      </p:sp>
      <p:sp>
        <p:nvSpPr>
          <p:cNvPr name="TextBox 6" id="6"/>
          <p:cNvSpPr txBox="true"/>
          <p:nvPr/>
        </p:nvSpPr>
        <p:spPr>
          <a:xfrm rot="0">
            <a:off x="3841769" y="468672"/>
            <a:ext cx="9525" cy="580390"/>
          </a:xfrm>
          <a:prstGeom prst="rect">
            <a:avLst/>
          </a:prstGeom>
        </p:spPr>
        <p:txBody>
          <a:bodyPr anchor="t" rtlCol="false" tIns="0" lIns="0" bIns="0" rIns="0">
            <a:spAutoFit/>
          </a:bodyPr>
          <a:lstStyle/>
          <a:p>
            <a:pPr algn="ctr" marL="0" indent="0" lvl="0">
              <a:lnSpc>
                <a:spcPts val="4759"/>
              </a:lnSpc>
              <a:spcBef>
                <a:spcPct val="0"/>
              </a:spcBef>
            </a:pPr>
          </a:p>
        </p:txBody>
      </p:sp>
      <p:sp>
        <p:nvSpPr>
          <p:cNvPr name="TextBox 7" id="7"/>
          <p:cNvSpPr txBox="true"/>
          <p:nvPr/>
        </p:nvSpPr>
        <p:spPr>
          <a:xfrm rot="0">
            <a:off x="9582233" y="-76200"/>
            <a:ext cx="8705767" cy="7790815"/>
          </a:xfrm>
          <a:prstGeom prst="rect">
            <a:avLst/>
          </a:prstGeom>
        </p:spPr>
        <p:txBody>
          <a:bodyPr anchor="t" rtlCol="false" tIns="0" lIns="0" bIns="0" rIns="0">
            <a:spAutoFit/>
          </a:bodyPr>
          <a:lstStyle/>
          <a:p>
            <a:pPr>
              <a:lnSpc>
                <a:spcPts val="4759"/>
              </a:lnSpc>
            </a:pPr>
            <a:r>
              <a:rPr lang="en-US" sz="3399">
                <a:solidFill>
                  <a:srgbClr val="000000"/>
                </a:solidFill>
                <a:latin typeface="Cy Grotesk Key Semi-Bold"/>
              </a:rPr>
              <a:t>Histogram Plot:</a:t>
            </a:r>
            <a:r>
              <a:rPr lang="en-US" sz="3399">
                <a:solidFill>
                  <a:srgbClr val="000000"/>
                </a:solidFill>
                <a:latin typeface="Cy Grotesk Key"/>
              </a:rPr>
              <a:t> The histogram visualizes the frequency distribution of different types of bicycles based on their speed. The X-axis represents the speed of the bicycle, with each point corresponding to a specific speed interval. The Y-axis indicates the frequency or count of bicycle occurrences. Each bar's height reflects how many times a particular type of bicycle appears in the dataset.</a:t>
            </a:r>
          </a:p>
          <a:p>
            <a:pPr algn="ctr">
              <a:lnSpc>
                <a:spcPts val="4759"/>
              </a:lnSpc>
            </a:pPr>
          </a:p>
          <a:p>
            <a:pPr algn="ctr" marL="0" indent="0" lvl="0">
              <a:lnSpc>
                <a:spcPts val="475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DAGA8Ac3GjI</dc:identifier>
  <dcterms:modified xsi:type="dcterms:W3CDTF">2011-08-01T06:04:30Z</dcterms:modified>
  <cp:revision>1</cp:revision>
  <dc:title>Add a short description here</dc:title>
</cp:coreProperties>
</file>