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81EA"/>
    <a:srgbClr val="75A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3" d="100"/>
          <a:sy n="73" d="100"/>
        </p:scale>
        <p:origin x="61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1/19/2025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731520"/>
            <a:ext cx="8915399" cy="966651"/>
          </a:xfrm>
        </p:spPr>
        <p:txBody>
          <a:bodyPr/>
          <a:lstStyle/>
          <a:p>
            <a:pPr algn="ctr"/>
            <a:r>
              <a:rPr lang="en-IN" b="1" u="sng" dirty="0" smtClean="0">
                <a:solidFill>
                  <a:srgbClr val="7681EA"/>
                </a:solidFill>
                <a:latin typeface="Algerian" panose="04020705040A02060702" pitchFamily="82" charset="0"/>
              </a:rPr>
              <a:t>PROJECT_TITLE</a:t>
            </a:r>
            <a:endParaRPr lang="en-IN" b="1" u="sng" dirty="0">
              <a:solidFill>
                <a:srgbClr val="7681EA"/>
              </a:solidFill>
              <a:latin typeface="Algerian" panose="04020705040A02060702" pitchFamily="82" charset="0"/>
            </a:endParaRPr>
          </a:p>
        </p:txBody>
      </p:sp>
      <p:sp>
        <p:nvSpPr>
          <p:cNvPr id="3" name="Subtitle 2"/>
          <p:cNvSpPr>
            <a:spLocks noGrp="1"/>
          </p:cNvSpPr>
          <p:nvPr>
            <p:ph type="subTitle" idx="1"/>
          </p:nvPr>
        </p:nvSpPr>
        <p:spPr>
          <a:xfrm>
            <a:off x="2589213" y="2521132"/>
            <a:ext cx="8915399" cy="2076994"/>
          </a:xfrm>
        </p:spPr>
        <p:txBody>
          <a:bodyPr>
            <a:normAutofit/>
          </a:bodyPr>
          <a:lstStyle/>
          <a:p>
            <a:pPr algn="ctr"/>
            <a:r>
              <a:rPr lang="en-IN" sz="2800" b="1" i="1" dirty="0" smtClean="0">
                <a:solidFill>
                  <a:srgbClr val="7681EA"/>
                </a:solidFill>
              </a:rPr>
              <a:t>BANKING CONVERSION COMPASS DASHBOARD</a:t>
            </a:r>
          </a:p>
          <a:p>
            <a:pPr algn="r"/>
            <a:r>
              <a:rPr lang="en-IN" sz="1200" b="1" i="1" dirty="0" smtClean="0">
                <a:solidFill>
                  <a:srgbClr val="7681EA"/>
                </a:solidFill>
              </a:rPr>
              <a:t>DA_Team_5050</a:t>
            </a:r>
          </a:p>
          <a:p>
            <a:pPr algn="r"/>
            <a:r>
              <a:rPr lang="en-IN" sz="1200" b="1" i="1" dirty="0" err="1" smtClean="0">
                <a:solidFill>
                  <a:srgbClr val="7681EA"/>
                </a:solidFill>
              </a:rPr>
              <a:t>Sakshi_Jaiswal</a:t>
            </a:r>
            <a:endParaRPr lang="en-IN" sz="1200" b="1" i="1" dirty="0" smtClean="0">
              <a:solidFill>
                <a:srgbClr val="7681EA"/>
              </a:solidFill>
            </a:endParaRPr>
          </a:p>
          <a:p>
            <a:pPr algn="r"/>
            <a:r>
              <a:rPr lang="en-IN" sz="1200" b="1" i="1" dirty="0" err="1" smtClean="0">
                <a:solidFill>
                  <a:srgbClr val="7681EA"/>
                </a:solidFill>
              </a:rPr>
              <a:t>Shivani_Singh</a:t>
            </a:r>
            <a:endParaRPr lang="en-IN" sz="1200" b="1" i="1" dirty="0" smtClean="0">
              <a:solidFill>
                <a:srgbClr val="7681EA"/>
              </a:solidFill>
            </a:endParaRPr>
          </a:p>
          <a:p>
            <a:pPr algn="r"/>
            <a:r>
              <a:rPr lang="en-IN" sz="1200" b="1" i="1" dirty="0" err="1" smtClean="0">
                <a:solidFill>
                  <a:srgbClr val="7681EA"/>
                </a:solidFill>
              </a:rPr>
              <a:t>Md_Shan_Alam</a:t>
            </a:r>
            <a:endParaRPr lang="en-IN" sz="1200" b="1" i="1" dirty="0" smtClean="0">
              <a:solidFill>
                <a:srgbClr val="7681EA"/>
              </a:solidFill>
            </a:endParaRPr>
          </a:p>
          <a:p>
            <a:pPr algn="r"/>
            <a:r>
              <a:rPr lang="en-IN" sz="1200" b="1" i="1" dirty="0" smtClean="0">
                <a:solidFill>
                  <a:srgbClr val="7681EA"/>
                </a:solidFill>
              </a:rPr>
              <a:t>19/July/2025</a:t>
            </a:r>
            <a:endParaRPr lang="en-IN" sz="1200" b="1" i="1" dirty="0">
              <a:solidFill>
                <a:srgbClr val="7681EA"/>
              </a:solidFill>
            </a:endParaRPr>
          </a:p>
        </p:txBody>
      </p:sp>
      <p:sp>
        <p:nvSpPr>
          <p:cNvPr id="4" name="Oval 3"/>
          <p:cNvSpPr/>
          <p:nvPr/>
        </p:nvSpPr>
        <p:spPr>
          <a:xfrm>
            <a:off x="2589213" y="2612572"/>
            <a:ext cx="361995" cy="3396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7681EA"/>
              </a:solidFill>
            </a:endParaRPr>
          </a:p>
        </p:txBody>
      </p:sp>
      <p:sp>
        <p:nvSpPr>
          <p:cNvPr id="5" name="Oval 4"/>
          <p:cNvSpPr/>
          <p:nvPr/>
        </p:nvSpPr>
        <p:spPr>
          <a:xfrm>
            <a:off x="11129554" y="2612572"/>
            <a:ext cx="375058" cy="3396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2112" y="-728254"/>
            <a:ext cx="1905000" cy="1905000"/>
          </a:xfrm>
          <a:prstGeom prst="rect">
            <a:avLst/>
          </a:prstGeom>
        </p:spPr>
      </p:pic>
    </p:spTree>
    <p:extLst>
      <p:ext uri="{BB962C8B-B14F-4D97-AF65-F5344CB8AC3E}">
        <p14:creationId xmlns:p14="http://schemas.microsoft.com/office/powerpoint/2010/main" val="3726550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7681EA"/>
                </a:solidFill>
                <a:latin typeface="Algerian" panose="04020705040A02060702" pitchFamily="82" charset="0"/>
              </a:rPr>
              <a:t>CHALLENGES</a:t>
            </a:r>
            <a:endParaRPr lang="en-IN" u="sng" dirty="0">
              <a:solidFill>
                <a:srgbClr val="7681EA"/>
              </a:solidFill>
              <a:latin typeface="Algerian" panose="04020705040A02060702" pitchFamily="82" charset="0"/>
            </a:endParaRPr>
          </a:p>
        </p:txBody>
      </p:sp>
      <p:sp>
        <p:nvSpPr>
          <p:cNvPr id="3" name="Content Placeholder 2"/>
          <p:cNvSpPr>
            <a:spLocks noGrp="1"/>
          </p:cNvSpPr>
          <p:nvPr>
            <p:ph idx="1"/>
          </p:nvPr>
        </p:nvSpPr>
        <p:spPr/>
        <p:txBody>
          <a:bodyPr/>
          <a:lstStyle/>
          <a:p>
            <a:pPr marL="0" indent="0">
              <a:buNone/>
            </a:pPr>
            <a:r>
              <a:rPr lang="en-IN" b="1" u="sng" dirty="0" smtClean="0">
                <a:solidFill>
                  <a:srgbClr val="7681EA"/>
                </a:solidFill>
                <a:latin typeface="Arial" panose="020B0604020202020204" pitchFamily="34" charset="0"/>
                <a:cs typeface="Arial" panose="020B0604020202020204" pitchFamily="34" charset="0"/>
              </a:rPr>
              <a:t>1. Imbalanced Data:</a:t>
            </a:r>
          </a:p>
          <a:p>
            <a:pPr marL="0" indent="0">
              <a:buNone/>
            </a:pPr>
            <a:endParaRPr lang="en-IN" b="1" u="sng" dirty="0">
              <a:solidFill>
                <a:srgbClr val="7681EA"/>
              </a:solidFill>
              <a:latin typeface="Arial" panose="020B0604020202020204" pitchFamily="34" charset="0"/>
              <a:cs typeface="Arial" panose="020B0604020202020204" pitchFamily="34" charset="0"/>
            </a:endParaRPr>
          </a:p>
          <a:p>
            <a:pPr marL="0" indent="0">
              <a:buNone/>
            </a:pPr>
            <a:r>
              <a:rPr lang="en-IN" b="1" u="sng" dirty="0" smtClean="0">
                <a:solidFill>
                  <a:srgbClr val="7681EA"/>
                </a:solidFill>
                <a:latin typeface="Arial" panose="020B0604020202020204" pitchFamily="34" charset="0"/>
                <a:cs typeface="Arial" panose="020B0604020202020204" pitchFamily="34" charset="0"/>
              </a:rPr>
              <a:t>2.</a:t>
            </a:r>
            <a:r>
              <a:rPr lang="en-IN" b="1" u="sng" dirty="0">
                <a:solidFill>
                  <a:srgbClr val="7681EA"/>
                </a:solidFill>
                <a:latin typeface="Arial" panose="020B0604020202020204" pitchFamily="34" charset="0"/>
                <a:cs typeface="Arial" panose="020B0604020202020204" pitchFamily="34" charset="0"/>
              </a:rPr>
              <a:t> Handling Missing/Inconsistent </a:t>
            </a:r>
            <a:r>
              <a:rPr lang="en-IN" b="1" u="sng" dirty="0" smtClean="0">
                <a:solidFill>
                  <a:srgbClr val="7681EA"/>
                </a:solidFill>
                <a:latin typeface="Arial" panose="020B0604020202020204" pitchFamily="34" charset="0"/>
                <a:cs typeface="Arial" panose="020B0604020202020204" pitchFamily="34" charset="0"/>
              </a:rPr>
              <a:t>Data:</a:t>
            </a:r>
          </a:p>
          <a:p>
            <a:pPr marL="0" indent="0">
              <a:buNone/>
            </a:pPr>
            <a:endParaRPr lang="en-IN" b="1" u="sng" dirty="0">
              <a:solidFill>
                <a:srgbClr val="7681EA"/>
              </a:solidFill>
              <a:latin typeface="Arial" panose="020B0604020202020204" pitchFamily="34" charset="0"/>
              <a:cs typeface="Arial" panose="020B0604020202020204" pitchFamily="34" charset="0"/>
            </a:endParaRPr>
          </a:p>
          <a:p>
            <a:pPr marL="0" indent="0">
              <a:buNone/>
            </a:pPr>
            <a:r>
              <a:rPr lang="en-IN" b="1" u="sng" dirty="0" smtClean="0">
                <a:solidFill>
                  <a:srgbClr val="7681EA"/>
                </a:solidFill>
                <a:latin typeface="Arial" panose="020B0604020202020204" pitchFamily="34" charset="0"/>
                <a:cs typeface="Arial" panose="020B0604020202020204" pitchFamily="34" charset="0"/>
              </a:rPr>
              <a:t>3.</a:t>
            </a:r>
            <a:r>
              <a:rPr lang="en-IN" b="1" u="sng" dirty="0">
                <a:solidFill>
                  <a:srgbClr val="7681EA"/>
                </a:solidFill>
                <a:latin typeface="Arial" panose="020B0604020202020204" pitchFamily="34" charset="0"/>
                <a:cs typeface="Arial" panose="020B0604020202020204" pitchFamily="34" charset="0"/>
              </a:rPr>
              <a:t> Choosing the Right </a:t>
            </a:r>
            <a:r>
              <a:rPr lang="en-IN" b="1" u="sng" dirty="0" smtClean="0">
                <a:solidFill>
                  <a:srgbClr val="7681EA"/>
                </a:solidFill>
                <a:latin typeface="Arial" panose="020B0604020202020204" pitchFamily="34" charset="0"/>
                <a:cs typeface="Arial" panose="020B0604020202020204" pitchFamily="34" charset="0"/>
              </a:rPr>
              <a:t>Features:</a:t>
            </a:r>
            <a:endParaRPr lang="en-IN" b="1" u="sng" dirty="0">
              <a:solidFill>
                <a:srgbClr val="7681EA"/>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2112" y="-740228"/>
            <a:ext cx="1905000" cy="1905000"/>
          </a:xfrm>
          <a:prstGeom prst="rect">
            <a:avLst/>
          </a:prstGeom>
        </p:spPr>
      </p:pic>
      <p:sp>
        <p:nvSpPr>
          <p:cNvPr id="5" name="TextBox 4"/>
          <p:cNvSpPr txBox="1"/>
          <p:nvPr/>
        </p:nvSpPr>
        <p:spPr>
          <a:xfrm>
            <a:off x="10972799" y="6426926"/>
            <a:ext cx="1110343" cy="276999"/>
          </a:xfrm>
          <a:prstGeom prst="rect">
            <a:avLst/>
          </a:prstGeom>
          <a:noFill/>
        </p:spPr>
        <p:txBody>
          <a:bodyPr wrap="square" rtlCol="0">
            <a:spAutoFit/>
          </a:bodyPr>
          <a:lstStyle/>
          <a:p>
            <a:r>
              <a:rPr lang="en-IN" sz="1200" dirty="0" smtClean="0"/>
              <a:t>Team_5050</a:t>
            </a:r>
            <a:endParaRPr lang="en-IN" sz="1200" dirty="0"/>
          </a:p>
        </p:txBody>
      </p:sp>
    </p:spTree>
    <p:extLst>
      <p:ext uri="{BB962C8B-B14F-4D97-AF65-F5344CB8AC3E}">
        <p14:creationId xmlns:p14="http://schemas.microsoft.com/office/powerpoint/2010/main" val="1001310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2987"/>
          </a:xfrm>
        </p:spPr>
        <p:txBody>
          <a:bodyPr>
            <a:normAutofit fontScale="90000"/>
          </a:bodyPr>
          <a:lstStyle/>
          <a:p>
            <a:pPr algn="ctr"/>
            <a:r>
              <a:rPr lang="en-IN" sz="4000" b="1" u="sng" dirty="0" smtClean="0">
                <a:solidFill>
                  <a:srgbClr val="7681EA"/>
                </a:solidFill>
                <a:latin typeface="Algerian" panose="04020705040A02060702" pitchFamily="82" charset="0"/>
              </a:rPr>
              <a:t>CONCLUSION</a:t>
            </a:r>
            <a:endParaRPr lang="en-IN" sz="4000" b="1" u="sng" dirty="0">
              <a:solidFill>
                <a:srgbClr val="7681EA"/>
              </a:solidFill>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52112" y="-744129"/>
            <a:ext cx="1905000" cy="1905000"/>
          </a:xfrm>
        </p:spPr>
      </p:pic>
      <p:sp>
        <p:nvSpPr>
          <p:cNvPr id="5" name="TextBox 4"/>
          <p:cNvSpPr txBox="1"/>
          <p:nvPr/>
        </p:nvSpPr>
        <p:spPr>
          <a:xfrm>
            <a:off x="10985863" y="6479178"/>
            <a:ext cx="1206137" cy="286490"/>
          </a:xfrm>
          <a:prstGeom prst="rect">
            <a:avLst/>
          </a:prstGeom>
          <a:noFill/>
        </p:spPr>
        <p:txBody>
          <a:bodyPr wrap="square" rtlCol="0">
            <a:spAutoFit/>
          </a:bodyPr>
          <a:lstStyle/>
          <a:p>
            <a:r>
              <a:rPr lang="en-IN" sz="1200" dirty="0" smtClean="0"/>
              <a:t>Team_5050</a:t>
            </a:r>
            <a:endParaRPr lang="en-IN" sz="1200" dirty="0"/>
          </a:p>
        </p:txBody>
      </p:sp>
      <p:sp>
        <p:nvSpPr>
          <p:cNvPr id="6" name="TextBox 5"/>
          <p:cNvSpPr txBox="1"/>
          <p:nvPr/>
        </p:nvSpPr>
        <p:spPr>
          <a:xfrm>
            <a:off x="2743200" y="1502229"/>
            <a:ext cx="8425543" cy="3724096"/>
          </a:xfrm>
          <a:prstGeom prst="rect">
            <a:avLst/>
          </a:prstGeom>
          <a:noFill/>
        </p:spPr>
        <p:txBody>
          <a:bodyPr wrap="square" rtlCol="0">
            <a:spAutoFit/>
          </a:bodyPr>
          <a:lstStyle/>
          <a:p>
            <a:pPr marL="342900" indent="-342900" algn="just">
              <a:buFont typeface="+mj-lt"/>
              <a:buAutoNum type="arabicPeriod"/>
            </a:pPr>
            <a:r>
              <a:rPr lang="en-IN" b="1" u="sng" dirty="0">
                <a:solidFill>
                  <a:srgbClr val="7681EA"/>
                </a:solidFill>
                <a:latin typeface="Arial" panose="020B0604020202020204" pitchFamily="34" charset="0"/>
                <a:cs typeface="Arial" panose="020B0604020202020204" pitchFamily="34" charset="0"/>
              </a:rPr>
              <a:t>Key Findings</a:t>
            </a:r>
            <a:r>
              <a:rPr lang="en-IN" u="sng" dirty="0" smtClean="0">
                <a:solidFill>
                  <a:srgbClr val="7681EA"/>
                </a:solidFill>
                <a:latin typeface="Arial" panose="020B0604020202020204" pitchFamily="34" charset="0"/>
                <a:cs typeface="Arial" panose="020B0604020202020204" pitchFamily="34" charset="0"/>
              </a:rPr>
              <a:t>:</a:t>
            </a:r>
          </a:p>
          <a:p>
            <a:pPr marL="342900" indent="-342900" algn="just">
              <a:buFont typeface="+mj-lt"/>
              <a:buAutoNum type="arabicPeriod"/>
            </a:pPr>
            <a:endParaRPr lang="en-IN" u="sng" dirty="0" smtClean="0">
              <a:solidFill>
                <a:srgbClr val="7681EA"/>
              </a:solidFill>
              <a:latin typeface="Arial" panose="020B0604020202020204" pitchFamily="34" charset="0"/>
              <a:cs typeface="Arial" panose="020B0604020202020204" pitchFamily="34" charset="0"/>
            </a:endParaRPr>
          </a:p>
          <a:p>
            <a:pPr algn="just"/>
            <a:r>
              <a:rPr lang="en-US" sz="1600" i="1" dirty="0">
                <a:solidFill>
                  <a:srgbClr val="75A3FF"/>
                </a:solidFill>
                <a:latin typeface="Arial" panose="020B0604020202020204" pitchFamily="34" charset="0"/>
                <a:cs typeface="Arial" panose="020B0604020202020204" pitchFamily="34" charset="0"/>
              </a:rPr>
              <a:t>The model effectively identifies potential customers likely to subscribe to term deposits, with strong performance metrics like accuracy and ROC-AUC</a:t>
            </a:r>
            <a:r>
              <a:rPr lang="en-US" sz="1400" i="1" dirty="0" smtClean="0">
                <a:solidFill>
                  <a:srgbClr val="75A3FF"/>
                </a:solidFill>
                <a:latin typeface="Arial" panose="020B0604020202020204" pitchFamily="34" charset="0"/>
                <a:cs typeface="Arial" panose="020B0604020202020204" pitchFamily="34" charset="0"/>
              </a:rPr>
              <a:t>.</a:t>
            </a:r>
          </a:p>
          <a:p>
            <a:pPr algn="just"/>
            <a:endParaRPr lang="en-US" sz="1400" i="1" u="sng" dirty="0">
              <a:solidFill>
                <a:srgbClr val="75A3FF"/>
              </a:solidFill>
              <a:latin typeface="Arial" panose="020B0604020202020204" pitchFamily="34" charset="0"/>
              <a:cs typeface="Arial" panose="020B0604020202020204" pitchFamily="34" charset="0"/>
            </a:endParaRPr>
          </a:p>
          <a:p>
            <a:pPr algn="just"/>
            <a:r>
              <a:rPr lang="en-IN" b="1" i="1" dirty="0" smtClean="0">
                <a:solidFill>
                  <a:srgbClr val="7681EA"/>
                </a:solidFill>
                <a:latin typeface="Arial" panose="020B0604020202020204" pitchFamily="34" charset="0"/>
                <a:cs typeface="Arial" panose="020B0604020202020204" pitchFamily="34" charset="0"/>
              </a:rPr>
              <a:t>2. </a:t>
            </a:r>
            <a:r>
              <a:rPr lang="en-IN" b="1" u="sng" dirty="0">
                <a:solidFill>
                  <a:srgbClr val="7681EA"/>
                </a:solidFill>
                <a:latin typeface="Arial" panose="020B0604020202020204" pitchFamily="34" charset="0"/>
                <a:cs typeface="Arial" panose="020B0604020202020204" pitchFamily="34" charset="0"/>
              </a:rPr>
              <a:t>Business Impact: </a:t>
            </a:r>
            <a:endParaRPr lang="en-IN" b="1" u="sng" dirty="0" smtClean="0">
              <a:solidFill>
                <a:srgbClr val="7681EA"/>
              </a:solidFill>
              <a:latin typeface="Arial" panose="020B0604020202020204" pitchFamily="34" charset="0"/>
              <a:cs typeface="Arial" panose="020B0604020202020204" pitchFamily="34" charset="0"/>
            </a:endParaRPr>
          </a:p>
          <a:p>
            <a:pPr algn="just"/>
            <a:endParaRPr lang="en-IN" b="1" u="sng" dirty="0" smtClean="0">
              <a:solidFill>
                <a:srgbClr val="7681EA"/>
              </a:solidFill>
              <a:latin typeface="Arial" panose="020B0604020202020204" pitchFamily="34" charset="0"/>
              <a:cs typeface="Arial" panose="020B0604020202020204" pitchFamily="34" charset="0"/>
            </a:endParaRPr>
          </a:p>
          <a:p>
            <a:pPr algn="just"/>
            <a:r>
              <a:rPr lang="en-US" sz="1600" i="1" dirty="0">
                <a:solidFill>
                  <a:srgbClr val="75A3FF"/>
                </a:solidFill>
                <a:latin typeface="Arial" panose="020B0604020202020204" pitchFamily="34" charset="0"/>
                <a:cs typeface="Arial" panose="020B0604020202020204" pitchFamily="34" charset="0"/>
              </a:rPr>
              <a:t>Helps optimize marketing efforts by targeting the right customers, reducing costs, and improving campaign efficiency</a:t>
            </a:r>
            <a:r>
              <a:rPr lang="en-US" sz="1600" i="1" dirty="0" smtClean="0">
                <a:solidFill>
                  <a:srgbClr val="75A3FF"/>
                </a:solidFill>
                <a:latin typeface="Arial" panose="020B0604020202020204" pitchFamily="34" charset="0"/>
                <a:cs typeface="Arial" panose="020B0604020202020204" pitchFamily="34" charset="0"/>
              </a:rPr>
              <a:t>.</a:t>
            </a:r>
          </a:p>
          <a:p>
            <a:pPr algn="just"/>
            <a:endParaRPr lang="en-US" sz="1600" b="1" i="1" u="sng" dirty="0">
              <a:solidFill>
                <a:srgbClr val="75A3FF"/>
              </a:solidFill>
              <a:latin typeface="Arial" panose="020B0604020202020204" pitchFamily="34" charset="0"/>
              <a:cs typeface="Arial" panose="020B0604020202020204" pitchFamily="34" charset="0"/>
            </a:endParaRPr>
          </a:p>
          <a:p>
            <a:pPr algn="just"/>
            <a:r>
              <a:rPr lang="en-US" b="1" i="1" u="sng" dirty="0" smtClean="0">
                <a:solidFill>
                  <a:srgbClr val="7681EA"/>
                </a:solidFill>
                <a:latin typeface="Arial" panose="020B0604020202020204" pitchFamily="34" charset="0"/>
                <a:cs typeface="Arial" panose="020B0604020202020204" pitchFamily="34" charset="0"/>
              </a:rPr>
              <a:t>3.</a:t>
            </a:r>
            <a:r>
              <a:rPr lang="en-IN" b="1" u="sng" dirty="0">
                <a:solidFill>
                  <a:srgbClr val="7681EA"/>
                </a:solidFill>
                <a:latin typeface="Arial" panose="020B0604020202020204" pitchFamily="34" charset="0"/>
                <a:cs typeface="Arial" panose="020B0604020202020204" pitchFamily="34" charset="0"/>
              </a:rPr>
              <a:t> Future Scope</a:t>
            </a:r>
            <a:r>
              <a:rPr lang="en-IN" u="sng" dirty="0" smtClean="0">
                <a:solidFill>
                  <a:srgbClr val="7681EA"/>
                </a:solidFill>
                <a:latin typeface="Arial" panose="020B0604020202020204" pitchFamily="34" charset="0"/>
                <a:cs typeface="Arial" panose="020B0604020202020204" pitchFamily="34" charset="0"/>
              </a:rPr>
              <a:t>:</a:t>
            </a:r>
          </a:p>
          <a:p>
            <a:pPr algn="just"/>
            <a:endParaRPr lang="en-IN" u="sng" dirty="0" smtClean="0">
              <a:solidFill>
                <a:srgbClr val="7681EA"/>
              </a:solidFill>
              <a:latin typeface="Arial" panose="020B0604020202020204" pitchFamily="34" charset="0"/>
              <a:cs typeface="Arial" panose="020B0604020202020204" pitchFamily="34" charset="0"/>
            </a:endParaRPr>
          </a:p>
          <a:p>
            <a:pPr algn="just"/>
            <a:r>
              <a:rPr lang="en-US" sz="1600" i="1" dirty="0">
                <a:solidFill>
                  <a:srgbClr val="75A3FF"/>
                </a:solidFill>
                <a:latin typeface="Arial" panose="020B0604020202020204" pitchFamily="34" charset="0"/>
                <a:cs typeface="Arial" panose="020B0604020202020204" pitchFamily="34" charset="0"/>
              </a:rPr>
              <a:t>Explore advanced models, integrate real-time data, and expand feature engineering for further improvements</a:t>
            </a:r>
            <a:r>
              <a:rPr lang="en-US" dirty="0"/>
              <a:t>.</a:t>
            </a:r>
            <a:endParaRPr lang="en-IN" i="1" u="sng" dirty="0">
              <a:solidFill>
                <a:srgbClr val="7681E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2090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3294747"/>
          </a:xfrm>
        </p:spPr>
        <p:txBody>
          <a:bodyPr>
            <a:normAutofit/>
          </a:bodyPr>
          <a:lstStyle/>
          <a:p>
            <a:pPr algn="ctr">
              <a:lnSpc>
                <a:spcPct val="300000"/>
              </a:lnSpc>
            </a:pPr>
            <a:r>
              <a:rPr lang="en-IN" sz="6600" b="1" dirty="0" smtClean="0">
                <a:solidFill>
                  <a:srgbClr val="7681EA"/>
                </a:solidFill>
                <a:latin typeface="Algerian" panose="04020705040A02060702" pitchFamily="82" charset="0"/>
              </a:rPr>
              <a:t>THANK YOU </a:t>
            </a:r>
            <a:r>
              <a:rPr lang="en-IN" sz="6600" b="1" dirty="0" smtClean="0">
                <a:solidFill>
                  <a:srgbClr val="7681EA"/>
                </a:solidFill>
                <a:latin typeface="Algerian" panose="04020705040A02060702" pitchFamily="82" charset="0"/>
                <a:sym typeface="Wingdings" panose="05000000000000000000" pitchFamily="2" charset="2"/>
              </a:rPr>
              <a:t>:)</a:t>
            </a:r>
            <a:endParaRPr lang="en-IN" sz="6600" b="1" dirty="0">
              <a:solidFill>
                <a:srgbClr val="7681EA"/>
              </a:solidFill>
              <a:latin typeface="Algerian" panose="04020705040A02060702" pitchFamily="82" charset="0"/>
            </a:endParaRPr>
          </a:p>
        </p:txBody>
      </p:sp>
      <p:sp>
        <p:nvSpPr>
          <p:cNvPr id="3" name="Content Placeholder 2"/>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3715172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4783913"/>
          </a:xfrm>
        </p:spPr>
        <p:txBody>
          <a:bodyPr>
            <a:normAutofit/>
          </a:bodyPr>
          <a:lstStyle/>
          <a:p>
            <a:pPr algn="ctr"/>
            <a:r>
              <a:rPr lang="en-IN" b="1" u="sng" dirty="0" smtClean="0">
                <a:solidFill>
                  <a:srgbClr val="7681EA"/>
                </a:solidFill>
                <a:latin typeface="Algerian" panose="04020705040A02060702" pitchFamily="82" charset="0"/>
              </a:rPr>
              <a:t>PROJECT_OVERVIEW</a:t>
            </a:r>
            <a:endParaRPr lang="en-IN" b="1" u="sng" dirty="0">
              <a:solidFill>
                <a:srgbClr val="7681EA"/>
              </a:solidFill>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56615" y="-731066"/>
            <a:ext cx="1905000" cy="1905000"/>
          </a:xfrm>
        </p:spPr>
      </p:pic>
      <p:sp>
        <p:nvSpPr>
          <p:cNvPr id="5" name="TextBox 4"/>
          <p:cNvSpPr txBox="1"/>
          <p:nvPr/>
        </p:nvSpPr>
        <p:spPr>
          <a:xfrm>
            <a:off x="2592925" y="4310742"/>
            <a:ext cx="8236184" cy="646331"/>
          </a:xfrm>
          <a:prstGeom prst="rect">
            <a:avLst/>
          </a:prstGeom>
          <a:noFill/>
        </p:spPr>
        <p:txBody>
          <a:bodyPr wrap="square" rtlCol="0">
            <a:spAutoFit/>
          </a:bodyPr>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6" name="TextBox 5"/>
          <p:cNvSpPr txBox="1"/>
          <p:nvPr/>
        </p:nvSpPr>
        <p:spPr>
          <a:xfrm>
            <a:off x="2592925" y="1528354"/>
            <a:ext cx="7635292" cy="3323987"/>
          </a:xfrm>
          <a:prstGeom prst="rect">
            <a:avLst/>
          </a:prstGeom>
          <a:noFill/>
        </p:spPr>
        <p:txBody>
          <a:bodyPr wrap="square" rtlCol="0">
            <a:spAutoFit/>
          </a:bodyPr>
          <a:lstStyle/>
          <a:p>
            <a:pPr marL="285750" indent="-285750" algn="just">
              <a:buFont typeface="Arial" panose="020B0604020202020204" pitchFamily="34" charset="0"/>
              <a:buChar char="•"/>
            </a:pPr>
            <a:r>
              <a:rPr lang="en-US" sz="1400" i="1" dirty="0">
                <a:solidFill>
                  <a:srgbClr val="0070C0"/>
                </a:solidFill>
                <a:latin typeface="Arial" panose="020B0604020202020204" pitchFamily="34" charset="0"/>
                <a:cs typeface="Arial" panose="020B0604020202020204" pitchFamily="34" charset="0"/>
              </a:rPr>
              <a:t>The main goal of this project is to build a predictive model that can forecast whether a client will subscribe to a term deposit after being contacted through a marketing campaign</a:t>
            </a:r>
            <a:r>
              <a:rPr lang="en-US" sz="1400" i="1" dirty="0" smtClean="0">
                <a:solidFill>
                  <a:srgbClr val="0070C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US" sz="1400" i="1" dirty="0" smtClean="0">
              <a:solidFill>
                <a:srgbClr val="0070C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400" i="1" dirty="0" smtClean="0">
              <a:solidFill>
                <a:srgbClr val="0070C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400" i="1" dirty="0" smtClean="0">
                <a:solidFill>
                  <a:srgbClr val="0070C0"/>
                </a:solidFill>
                <a:latin typeface="Arial" panose="020B0604020202020204" pitchFamily="34" charset="0"/>
                <a:cs typeface="Arial" panose="020B0604020202020204" pitchFamily="34" charset="0"/>
              </a:rPr>
              <a:t> </a:t>
            </a:r>
            <a:r>
              <a:rPr lang="en-US" sz="1400" i="1" dirty="0">
                <a:solidFill>
                  <a:srgbClr val="0070C0"/>
                </a:solidFill>
                <a:latin typeface="Arial" panose="020B0604020202020204" pitchFamily="34" charset="0"/>
                <a:cs typeface="Arial" panose="020B0604020202020204" pitchFamily="34" charset="0"/>
              </a:rPr>
              <a:t>By analyzing various client characteristics (such as age, job, marital status, and financial status) and campaign-specific details (like contact method, duration, and previous outcomes), the model helps the bank identify high-potential clients who are more likely to convert. </a:t>
            </a:r>
            <a:endParaRPr lang="en-US" sz="1400" i="1" dirty="0" smtClean="0">
              <a:solidFill>
                <a:srgbClr val="0070C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400" i="1" dirty="0" smtClean="0">
              <a:solidFill>
                <a:srgbClr val="0070C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400" i="1" dirty="0" smtClean="0">
              <a:solidFill>
                <a:srgbClr val="0070C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400" i="1" dirty="0" smtClean="0">
                <a:solidFill>
                  <a:srgbClr val="0070C0"/>
                </a:solidFill>
                <a:latin typeface="Arial" panose="020B0604020202020204" pitchFamily="34" charset="0"/>
                <a:cs typeface="Arial" panose="020B0604020202020204" pitchFamily="34" charset="0"/>
              </a:rPr>
              <a:t>This </a:t>
            </a:r>
            <a:r>
              <a:rPr lang="en-US" sz="1400" i="1" dirty="0">
                <a:solidFill>
                  <a:srgbClr val="0070C0"/>
                </a:solidFill>
                <a:latin typeface="Arial" panose="020B0604020202020204" pitchFamily="34" charset="0"/>
                <a:cs typeface="Arial" panose="020B0604020202020204" pitchFamily="34" charset="0"/>
              </a:rPr>
              <a:t>allows the bank to focus marketing efforts on the most promising leads, optimize resource allocation, and increase the effectiveness of their telephonic marketing campaigns, ultimately boosting the return on investment and reducing unnecessary outreach</a:t>
            </a:r>
            <a:r>
              <a:rPr lang="en-US" sz="1400" i="1" dirty="0" smtClean="0">
                <a:solidFill>
                  <a:srgbClr val="0070C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US" sz="1400" i="1" dirty="0">
              <a:solidFill>
                <a:srgbClr val="0070C0"/>
              </a:solidFill>
              <a:latin typeface="Arial" panose="020B0604020202020204" pitchFamily="34" charset="0"/>
              <a:cs typeface="Arial" panose="020B0604020202020204" pitchFamily="34" charset="0"/>
            </a:endParaRPr>
          </a:p>
        </p:txBody>
      </p:sp>
      <p:sp>
        <p:nvSpPr>
          <p:cNvPr id="7" name="TextBox 6"/>
          <p:cNvSpPr txBox="1"/>
          <p:nvPr/>
        </p:nvSpPr>
        <p:spPr>
          <a:xfrm>
            <a:off x="11220994" y="6527713"/>
            <a:ext cx="971006" cy="261610"/>
          </a:xfrm>
          <a:prstGeom prst="rect">
            <a:avLst/>
          </a:prstGeom>
          <a:noFill/>
        </p:spPr>
        <p:txBody>
          <a:bodyPr wrap="square" rtlCol="0">
            <a:spAutoFit/>
          </a:bodyPr>
          <a:lstStyle/>
          <a:p>
            <a:r>
              <a:rPr lang="en-IN" sz="1100" dirty="0" smtClean="0"/>
              <a:t>Team_5050</a:t>
            </a:r>
            <a:endParaRPr lang="en-IN" sz="1100" dirty="0"/>
          </a:p>
        </p:txBody>
      </p:sp>
    </p:spTree>
    <p:extLst>
      <p:ext uri="{BB962C8B-B14F-4D97-AF65-F5344CB8AC3E}">
        <p14:creationId xmlns:p14="http://schemas.microsoft.com/office/powerpoint/2010/main" val="4094462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solidFill>
                  <a:srgbClr val="7681EA"/>
                </a:solidFill>
                <a:latin typeface="Algerian" panose="04020705040A02060702" pitchFamily="82" charset="0"/>
              </a:rPr>
              <a:t>PROBLEM_STATEMENT</a:t>
            </a:r>
            <a:endParaRPr lang="en-IN" b="1" u="sng" dirty="0">
              <a:solidFill>
                <a:srgbClr val="7681EA"/>
              </a:solidFill>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6413" y="-757192"/>
            <a:ext cx="1905000" cy="1905000"/>
          </a:xfrm>
        </p:spPr>
      </p:pic>
      <p:sp>
        <p:nvSpPr>
          <p:cNvPr id="5" name="TextBox 4"/>
          <p:cNvSpPr txBox="1"/>
          <p:nvPr/>
        </p:nvSpPr>
        <p:spPr>
          <a:xfrm>
            <a:off x="2302572" y="1147808"/>
            <a:ext cx="8654195" cy="5139869"/>
          </a:xfrm>
          <a:prstGeom prst="rect">
            <a:avLst/>
          </a:prstGeom>
          <a:noFill/>
        </p:spPr>
        <p:txBody>
          <a:bodyPr wrap="square" rtlCol="0">
            <a:spAutoFit/>
          </a:bodyPr>
          <a:lstStyle/>
          <a:p>
            <a:pPr marL="342900" indent="-342900">
              <a:buFont typeface="+mj-lt"/>
              <a:buAutoNum type="arabicPeriod"/>
            </a:pPr>
            <a:r>
              <a:rPr lang="en-US" sz="1600" b="1" u="sng" dirty="0" err="1" smtClean="0">
                <a:solidFill>
                  <a:srgbClr val="7681EA"/>
                </a:solidFill>
              </a:rPr>
              <a:t>BusinessProblem</a:t>
            </a:r>
            <a:r>
              <a:rPr lang="en-US" sz="1600" b="1" u="sng" dirty="0">
                <a:solidFill>
                  <a:srgbClr val="7681EA"/>
                </a:solidFill>
              </a:rPr>
              <a:t/>
            </a:r>
            <a:br>
              <a:rPr lang="en-US" sz="1600" b="1" u="sng" dirty="0">
                <a:solidFill>
                  <a:srgbClr val="7681EA"/>
                </a:solidFill>
              </a:rPr>
            </a:br>
            <a:r>
              <a:rPr lang="en-US" sz="1400" i="1" dirty="0">
                <a:solidFill>
                  <a:srgbClr val="75A3FF"/>
                </a:solidFill>
                <a:latin typeface="Arial" panose="020B0604020202020204" pitchFamily="34" charset="0"/>
                <a:cs typeface="Arial" panose="020B0604020202020204" pitchFamily="34" charset="0"/>
              </a:rPr>
              <a:t>The banking institution faces the challenge of efficiently identifying potential clients who are likely to subscribe to a term deposit. Marketing campaigns, especially telephonic outreach, are expensive and require significant resources. Without a proper way to predict which clients will convert, the bank risks wasting resources on unqualified leads and missing out on potential high-value clients</a:t>
            </a:r>
            <a:r>
              <a:rPr lang="en-US" sz="1400" i="1" dirty="0" smtClean="0">
                <a:solidFill>
                  <a:srgbClr val="75A3FF"/>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US" sz="1400" i="1" dirty="0">
              <a:solidFill>
                <a:srgbClr val="75A3FF"/>
              </a:solidFill>
              <a:latin typeface="Arial" panose="020B0604020202020204" pitchFamily="34" charset="0"/>
              <a:cs typeface="Arial" panose="020B0604020202020204" pitchFamily="34" charset="0"/>
            </a:endParaRPr>
          </a:p>
          <a:p>
            <a:pPr algn="just"/>
            <a:r>
              <a:rPr lang="en-US" sz="1600" b="1" dirty="0" smtClean="0">
                <a:solidFill>
                  <a:srgbClr val="7681EA"/>
                </a:solidFill>
              </a:rPr>
              <a:t>2.  </a:t>
            </a:r>
            <a:r>
              <a:rPr lang="en-US" sz="1600" b="1" u="sng" dirty="0" smtClean="0">
                <a:solidFill>
                  <a:srgbClr val="7681EA"/>
                </a:solidFill>
              </a:rPr>
              <a:t>Impact </a:t>
            </a:r>
            <a:r>
              <a:rPr lang="en-US" sz="1600" b="1" u="sng" dirty="0">
                <a:solidFill>
                  <a:srgbClr val="7681EA"/>
                </a:solidFill>
              </a:rPr>
              <a:t>of </a:t>
            </a:r>
            <a:r>
              <a:rPr lang="en-US" sz="1600" b="1" u="sng" dirty="0" err="1">
                <a:solidFill>
                  <a:srgbClr val="7681EA"/>
                </a:solidFill>
              </a:rPr>
              <a:t>Mis</a:t>
            </a:r>
            <a:r>
              <a:rPr lang="en-US" sz="1600" b="1" u="sng" dirty="0">
                <a:solidFill>
                  <a:srgbClr val="7681EA"/>
                </a:solidFill>
              </a:rPr>
              <a:t>-targeted </a:t>
            </a:r>
            <a:r>
              <a:rPr lang="en-US" sz="1600" b="1" u="sng" dirty="0" smtClean="0">
                <a:solidFill>
                  <a:srgbClr val="7681EA"/>
                </a:solidFill>
              </a:rPr>
              <a:t>Marketing</a:t>
            </a:r>
          </a:p>
          <a:p>
            <a:pPr marL="285750" indent="-285750" algn="just">
              <a:buFont typeface="Arial" panose="020B0604020202020204" pitchFamily="34" charset="0"/>
              <a:buChar char="•"/>
            </a:pPr>
            <a:endParaRPr lang="en-US" sz="1600" b="1" u="sng" dirty="0">
              <a:solidFill>
                <a:srgbClr val="75A3FF"/>
              </a:solidFill>
            </a:endParaRPr>
          </a:p>
          <a:p>
            <a:pPr marL="285750" indent="-285750" algn="just">
              <a:buFont typeface="Arial" panose="020B0604020202020204" pitchFamily="34" charset="0"/>
              <a:buChar char="•"/>
            </a:pPr>
            <a:r>
              <a:rPr lang="en-US" sz="1400" b="1" i="1" u="sng" dirty="0">
                <a:solidFill>
                  <a:srgbClr val="7681EA"/>
                </a:solidFill>
              </a:rPr>
              <a:t>High Costs: </a:t>
            </a:r>
            <a:endParaRPr lang="en-US" sz="1400" b="1" i="1" u="sng" dirty="0" smtClean="0">
              <a:solidFill>
                <a:srgbClr val="7681EA"/>
              </a:solidFill>
            </a:endParaRPr>
          </a:p>
          <a:p>
            <a:pPr marL="285750" indent="-285750" algn="just">
              <a:buFont typeface="Arial" panose="020B0604020202020204" pitchFamily="34" charset="0"/>
              <a:buChar char="•"/>
            </a:pPr>
            <a:r>
              <a:rPr lang="en-US" sz="1400" i="1" dirty="0" smtClean="0">
                <a:solidFill>
                  <a:srgbClr val="75A3FF"/>
                </a:solidFill>
                <a:latin typeface="Arial" panose="020B0604020202020204" pitchFamily="34" charset="0"/>
                <a:cs typeface="Arial" panose="020B0604020202020204" pitchFamily="34" charset="0"/>
              </a:rPr>
              <a:t>Cold </a:t>
            </a:r>
            <a:r>
              <a:rPr lang="en-US" sz="1400" i="1" dirty="0">
                <a:solidFill>
                  <a:srgbClr val="75A3FF"/>
                </a:solidFill>
                <a:latin typeface="Arial" panose="020B0604020202020204" pitchFamily="34" charset="0"/>
                <a:cs typeface="Arial" panose="020B0604020202020204" pitchFamily="34" charset="0"/>
              </a:rPr>
              <a:t>calling and large-scale campaigns are resource-intensive and expensive, leading to wasted marketing budgets</a:t>
            </a:r>
            <a:r>
              <a:rPr lang="en-US" sz="1400" dirty="0" smtClean="0"/>
              <a:t>.</a:t>
            </a:r>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r>
              <a:rPr lang="en-US" sz="1400" b="1" i="1" u="sng" dirty="0">
                <a:solidFill>
                  <a:srgbClr val="7681EA"/>
                </a:solidFill>
              </a:rPr>
              <a:t>Inefficient Campaigns</a:t>
            </a:r>
            <a:r>
              <a:rPr lang="en-US" sz="1400" b="1" i="1" u="sng" dirty="0">
                <a:solidFill>
                  <a:srgbClr val="75A3FF"/>
                </a:solidFill>
              </a:rPr>
              <a:t>: </a:t>
            </a:r>
            <a:endParaRPr lang="en-US" sz="1400" b="1" i="1" u="sng" dirty="0" smtClean="0">
              <a:solidFill>
                <a:srgbClr val="75A3FF"/>
              </a:solidFill>
            </a:endParaRPr>
          </a:p>
          <a:p>
            <a:pPr marL="285750" indent="-285750" algn="just">
              <a:buFont typeface="Arial" panose="020B0604020202020204" pitchFamily="34" charset="0"/>
              <a:buChar char="•"/>
            </a:pPr>
            <a:r>
              <a:rPr lang="en-US" sz="1400" i="1" dirty="0" smtClean="0">
                <a:solidFill>
                  <a:srgbClr val="75A3FF"/>
                </a:solidFill>
                <a:latin typeface="Arial" panose="020B0604020202020204" pitchFamily="34" charset="0"/>
                <a:cs typeface="Arial" panose="020B0604020202020204" pitchFamily="34" charset="0"/>
              </a:rPr>
              <a:t>Without </a:t>
            </a:r>
            <a:r>
              <a:rPr lang="en-US" sz="1400" i="1" dirty="0">
                <a:solidFill>
                  <a:srgbClr val="75A3FF"/>
                </a:solidFill>
                <a:latin typeface="Arial" panose="020B0604020202020204" pitchFamily="34" charset="0"/>
                <a:cs typeface="Arial" panose="020B0604020202020204" pitchFamily="34" charset="0"/>
              </a:rPr>
              <a:t>targeting the right clients, campaigns result in low conversion rates, reducing the overall effectiveness of marketing strategies</a:t>
            </a:r>
            <a:r>
              <a:rPr lang="en-US" sz="1400" i="1" dirty="0" smtClean="0">
                <a:solidFill>
                  <a:srgbClr val="75A3FF"/>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US" sz="1400" i="1" dirty="0">
              <a:solidFill>
                <a:srgbClr val="75A3FF"/>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400" b="1" i="1" u="sng" dirty="0">
                <a:solidFill>
                  <a:srgbClr val="7681EA"/>
                </a:solidFill>
              </a:rPr>
              <a:t>Customer Frustration</a:t>
            </a:r>
            <a:r>
              <a:rPr lang="en-US" sz="1400" b="1" i="1" u="sng" dirty="0" smtClean="0">
                <a:solidFill>
                  <a:srgbClr val="7681EA"/>
                </a:solidFill>
              </a:rPr>
              <a:t>:</a:t>
            </a:r>
          </a:p>
          <a:p>
            <a:pPr marL="285750" indent="-285750" algn="just">
              <a:buFont typeface="Arial" panose="020B0604020202020204" pitchFamily="34" charset="0"/>
              <a:buChar char="•"/>
            </a:pPr>
            <a:r>
              <a:rPr lang="en-US" sz="1400" b="1" i="1" u="sng" dirty="0" smtClean="0">
                <a:solidFill>
                  <a:srgbClr val="7681EA"/>
                </a:solidFill>
              </a:rPr>
              <a:t> </a:t>
            </a:r>
            <a:r>
              <a:rPr lang="en-US" sz="1400" i="1" dirty="0">
                <a:solidFill>
                  <a:srgbClr val="75A3FF"/>
                </a:solidFill>
              </a:rPr>
              <a:t>Unwanted calls or irrelevant offers can lead to customer dissatisfaction, damaging the bank’s reputation and customer relationships.</a:t>
            </a:r>
          </a:p>
          <a:p>
            <a:pPr marL="285750" indent="-285750" algn="just">
              <a:buFont typeface="Arial" panose="020B0604020202020204" pitchFamily="34" charset="0"/>
              <a:buChar char="•"/>
            </a:pPr>
            <a:endParaRPr lang="en-US" sz="1400" i="1" dirty="0" smtClean="0">
              <a:solidFill>
                <a:srgbClr val="75A3FF"/>
              </a:solidFill>
              <a:latin typeface="Arial" panose="020B0604020202020204" pitchFamily="34" charset="0"/>
              <a:cs typeface="Arial" panose="020B0604020202020204" pitchFamily="34" charset="0"/>
            </a:endParaRPr>
          </a:p>
          <a:p>
            <a:pPr algn="just"/>
            <a:endParaRPr lang="en-US" sz="1400" i="1" dirty="0">
              <a:solidFill>
                <a:srgbClr val="75A3FF"/>
              </a:solidFill>
              <a:latin typeface="Arial" panose="020B0604020202020204" pitchFamily="34" charset="0"/>
              <a:cs typeface="Arial" panose="020B0604020202020204" pitchFamily="34" charset="0"/>
            </a:endParaRPr>
          </a:p>
          <a:p>
            <a:endParaRPr lang="en-US" sz="1400" i="1" dirty="0" smtClean="0">
              <a:solidFill>
                <a:srgbClr val="75A3FF"/>
              </a:solidFill>
              <a:latin typeface="Arial" panose="020B0604020202020204" pitchFamily="34" charset="0"/>
              <a:cs typeface="Arial" panose="020B0604020202020204" pitchFamily="34" charset="0"/>
            </a:endParaRPr>
          </a:p>
          <a:p>
            <a:endParaRPr lang="en-IN" sz="1400" i="1" dirty="0">
              <a:solidFill>
                <a:srgbClr val="75A3FF"/>
              </a:solidFill>
              <a:latin typeface="Arial" panose="020B0604020202020204" pitchFamily="34" charset="0"/>
              <a:cs typeface="Arial" panose="020B0604020202020204" pitchFamily="34" charset="0"/>
            </a:endParaRPr>
          </a:p>
        </p:txBody>
      </p:sp>
      <p:sp>
        <p:nvSpPr>
          <p:cNvPr id="6" name="TextBox 5"/>
          <p:cNvSpPr txBox="1"/>
          <p:nvPr/>
        </p:nvSpPr>
        <p:spPr>
          <a:xfrm>
            <a:off x="11081657" y="6453052"/>
            <a:ext cx="1110343" cy="274320"/>
          </a:xfrm>
          <a:prstGeom prst="rect">
            <a:avLst/>
          </a:prstGeom>
          <a:noFill/>
        </p:spPr>
        <p:txBody>
          <a:bodyPr wrap="square" rtlCol="0">
            <a:spAutoFit/>
          </a:bodyPr>
          <a:lstStyle/>
          <a:p>
            <a:r>
              <a:rPr lang="en-IN" sz="1200" dirty="0" smtClean="0"/>
              <a:t>Team_5050</a:t>
            </a:r>
            <a:endParaRPr lang="en-IN" sz="1200" dirty="0"/>
          </a:p>
        </p:txBody>
      </p:sp>
    </p:spTree>
    <p:extLst>
      <p:ext uri="{BB962C8B-B14F-4D97-AF65-F5344CB8AC3E}">
        <p14:creationId xmlns:p14="http://schemas.microsoft.com/office/powerpoint/2010/main" val="667051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674" y="184666"/>
            <a:ext cx="8911687" cy="812804"/>
          </a:xfrm>
        </p:spPr>
        <p:txBody>
          <a:bodyPr/>
          <a:lstStyle/>
          <a:p>
            <a:pPr algn="ctr"/>
            <a:r>
              <a:rPr lang="en-IN" b="1" u="sng" dirty="0" smtClean="0">
                <a:solidFill>
                  <a:srgbClr val="7681EA"/>
                </a:solidFill>
                <a:latin typeface="Algerian" panose="04020705040A02060702" pitchFamily="82" charset="0"/>
              </a:rPr>
              <a:t>DATASETS_OVERVIEW</a:t>
            </a:r>
            <a:endParaRPr lang="en-IN" b="1" u="sng" dirty="0">
              <a:solidFill>
                <a:srgbClr val="7681EA"/>
              </a:solidFill>
              <a:latin typeface="Algerian" panose="04020705040A02060702" pitchFamily="82" charset="0"/>
            </a:endParaRPr>
          </a:p>
        </p:txBody>
      </p:sp>
      <p:sp>
        <p:nvSpPr>
          <p:cNvPr id="4" name="Rectangle 1"/>
          <p:cNvSpPr>
            <a:spLocks noGrp="1" noChangeArrowheads="1"/>
          </p:cNvSpPr>
          <p:nvPr>
            <p:ph idx="1"/>
          </p:nvPr>
        </p:nvSpPr>
        <p:spPr bwMode="auto">
          <a:xfrm>
            <a:off x="10988629" y="6196037"/>
            <a:ext cx="98514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lumMod val="95000"/>
                    <a:lumOff val="5000"/>
                  </a:schemeClr>
                </a:solidFill>
                <a:effectLst/>
                <a:latin typeface="Arial" panose="020B0604020202020204" pitchFamily="34" charset="0"/>
              </a:rPr>
              <a:t>Team_5050</a:t>
            </a:r>
          </a:p>
        </p:txBody>
      </p:sp>
      <p:sp>
        <p:nvSpPr>
          <p:cNvPr id="5" name="TextBox 4"/>
          <p:cNvSpPr txBox="1"/>
          <p:nvPr/>
        </p:nvSpPr>
        <p:spPr>
          <a:xfrm>
            <a:off x="1857103" y="1162594"/>
            <a:ext cx="8122920" cy="5447645"/>
          </a:xfrm>
          <a:prstGeom prst="rect">
            <a:avLst/>
          </a:prstGeom>
          <a:noFill/>
        </p:spPr>
        <p:txBody>
          <a:bodyPr wrap="square" rtlCol="0">
            <a:spAutoFit/>
          </a:bodyPr>
          <a:lstStyle/>
          <a:p>
            <a:pPr lvl="0" algn="just" defTabSz="914400" eaLnBrk="0" fontAlgn="base" hangingPunct="0">
              <a:spcBef>
                <a:spcPct val="0"/>
              </a:spcBef>
              <a:spcAft>
                <a:spcPct val="0"/>
              </a:spcAft>
              <a:buFont typeface="+mj-lt"/>
              <a:buAutoNum type="arabicPeriod"/>
            </a:pPr>
            <a:r>
              <a:rPr lang="en-US" b="1" u="sng" dirty="0">
                <a:solidFill>
                  <a:srgbClr val="7681EA"/>
                </a:solidFill>
                <a:latin typeface="Arial" panose="020B0604020202020204" pitchFamily="34" charset="0"/>
              </a:rPr>
              <a:t>Size and </a:t>
            </a:r>
            <a:r>
              <a:rPr lang="en-US" b="1" u="sng" dirty="0" smtClean="0">
                <a:solidFill>
                  <a:srgbClr val="7681EA"/>
                </a:solidFill>
                <a:latin typeface="Arial" panose="020B0604020202020204" pitchFamily="34" charset="0"/>
              </a:rPr>
              <a:t>Structure</a:t>
            </a:r>
          </a:p>
          <a:p>
            <a:pPr lvl="0" algn="just" defTabSz="914400" eaLnBrk="0" fontAlgn="base" hangingPunct="0">
              <a:spcBef>
                <a:spcPct val="0"/>
              </a:spcBef>
              <a:spcAft>
                <a:spcPct val="0"/>
              </a:spcAft>
              <a:buFont typeface="+mj-lt"/>
              <a:buAutoNum type="arabicPeriod"/>
            </a:pPr>
            <a:endParaRPr lang="en-US" u="sng" dirty="0">
              <a:solidFill>
                <a:srgbClr val="7681EA"/>
              </a:solidFill>
              <a:latin typeface="Arial" panose="020B0604020202020204" pitchFamily="34" charset="0"/>
            </a:endParaRPr>
          </a:p>
          <a:p>
            <a:pPr lvl="0" algn="just" defTabSz="914400" eaLnBrk="0" fontAlgn="base" hangingPunct="0">
              <a:spcBef>
                <a:spcPct val="0"/>
              </a:spcBef>
              <a:spcAft>
                <a:spcPct val="0"/>
              </a:spcAft>
              <a:buFontTx/>
              <a:buChar char="•"/>
            </a:pPr>
            <a:r>
              <a:rPr lang="en-US" sz="1600" b="1" dirty="0">
                <a:solidFill>
                  <a:srgbClr val="7681EA"/>
                </a:solidFill>
                <a:latin typeface="Arial" panose="020B0604020202020204" pitchFamily="34" charset="0"/>
                <a:cs typeface="Arial" panose="020B0604020202020204" pitchFamily="34" charset="0"/>
              </a:rPr>
              <a:t>Number of Rows</a:t>
            </a:r>
            <a:r>
              <a:rPr lang="en-US" sz="1400" b="1" dirty="0">
                <a:solidFill>
                  <a:srgbClr val="75A3FF"/>
                </a:solidFill>
                <a:latin typeface="Arial" panose="020B0604020202020204" pitchFamily="34" charset="0"/>
              </a:rPr>
              <a:t>: </a:t>
            </a:r>
            <a:r>
              <a:rPr lang="en-US" sz="1400" dirty="0">
                <a:solidFill>
                  <a:srgbClr val="75A3FF"/>
                </a:solidFill>
                <a:latin typeface="Arial" panose="020B0604020202020204" pitchFamily="34" charset="0"/>
              </a:rPr>
              <a:t>40,000 records (train dataset</a:t>
            </a:r>
            <a:r>
              <a:rPr lang="en-US" sz="1400" dirty="0" smtClean="0">
                <a:solidFill>
                  <a:srgbClr val="75A3FF"/>
                </a:solidFill>
                <a:latin typeface="Arial" panose="020B0604020202020204" pitchFamily="34" charset="0"/>
              </a:rPr>
              <a:t>)</a:t>
            </a:r>
          </a:p>
          <a:p>
            <a:pPr lvl="0" algn="just" defTabSz="914400" eaLnBrk="0" fontAlgn="base" hangingPunct="0">
              <a:spcBef>
                <a:spcPct val="0"/>
              </a:spcBef>
              <a:spcAft>
                <a:spcPct val="0"/>
              </a:spcAft>
              <a:buFontTx/>
              <a:buChar char="•"/>
            </a:pPr>
            <a:endParaRPr lang="en-US" sz="1400" dirty="0">
              <a:solidFill>
                <a:srgbClr val="75A3FF"/>
              </a:solidFill>
              <a:latin typeface="Arial" panose="020B0604020202020204" pitchFamily="34" charset="0"/>
            </a:endParaRPr>
          </a:p>
          <a:p>
            <a:pPr lvl="0" algn="just" defTabSz="914400" eaLnBrk="0" fontAlgn="base" hangingPunct="0">
              <a:spcBef>
                <a:spcPct val="0"/>
              </a:spcBef>
              <a:spcAft>
                <a:spcPct val="0"/>
              </a:spcAft>
              <a:buFontTx/>
              <a:buChar char="•"/>
            </a:pPr>
            <a:r>
              <a:rPr lang="en-US" sz="1600" b="1" dirty="0">
                <a:solidFill>
                  <a:srgbClr val="7681EA"/>
                </a:solidFill>
                <a:latin typeface="Arial" panose="020B0604020202020204" pitchFamily="34" charset="0"/>
              </a:rPr>
              <a:t>Number of Columns</a:t>
            </a:r>
            <a:r>
              <a:rPr lang="en-US" sz="1400" dirty="0">
                <a:solidFill>
                  <a:srgbClr val="7681EA"/>
                </a:solidFill>
                <a:latin typeface="Arial" panose="020B0604020202020204" pitchFamily="34" charset="0"/>
              </a:rPr>
              <a:t>: </a:t>
            </a:r>
            <a:r>
              <a:rPr lang="en-US" sz="1400" dirty="0">
                <a:solidFill>
                  <a:srgbClr val="75A3FF"/>
                </a:solidFill>
                <a:latin typeface="Arial" panose="020B0604020202020204" pitchFamily="34" charset="0"/>
              </a:rPr>
              <a:t>17 features (client demographics, campaign details, and past outcomes</a:t>
            </a:r>
            <a:r>
              <a:rPr lang="en-US" sz="1400" dirty="0" smtClean="0">
                <a:solidFill>
                  <a:srgbClr val="75A3FF"/>
                </a:solidFill>
                <a:latin typeface="Arial" panose="020B0604020202020204" pitchFamily="34" charset="0"/>
              </a:rPr>
              <a:t>)</a:t>
            </a:r>
          </a:p>
          <a:p>
            <a:pPr lvl="0" algn="just" defTabSz="914400" eaLnBrk="0" fontAlgn="base" hangingPunct="0">
              <a:spcBef>
                <a:spcPct val="0"/>
              </a:spcBef>
              <a:spcAft>
                <a:spcPct val="0"/>
              </a:spcAft>
              <a:buFontTx/>
              <a:buChar char="•"/>
            </a:pPr>
            <a:endParaRPr lang="en-US" sz="1400" dirty="0" smtClean="0">
              <a:solidFill>
                <a:srgbClr val="75A3FF"/>
              </a:solidFill>
              <a:latin typeface="Arial" panose="020B0604020202020204" pitchFamily="34" charset="0"/>
            </a:endParaRPr>
          </a:p>
          <a:p>
            <a:pPr lvl="0" algn="just" defTabSz="914400" eaLnBrk="0" fontAlgn="base" hangingPunct="0">
              <a:spcBef>
                <a:spcPct val="0"/>
              </a:spcBef>
              <a:spcAft>
                <a:spcPct val="0"/>
              </a:spcAft>
              <a:buFontTx/>
              <a:buChar char="•"/>
            </a:pPr>
            <a:endParaRPr lang="en-US" sz="1400" dirty="0">
              <a:solidFill>
                <a:srgbClr val="75A3FF"/>
              </a:solidFill>
              <a:latin typeface="Arial" panose="020B0604020202020204" pitchFamily="34" charset="0"/>
            </a:endParaRPr>
          </a:p>
          <a:p>
            <a:pPr lvl="0" algn="just" defTabSz="914400" eaLnBrk="0" fontAlgn="base" hangingPunct="0">
              <a:spcBef>
                <a:spcPct val="0"/>
              </a:spcBef>
              <a:spcAft>
                <a:spcPct val="0"/>
              </a:spcAft>
            </a:pPr>
            <a:r>
              <a:rPr lang="en-US" dirty="0" smtClean="0">
                <a:solidFill>
                  <a:srgbClr val="7681EA"/>
                </a:solidFill>
                <a:latin typeface="Arial" panose="020B0604020202020204" pitchFamily="34" charset="0"/>
              </a:rPr>
              <a:t>2</a:t>
            </a:r>
            <a:r>
              <a:rPr lang="en-US" b="1" dirty="0" smtClean="0">
                <a:solidFill>
                  <a:srgbClr val="7681EA"/>
                </a:solidFill>
                <a:latin typeface="Arial" panose="020B0604020202020204" pitchFamily="34" charset="0"/>
              </a:rPr>
              <a:t>. </a:t>
            </a:r>
            <a:r>
              <a:rPr lang="en-US" b="1" u="sng" dirty="0" smtClean="0">
                <a:solidFill>
                  <a:srgbClr val="7681EA"/>
                </a:solidFill>
                <a:latin typeface="Arial" panose="020B0604020202020204" pitchFamily="34" charset="0"/>
              </a:rPr>
              <a:t>Key Features</a:t>
            </a:r>
          </a:p>
          <a:p>
            <a:pPr lvl="0" algn="just" defTabSz="914400" eaLnBrk="0" fontAlgn="base" hangingPunct="0">
              <a:spcBef>
                <a:spcPct val="0"/>
              </a:spcBef>
              <a:spcAft>
                <a:spcPct val="0"/>
              </a:spcAft>
            </a:pPr>
            <a:endParaRPr lang="en-US" b="1" u="sng" dirty="0" smtClean="0">
              <a:solidFill>
                <a:srgbClr val="7681EA"/>
              </a:solidFill>
              <a:latin typeface="Arial" panose="020B0604020202020204" pitchFamily="34" charset="0"/>
            </a:endParaRPr>
          </a:p>
          <a:p>
            <a:pPr marL="285750" lvl="0" indent="-285750" algn="just" defTabSz="914400" eaLnBrk="0" fontAlgn="base" hangingPunct="0">
              <a:spcBef>
                <a:spcPct val="0"/>
              </a:spcBef>
              <a:spcAft>
                <a:spcPct val="0"/>
              </a:spcAft>
              <a:buFont typeface="Arial" panose="020B0604020202020204" pitchFamily="34" charset="0"/>
              <a:buChar char="•"/>
            </a:pPr>
            <a:r>
              <a:rPr lang="en-IN" sz="1600" b="1" dirty="0">
                <a:solidFill>
                  <a:srgbClr val="7681EA"/>
                </a:solidFill>
              </a:rPr>
              <a:t>Client </a:t>
            </a:r>
            <a:r>
              <a:rPr lang="en-IN" sz="1600" b="1" dirty="0" smtClean="0">
                <a:solidFill>
                  <a:srgbClr val="7681EA"/>
                </a:solidFill>
              </a:rPr>
              <a:t>Demographics:  </a:t>
            </a:r>
            <a:r>
              <a:rPr lang="en-IN" sz="1400" dirty="0" smtClean="0">
                <a:solidFill>
                  <a:srgbClr val="75A3FF"/>
                </a:solidFill>
              </a:rPr>
              <a:t>Age , Job , Martial Status , Education Balance.</a:t>
            </a:r>
          </a:p>
          <a:p>
            <a:pPr marL="285750" lvl="0" indent="-285750" algn="just" defTabSz="914400" eaLnBrk="0" fontAlgn="base" hangingPunct="0">
              <a:spcBef>
                <a:spcPct val="0"/>
              </a:spcBef>
              <a:spcAft>
                <a:spcPct val="0"/>
              </a:spcAft>
              <a:buFont typeface="Arial" panose="020B0604020202020204" pitchFamily="34" charset="0"/>
              <a:buChar char="•"/>
            </a:pPr>
            <a:endParaRPr lang="en-IN" sz="1400" b="1" dirty="0" smtClean="0">
              <a:solidFill>
                <a:srgbClr val="7681EA"/>
              </a:solidFill>
            </a:endParaRPr>
          </a:p>
          <a:p>
            <a:pPr marL="285750" lvl="0" indent="-285750" algn="just" defTabSz="914400" eaLnBrk="0" fontAlgn="base" hangingPunct="0">
              <a:spcBef>
                <a:spcPct val="0"/>
              </a:spcBef>
              <a:spcAft>
                <a:spcPct val="0"/>
              </a:spcAft>
              <a:buFont typeface="Arial" panose="020B0604020202020204" pitchFamily="34" charset="0"/>
              <a:buChar char="•"/>
            </a:pPr>
            <a:r>
              <a:rPr lang="en-IN" sz="1600" b="1" dirty="0">
                <a:solidFill>
                  <a:srgbClr val="7681EA"/>
                </a:solidFill>
              </a:rPr>
              <a:t>Campaign Details</a:t>
            </a:r>
            <a:r>
              <a:rPr lang="en-IN" sz="1600" b="1" dirty="0" smtClean="0">
                <a:solidFill>
                  <a:srgbClr val="7681EA"/>
                </a:solidFill>
              </a:rPr>
              <a:t>: </a:t>
            </a:r>
            <a:r>
              <a:rPr lang="en-IN" sz="1400" dirty="0" smtClean="0">
                <a:solidFill>
                  <a:srgbClr val="75A3FF"/>
                </a:solidFill>
              </a:rPr>
              <a:t>Contact Type , Duration , Campaign , </a:t>
            </a:r>
            <a:r>
              <a:rPr lang="en-IN" sz="1400" dirty="0" err="1" smtClean="0">
                <a:solidFill>
                  <a:srgbClr val="75A3FF"/>
                </a:solidFill>
              </a:rPr>
              <a:t>Pdays</a:t>
            </a:r>
            <a:r>
              <a:rPr lang="en-IN" sz="1400" dirty="0" smtClean="0">
                <a:solidFill>
                  <a:srgbClr val="75A3FF"/>
                </a:solidFill>
              </a:rPr>
              <a:t>.</a:t>
            </a:r>
          </a:p>
          <a:p>
            <a:pPr marL="285750" lvl="0" indent="-285750" algn="just" defTabSz="914400" eaLnBrk="0" fontAlgn="base" hangingPunct="0">
              <a:spcBef>
                <a:spcPct val="0"/>
              </a:spcBef>
              <a:spcAft>
                <a:spcPct val="0"/>
              </a:spcAft>
              <a:buFont typeface="Arial" panose="020B0604020202020204" pitchFamily="34" charset="0"/>
              <a:buChar char="•"/>
            </a:pPr>
            <a:endParaRPr lang="en-IN" sz="1400" dirty="0">
              <a:solidFill>
                <a:srgbClr val="75A3FF"/>
              </a:solidFill>
              <a:latin typeface="Arial" panose="020B0604020202020204" pitchFamily="34" charset="0"/>
            </a:endParaRPr>
          </a:p>
          <a:p>
            <a:pPr marL="285750" lvl="0" indent="-285750" algn="just" defTabSz="914400" eaLnBrk="0" fontAlgn="base" hangingPunct="0">
              <a:spcBef>
                <a:spcPct val="0"/>
              </a:spcBef>
              <a:spcAft>
                <a:spcPct val="0"/>
              </a:spcAft>
              <a:buFont typeface="Arial" panose="020B0604020202020204" pitchFamily="34" charset="0"/>
              <a:buChar char="•"/>
            </a:pPr>
            <a:r>
              <a:rPr lang="en-IN" sz="1600" b="1" dirty="0">
                <a:solidFill>
                  <a:srgbClr val="7681EA"/>
                </a:solidFill>
              </a:rPr>
              <a:t>Past Outcomes</a:t>
            </a:r>
            <a:r>
              <a:rPr lang="en-IN" sz="1600" dirty="0" smtClean="0">
                <a:solidFill>
                  <a:srgbClr val="7681EA"/>
                </a:solidFill>
              </a:rPr>
              <a:t>: </a:t>
            </a:r>
            <a:r>
              <a:rPr lang="en-US" sz="1400" dirty="0">
                <a:solidFill>
                  <a:srgbClr val="75A3FF"/>
                </a:solidFill>
              </a:rPr>
              <a:t>C</a:t>
            </a:r>
            <a:r>
              <a:rPr lang="en-US" sz="1400" dirty="0" smtClean="0">
                <a:solidFill>
                  <a:srgbClr val="75A3FF"/>
                </a:solidFill>
              </a:rPr>
              <a:t>ategorical</a:t>
            </a:r>
            <a:r>
              <a:rPr lang="en-US" sz="1400" dirty="0">
                <a:solidFill>
                  <a:srgbClr val="75A3FF"/>
                </a:solidFill>
              </a:rPr>
              <a:t>: </a:t>
            </a:r>
            <a:r>
              <a:rPr lang="en-US" sz="1400" dirty="0" err="1" smtClean="0">
                <a:solidFill>
                  <a:srgbClr val="75A3FF"/>
                </a:solidFill>
              </a:rPr>
              <a:t>Success,Ffailure</a:t>
            </a:r>
            <a:r>
              <a:rPr lang="en-US" sz="1400" dirty="0">
                <a:solidFill>
                  <a:srgbClr val="75A3FF"/>
                </a:solidFill>
              </a:rPr>
              <a:t>, </a:t>
            </a:r>
            <a:r>
              <a:rPr lang="en-US" sz="1400" dirty="0" smtClean="0">
                <a:solidFill>
                  <a:srgbClr val="75A3FF"/>
                </a:solidFill>
              </a:rPr>
              <a:t>Others</a:t>
            </a:r>
          </a:p>
          <a:p>
            <a:pPr marL="285750" lvl="0" indent="-285750" algn="just" defTabSz="914400" eaLnBrk="0" fontAlgn="base" hangingPunct="0">
              <a:spcBef>
                <a:spcPct val="0"/>
              </a:spcBef>
              <a:spcAft>
                <a:spcPct val="0"/>
              </a:spcAft>
              <a:buFont typeface="Arial" panose="020B0604020202020204" pitchFamily="34" charset="0"/>
              <a:buChar char="•"/>
            </a:pPr>
            <a:endParaRPr lang="en-IN" sz="1400" dirty="0" smtClean="0">
              <a:solidFill>
                <a:srgbClr val="75A3FF"/>
              </a:solidFill>
            </a:endParaRPr>
          </a:p>
          <a:p>
            <a:pPr marL="285750" lvl="0" indent="-285750" algn="just" defTabSz="914400" eaLnBrk="0" fontAlgn="base" hangingPunct="0">
              <a:spcBef>
                <a:spcPct val="0"/>
              </a:spcBef>
              <a:spcAft>
                <a:spcPct val="0"/>
              </a:spcAft>
              <a:buFont typeface="Arial" panose="020B0604020202020204" pitchFamily="34" charset="0"/>
              <a:buChar char="•"/>
            </a:pPr>
            <a:endParaRPr lang="en-IN" sz="1600" b="1" dirty="0">
              <a:solidFill>
                <a:srgbClr val="7681EA"/>
              </a:solidFill>
              <a:latin typeface="Arial" panose="020B0604020202020204" pitchFamily="34" charset="0"/>
            </a:endParaRPr>
          </a:p>
          <a:p>
            <a:pPr lvl="0" algn="just" defTabSz="914400" eaLnBrk="0" fontAlgn="base" hangingPunct="0">
              <a:spcBef>
                <a:spcPct val="0"/>
              </a:spcBef>
              <a:spcAft>
                <a:spcPct val="0"/>
              </a:spcAft>
            </a:pPr>
            <a:r>
              <a:rPr lang="en-US" b="1" dirty="0" smtClean="0">
                <a:solidFill>
                  <a:srgbClr val="7681EA"/>
                </a:solidFill>
                <a:latin typeface="Arial" panose="020B0604020202020204" pitchFamily="34" charset="0"/>
              </a:rPr>
              <a:t>3 . </a:t>
            </a:r>
            <a:r>
              <a:rPr lang="en-IN" b="1" u="sng" dirty="0">
                <a:solidFill>
                  <a:srgbClr val="7681EA"/>
                </a:solidFill>
              </a:rPr>
              <a:t>Target Variable (y</a:t>
            </a:r>
            <a:r>
              <a:rPr lang="en-IN" b="1" u="sng" dirty="0" smtClean="0">
                <a:solidFill>
                  <a:srgbClr val="7681EA"/>
                </a:solidFill>
              </a:rPr>
              <a:t>)</a:t>
            </a:r>
            <a:r>
              <a:rPr lang="en-IN" u="sng" dirty="0" smtClean="0">
                <a:solidFill>
                  <a:srgbClr val="7681EA"/>
                </a:solidFill>
              </a:rPr>
              <a:t>: </a:t>
            </a:r>
          </a:p>
          <a:p>
            <a:pPr lvl="0" algn="just" defTabSz="914400" eaLnBrk="0" fontAlgn="base" hangingPunct="0">
              <a:spcBef>
                <a:spcPct val="0"/>
              </a:spcBef>
              <a:spcAft>
                <a:spcPct val="0"/>
              </a:spcAft>
            </a:pPr>
            <a:endParaRPr lang="en-IN" u="sng" dirty="0" smtClean="0">
              <a:solidFill>
                <a:srgbClr val="7681EA"/>
              </a:solidFill>
            </a:endParaRPr>
          </a:p>
          <a:p>
            <a:pPr lvl="0" algn="just" defTabSz="914400" eaLnBrk="0" fontAlgn="base" hangingPunct="0">
              <a:spcBef>
                <a:spcPct val="0"/>
              </a:spcBef>
              <a:spcAft>
                <a:spcPct val="0"/>
              </a:spcAft>
            </a:pPr>
            <a:r>
              <a:rPr lang="en-US" sz="1400" b="1" dirty="0" smtClean="0">
                <a:solidFill>
                  <a:srgbClr val="75A3FF"/>
                </a:solidFill>
              </a:rPr>
              <a:t>y</a:t>
            </a:r>
            <a:r>
              <a:rPr lang="en-US" sz="1400" dirty="0">
                <a:solidFill>
                  <a:srgbClr val="75A3FF"/>
                </a:solidFill>
              </a:rPr>
              <a:t>: Whether the client subscribed to a term deposit (binary: "yes" or "no")</a:t>
            </a:r>
            <a:endParaRPr lang="en-US" sz="1400" u="sng" dirty="0" smtClean="0">
              <a:solidFill>
                <a:srgbClr val="75A3FF"/>
              </a:solidFill>
              <a:latin typeface="Arial" panose="020B0604020202020204" pitchFamily="34" charset="0"/>
            </a:endParaRPr>
          </a:p>
          <a:p>
            <a:pPr lvl="0" defTabSz="914400" eaLnBrk="0" fontAlgn="base" hangingPunct="0">
              <a:spcBef>
                <a:spcPct val="0"/>
              </a:spcBef>
              <a:spcAft>
                <a:spcPct val="0"/>
              </a:spcAft>
            </a:pPr>
            <a:endParaRPr lang="en-US" sz="1400" dirty="0" smtClean="0">
              <a:solidFill>
                <a:srgbClr val="7681EA"/>
              </a:solidFill>
              <a:latin typeface="Arial" panose="020B0604020202020204" pitchFamily="34" charset="0"/>
            </a:endParaRPr>
          </a:p>
          <a:p>
            <a:pPr lvl="0" defTabSz="914400" eaLnBrk="0" fontAlgn="base" hangingPunct="0">
              <a:spcBef>
                <a:spcPct val="0"/>
              </a:spcBef>
              <a:spcAft>
                <a:spcPct val="0"/>
              </a:spcAft>
            </a:pPr>
            <a:endParaRPr lang="en-US" u="sng" dirty="0" smtClean="0">
              <a:solidFill>
                <a:srgbClr val="7681EA"/>
              </a:solidFill>
              <a:latin typeface="Arial" panose="020B0604020202020204" pitchFamily="34" charset="0"/>
            </a:endParaRPr>
          </a:p>
          <a:p>
            <a:pPr lvl="0" defTabSz="914400" eaLnBrk="0" fontAlgn="base" hangingPunct="0">
              <a:spcBef>
                <a:spcPct val="0"/>
              </a:spcBef>
              <a:spcAft>
                <a:spcPct val="0"/>
              </a:spcAft>
              <a:buFontTx/>
              <a:buChar char="•"/>
            </a:pPr>
            <a:endParaRPr lang="en-US" sz="1400" dirty="0">
              <a:solidFill>
                <a:srgbClr val="75A3FF"/>
              </a:solidFill>
              <a:latin typeface="Arial" panose="020B0604020202020204" pitchFamily="34" charset="0"/>
            </a:endParaRPr>
          </a:p>
        </p:txBody>
      </p:sp>
      <p:sp>
        <p:nvSpPr>
          <p:cNvPr id="6" name="Rectangle 2"/>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8699" y="-767834"/>
            <a:ext cx="1905000" cy="1905000"/>
          </a:xfrm>
          <a:prstGeom prst="rect">
            <a:avLst/>
          </a:prstGeom>
        </p:spPr>
      </p:pic>
    </p:spTree>
    <p:extLst>
      <p:ext uri="{BB962C8B-B14F-4D97-AF65-F5344CB8AC3E}">
        <p14:creationId xmlns:p14="http://schemas.microsoft.com/office/powerpoint/2010/main" val="3251772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29924"/>
          </a:xfrm>
        </p:spPr>
        <p:txBody>
          <a:bodyPr>
            <a:normAutofit fontScale="90000"/>
          </a:bodyPr>
          <a:lstStyle/>
          <a:p>
            <a:pPr algn="ctr"/>
            <a:r>
              <a:rPr lang="en-IN" sz="4000" b="1" u="sng" dirty="0" smtClean="0">
                <a:solidFill>
                  <a:srgbClr val="7681EA"/>
                </a:solidFill>
                <a:latin typeface="Algerian" panose="04020705040A02060702" pitchFamily="82" charset="0"/>
              </a:rPr>
              <a:t>TECH_STACK_USE</a:t>
            </a:r>
            <a:endParaRPr lang="en-IN" sz="4000" b="1" u="sng" dirty="0">
              <a:solidFill>
                <a:srgbClr val="7681EA"/>
              </a:solidFill>
              <a:latin typeface="Algerian" panose="04020705040A02060702" pitchFamily="82" charset="0"/>
            </a:endParaRPr>
          </a:p>
        </p:txBody>
      </p:sp>
      <p:sp>
        <p:nvSpPr>
          <p:cNvPr id="3" name="Content Placeholder 2"/>
          <p:cNvSpPr>
            <a:spLocks noGrp="1"/>
          </p:cNvSpPr>
          <p:nvPr>
            <p:ph idx="1"/>
          </p:nvPr>
        </p:nvSpPr>
        <p:spPr>
          <a:xfrm>
            <a:off x="2589212" y="1476103"/>
            <a:ext cx="8915400" cy="4435119"/>
          </a:xfrm>
        </p:spPr>
        <p:txBody>
          <a:bodyPr>
            <a:normAutofit lnSpcReduction="10000"/>
          </a:bodyPr>
          <a:lstStyle/>
          <a:p>
            <a:pPr marL="0" indent="0" algn="just">
              <a:buNone/>
            </a:pPr>
            <a:r>
              <a:rPr lang="en-IN" b="1" u="sng" dirty="0" smtClean="0">
                <a:solidFill>
                  <a:srgbClr val="7681EA"/>
                </a:solidFill>
                <a:latin typeface="Arial" panose="020B0604020202020204" pitchFamily="34" charset="0"/>
                <a:cs typeface="Arial" panose="020B0604020202020204" pitchFamily="34" charset="0"/>
              </a:rPr>
              <a:t>1.Programming Language</a:t>
            </a:r>
            <a:r>
              <a:rPr lang="en-IN" b="1" dirty="0" smtClean="0">
                <a:solidFill>
                  <a:srgbClr val="7681EA"/>
                </a:solidFill>
              </a:rPr>
              <a:t>:</a:t>
            </a:r>
          </a:p>
          <a:p>
            <a:pPr algn="just"/>
            <a:r>
              <a:rPr lang="en-IN" sz="1400" u="sng" dirty="0" smtClean="0">
                <a:solidFill>
                  <a:srgbClr val="7681EA"/>
                </a:solidFill>
              </a:rPr>
              <a:t>Python</a:t>
            </a:r>
            <a:r>
              <a:rPr lang="en-IN" sz="1400" dirty="0" smtClean="0">
                <a:solidFill>
                  <a:srgbClr val="7681EA"/>
                </a:solidFill>
              </a:rPr>
              <a:t>:</a:t>
            </a:r>
            <a:r>
              <a:rPr lang="en-IN" dirty="0" smtClean="0"/>
              <a:t>  </a:t>
            </a:r>
            <a:r>
              <a:rPr lang="en-US" sz="1200" i="1" dirty="0" smtClean="0">
                <a:solidFill>
                  <a:srgbClr val="75A3FF"/>
                </a:solidFill>
              </a:rPr>
              <a:t>Used </a:t>
            </a:r>
            <a:r>
              <a:rPr lang="en-US" sz="1200" i="1" dirty="0">
                <a:solidFill>
                  <a:srgbClr val="75A3FF"/>
                </a:solidFill>
              </a:rPr>
              <a:t>for data </a:t>
            </a:r>
            <a:r>
              <a:rPr lang="en-US" sz="1200" i="1" dirty="0" smtClean="0">
                <a:solidFill>
                  <a:srgbClr val="75A3FF"/>
                </a:solidFill>
              </a:rPr>
              <a:t>preprocessing</a:t>
            </a:r>
            <a:r>
              <a:rPr lang="en-US" sz="1200" i="1" dirty="0">
                <a:solidFill>
                  <a:srgbClr val="75A3FF"/>
                </a:solidFill>
              </a:rPr>
              <a:t>, analysis, and machine learning model </a:t>
            </a:r>
            <a:r>
              <a:rPr lang="en-US" sz="1200" i="1" dirty="0" smtClean="0">
                <a:solidFill>
                  <a:srgbClr val="75A3FF"/>
                </a:solidFill>
              </a:rPr>
              <a:t>development.</a:t>
            </a:r>
          </a:p>
          <a:p>
            <a:pPr marL="0" indent="0" algn="just">
              <a:buNone/>
            </a:pPr>
            <a:r>
              <a:rPr lang="en-US" b="1" i="1" u="sng" dirty="0" smtClean="0">
                <a:solidFill>
                  <a:srgbClr val="7681EA"/>
                </a:solidFill>
                <a:latin typeface="Arial" panose="020B0604020202020204" pitchFamily="34" charset="0"/>
                <a:cs typeface="Arial" panose="020B0604020202020204" pitchFamily="34" charset="0"/>
              </a:rPr>
              <a:t>2.</a:t>
            </a:r>
            <a:r>
              <a:rPr lang="en-IN" b="1" u="sng" dirty="0">
                <a:solidFill>
                  <a:srgbClr val="7681EA"/>
                </a:solidFill>
                <a:latin typeface="Arial" panose="020B0604020202020204" pitchFamily="34" charset="0"/>
                <a:cs typeface="Arial" panose="020B0604020202020204" pitchFamily="34" charset="0"/>
              </a:rPr>
              <a:t> Python Libraries</a:t>
            </a:r>
            <a:r>
              <a:rPr lang="en-IN" b="1" u="sng" dirty="0" smtClean="0">
                <a:solidFill>
                  <a:srgbClr val="7681EA"/>
                </a:solidFill>
                <a:latin typeface="Arial" panose="020B0604020202020204" pitchFamily="34" charset="0"/>
                <a:cs typeface="Arial" panose="020B0604020202020204" pitchFamily="34" charset="0"/>
              </a:rPr>
              <a:t>:</a:t>
            </a:r>
          </a:p>
          <a:p>
            <a:pPr algn="just"/>
            <a:r>
              <a:rPr lang="en-IN" sz="1200" i="1" dirty="0" smtClean="0">
                <a:solidFill>
                  <a:srgbClr val="75A3FF"/>
                </a:solidFill>
                <a:latin typeface="Arial" panose="020B0604020202020204" pitchFamily="34" charset="0"/>
                <a:cs typeface="Arial" panose="020B0604020202020204" pitchFamily="34" charset="0"/>
              </a:rPr>
              <a:t>Pandas , </a:t>
            </a:r>
            <a:r>
              <a:rPr lang="en-IN" sz="1200" i="1" dirty="0" err="1" smtClean="0">
                <a:solidFill>
                  <a:srgbClr val="75A3FF"/>
                </a:solidFill>
                <a:latin typeface="Arial" panose="020B0604020202020204" pitchFamily="34" charset="0"/>
                <a:cs typeface="Arial" panose="020B0604020202020204" pitchFamily="34" charset="0"/>
              </a:rPr>
              <a:t>Numpy</a:t>
            </a:r>
            <a:r>
              <a:rPr lang="en-IN" sz="1200" i="1" dirty="0" smtClean="0">
                <a:solidFill>
                  <a:srgbClr val="75A3FF"/>
                </a:solidFill>
                <a:latin typeface="Arial" panose="020B0604020202020204" pitchFamily="34" charset="0"/>
                <a:cs typeface="Arial" panose="020B0604020202020204" pitchFamily="34" charset="0"/>
              </a:rPr>
              <a:t> , </a:t>
            </a:r>
            <a:r>
              <a:rPr lang="en-IN" sz="1200" i="1" dirty="0" err="1" smtClean="0">
                <a:solidFill>
                  <a:srgbClr val="75A3FF"/>
                </a:solidFill>
                <a:latin typeface="Arial" panose="020B0604020202020204" pitchFamily="34" charset="0"/>
                <a:cs typeface="Arial" panose="020B0604020202020204" pitchFamily="34" charset="0"/>
              </a:rPr>
              <a:t>Matplotlib</a:t>
            </a:r>
            <a:r>
              <a:rPr lang="en-IN" sz="1200" i="1" dirty="0" smtClean="0">
                <a:solidFill>
                  <a:srgbClr val="75A3FF"/>
                </a:solidFill>
                <a:latin typeface="Arial" panose="020B0604020202020204" pitchFamily="34" charset="0"/>
                <a:cs typeface="Arial" panose="020B0604020202020204" pitchFamily="34" charset="0"/>
              </a:rPr>
              <a:t> &amp; </a:t>
            </a:r>
            <a:r>
              <a:rPr lang="en-IN" sz="1200" i="1" dirty="0" err="1" smtClean="0">
                <a:solidFill>
                  <a:srgbClr val="75A3FF"/>
                </a:solidFill>
                <a:latin typeface="Arial" panose="020B0604020202020204" pitchFamily="34" charset="0"/>
                <a:cs typeface="Arial" panose="020B0604020202020204" pitchFamily="34" charset="0"/>
              </a:rPr>
              <a:t>Seaborn</a:t>
            </a:r>
            <a:r>
              <a:rPr lang="en-IN" sz="1200" i="1" dirty="0" smtClean="0">
                <a:solidFill>
                  <a:srgbClr val="75A3FF"/>
                </a:solidFill>
                <a:latin typeface="Arial" panose="020B0604020202020204" pitchFamily="34" charset="0"/>
                <a:cs typeface="Arial" panose="020B0604020202020204" pitchFamily="34" charset="0"/>
              </a:rPr>
              <a:t> , </a:t>
            </a:r>
            <a:r>
              <a:rPr lang="en-IN" sz="1200" i="1" dirty="0" err="1" smtClean="0">
                <a:solidFill>
                  <a:srgbClr val="75A3FF"/>
                </a:solidFill>
                <a:latin typeface="Arial" panose="020B0604020202020204" pitchFamily="34" charset="0"/>
                <a:cs typeface="Arial" panose="020B0604020202020204" pitchFamily="34" charset="0"/>
              </a:rPr>
              <a:t>Scikit</a:t>
            </a:r>
            <a:r>
              <a:rPr lang="en-IN" sz="1200" i="1" dirty="0" smtClean="0">
                <a:solidFill>
                  <a:srgbClr val="75A3FF"/>
                </a:solidFill>
                <a:latin typeface="Arial" panose="020B0604020202020204" pitchFamily="34" charset="0"/>
                <a:cs typeface="Arial" panose="020B0604020202020204" pitchFamily="34" charset="0"/>
              </a:rPr>
              <a:t>-learn.</a:t>
            </a:r>
          </a:p>
          <a:p>
            <a:pPr marL="0" indent="0" algn="just">
              <a:buNone/>
            </a:pPr>
            <a:r>
              <a:rPr lang="en-IN" b="1" i="1" u="sng" dirty="0" smtClean="0">
                <a:solidFill>
                  <a:srgbClr val="7681EA"/>
                </a:solidFill>
                <a:latin typeface="Arial" panose="020B0604020202020204" pitchFamily="34" charset="0"/>
                <a:cs typeface="Arial" panose="020B0604020202020204" pitchFamily="34" charset="0"/>
              </a:rPr>
              <a:t>3.</a:t>
            </a:r>
            <a:r>
              <a:rPr lang="en-IN" b="1" u="sng" dirty="0">
                <a:solidFill>
                  <a:srgbClr val="7681EA"/>
                </a:solidFill>
                <a:latin typeface="Arial" panose="020B0604020202020204" pitchFamily="34" charset="0"/>
                <a:cs typeface="Arial" panose="020B0604020202020204" pitchFamily="34" charset="0"/>
              </a:rPr>
              <a:t> Development </a:t>
            </a:r>
            <a:r>
              <a:rPr lang="en-IN" b="1" u="sng" dirty="0" smtClean="0">
                <a:solidFill>
                  <a:srgbClr val="7681EA"/>
                </a:solidFill>
                <a:latin typeface="Arial" panose="020B0604020202020204" pitchFamily="34" charset="0"/>
                <a:cs typeface="Arial" panose="020B0604020202020204" pitchFamily="34" charset="0"/>
              </a:rPr>
              <a:t>Environment:</a:t>
            </a:r>
          </a:p>
          <a:p>
            <a:pPr algn="just"/>
            <a:r>
              <a:rPr lang="en-IN" sz="1400" u="sng" dirty="0" err="1" smtClean="0">
                <a:solidFill>
                  <a:srgbClr val="7681EA"/>
                </a:solidFill>
              </a:rPr>
              <a:t>Jupyter</a:t>
            </a:r>
            <a:r>
              <a:rPr lang="en-IN" sz="1400" u="sng" dirty="0" smtClean="0">
                <a:solidFill>
                  <a:srgbClr val="7681EA"/>
                </a:solidFill>
              </a:rPr>
              <a:t> </a:t>
            </a:r>
            <a:r>
              <a:rPr lang="en-IN" sz="1400" u="sng" dirty="0">
                <a:solidFill>
                  <a:srgbClr val="7681EA"/>
                </a:solidFill>
              </a:rPr>
              <a:t>Notebook</a:t>
            </a:r>
            <a:r>
              <a:rPr lang="en-IN" sz="1400" dirty="0" smtClean="0">
                <a:solidFill>
                  <a:srgbClr val="7681EA"/>
                </a:solidFill>
              </a:rPr>
              <a:t>: </a:t>
            </a:r>
            <a:r>
              <a:rPr lang="en-US" sz="1400" i="1" dirty="0">
                <a:solidFill>
                  <a:srgbClr val="75A3FF"/>
                </a:solidFill>
              </a:rPr>
              <a:t>Used for writing, testing, and visualizing Python code </a:t>
            </a:r>
            <a:r>
              <a:rPr lang="en-US" sz="1400" i="1" dirty="0" smtClean="0">
                <a:solidFill>
                  <a:srgbClr val="75A3FF"/>
                </a:solidFill>
              </a:rPr>
              <a:t>interactively.</a:t>
            </a:r>
          </a:p>
          <a:p>
            <a:pPr marL="0" indent="0" algn="just">
              <a:buNone/>
            </a:pPr>
            <a:r>
              <a:rPr lang="en-US" b="1" i="1" u="sng" dirty="0" smtClean="0">
                <a:solidFill>
                  <a:srgbClr val="7681EA"/>
                </a:solidFill>
                <a:latin typeface="Arial" panose="020B0604020202020204" pitchFamily="34" charset="0"/>
                <a:cs typeface="Arial" panose="020B0604020202020204" pitchFamily="34" charset="0"/>
              </a:rPr>
              <a:t>4.</a:t>
            </a:r>
            <a:r>
              <a:rPr lang="en-IN" b="1" u="sng" dirty="0">
                <a:solidFill>
                  <a:srgbClr val="7681EA"/>
                </a:solidFill>
                <a:latin typeface="Arial" panose="020B0604020202020204" pitchFamily="34" charset="0"/>
                <a:cs typeface="Arial" panose="020B0604020202020204" pitchFamily="34" charset="0"/>
              </a:rPr>
              <a:t> Visualization Tool</a:t>
            </a:r>
            <a:r>
              <a:rPr lang="en-IN" b="1" u="sng" dirty="0" smtClean="0">
                <a:solidFill>
                  <a:srgbClr val="7681EA"/>
                </a:solidFill>
                <a:latin typeface="Arial" panose="020B0604020202020204" pitchFamily="34" charset="0"/>
                <a:cs typeface="Arial" panose="020B0604020202020204" pitchFamily="34" charset="0"/>
              </a:rPr>
              <a:t>:</a:t>
            </a:r>
          </a:p>
          <a:p>
            <a:pPr algn="just"/>
            <a:r>
              <a:rPr lang="en-IN" sz="1400" u="sng" dirty="0">
                <a:solidFill>
                  <a:srgbClr val="7681EA"/>
                </a:solidFill>
                <a:latin typeface="Arial" panose="020B0604020202020204" pitchFamily="34" charset="0"/>
                <a:cs typeface="Arial" panose="020B0604020202020204" pitchFamily="34" charset="0"/>
              </a:rPr>
              <a:t>Power BI</a:t>
            </a:r>
            <a:r>
              <a:rPr lang="en-IN" sz="1400" u="sng" dirty="0" smtClean="0">
                <a:solidFill>
                  <a:srgbClr val="7681EA"/>
                </a:solidFill>
                <a:latin typeface="Arial" panose="020B0604020202020204" pitchFamily="34" charset="0"/>
                <a:cs typeface="Arial" panose="020B0604020202020204" pitchFamily="34" charset="0"/>
              </a:rPr>
              <a:t>:</a:t>
            </a:r>
            <a:r>
              <a:rPr lang="en-IN" sz="1400" dirty="0" smtClean="0">
                <a:solidFill>
                  <a:srgbClr val="7681EA"/>
                </a:solidFill>
                <a:latin typeface="Arial" panose="020B0604020202020204" pitchFamily="34" charset="0"/>
                <a:cs typeface="Arial" panose="020B0604020202020204" pitchFamily="34" charset="0"/>
              </a:rPr>
              <a:t>  </a:t>
            </a:r>
            <a:r>
              <a:rPr lang="en-US" sz="1400" i="1" dirty="0" smtClean="0">
                <a:solidFill>
                  <a:srgbClr val="75A3FF"/>
                </a:solidFill>
              </a:rPr>
              <a:t>Used </a:t>
            </a:r>
            <a:r>
              <a:rPr lang="en-US" sz="1400" i="1" dirty="0">
                <a:solidFill>
                  <a:srgbClr val="75A3FF"/>
                </a:solidFill>
              </a:rPr>
              <a:t>to create interactive dashboards and visualizations for presenting insights</a:t>
            </a:r>
            <a:r>
              <a:rPr lang="en-US" sz="1400" i="1" dirty="0" smtClean="0">
                <a:solidFill>
                  <a:srgbClr val="75A3FF"/>
                </a:solidFill>
              </a:rPr>
              <a:t>.</a:t>
            </a:r>
          </a:p>
          <a:p>
            <a:pPr marL="0" indent="0" algn="just">
              <a:buNone/>
            </a:pPr>
            <a:r>
              <a:rPr lang="en-IN" b="1" i="1" u="sng" dirty="0" smtClean="0">
                <a:solidFill>
                  <a:srgbClr val="7681EA"/>
                </a:solidFill>
                <a:latin typeface="Arial" panose="020B0604020202020204" pitchFamily="34" charset="0"/>
                <a:cs typeface="Arial" panose="020B0604020202020204" pitchFamily="34" charset="0"/>
              </a:rPr>
              <a:t>5.</a:t>
            </a:r>
            <a:r>
              <a:rPr lang="en-IN" b="1" u="sng" dirty="0">
                <a:solidFill>
                  <a:srgbClr val="7681EA"/>
                </a:solidFill>
                <a:latin typeface="Arial" panose="020B0604020202020204" pitchFamily="34" charset="0"/>
                <a:cs typeface="Arial" panose="020B0604020202020204" pitchFamily="34" charset="0"/>
              </a:rPr>
              <a:t> Machine Learning Techniques</a:t>
            </a:r>
            <a:r>
              <a:rPr lang="en-IN" b="1" u="sng" dirty="0" smtClean="0">
                <a:solidFill>
                  <a:srgbClr val="7681EA"/>
                </a:solidFill>
                <a:latin typeface="Arial" panose="020B0604020202020204" pitchFamily="34" charset="0"/>
                <a:cs typeface="Arial" panose="020B0604020202020204" pitchFamily="34" charset="0"/>
              </a:rPr>
              <a:t>:</a:t>
            </a:r>
          </a:p>
          <a:p>
            <a:pPr algn="just"/>
            <a:r>
              <a:rPr lang="en-US" sz="1400" i="1" dirty="0">
                <a:solidFill>
                  <a:srgbClr val="75A3FF"/>
                </a:solidFill>
              </a:rPr>
              <a:t>Supervised learning algorithms like </a:t>
            </a:r>
            <a:r>
              <a:rPr lang="en-US" sz="1400" b="1" i="1" dirty="0">
                <a:solidFill>
                  <a:srgbClr val="75A3FF"/>
                </a:solidFill>
              </a:rPr>
              <a:t>Logistic Regression</a:t>
            </a:r>
            <a:r>
              <a:rPr lang="en-US" sz="1400" i="1" dirty="0">
                <a:solidFill>
                  <a:srgbClr val="75A3FF"/>
                </a:solidFill>
              </a:rPr>
              <a:t> and </a:t>
            </a:r>
            <a:r>
              <a:rPr lang="en-US" sz="1400" b="1" i="1" dirty="0">
                <a:solidFill>
                  <a:srgbClr val="75A3FF"/>
                </a:solidFill>
              </a:rPr>
              <a:t>Random Forest</a:t>
            </a:r>
            <a:r>
              <a:rPr lang="en-US" sz="1400" i="1" dirty="0">
                <a:solidFill>
                  <a:srgbClr val="75A3FF"/>
                </a:solidFill>
              </a:rPr>
              <a:t> were used for prediction tasks</a:t>
            </a:r>
            <a:r>
              <a:rPr lang="en-US" sz="1400" i="1" dirty="0" smtClean="0">
                <a:solidFill>
                  <a:srgbClr val="75A3FF"/>
                </a:solidFill>
              </a:rPr>
              <a:t>.</a:t>
            </a:r>
          </a:p>
          <a:p>
            <a:pPr marL="0" indent="0" algn="just">
              <a:buNone/>
            </a:pPr>
            <a:r>
              <a:rPr lang="en-US" b="1" i="1" u="sng" dirty="0" smtClean="0">
                <a:solidFill>
                  <a:srgbClr val="7681EA"/>
                </a:solidFill>
                <a:latin typeface="Arial" panose="020B0604020202020204" pitchFamily="34" charset="0"/>
                <a:cs typeface="Arial" panose="020B0604020202020204" pitchFamily="34" charset="0"/>
              </a:rPr>
              <a:t>6. </a:t>
            </a:r>
            <a:r>
              <a:rPr lang="en-US" b="1" u="sng" dirty="0">
                <a:solidFill>
                  <a:srgbClr val="7681EA"/>
                </a:solidFill>
              </a:rPr>
              <a:t>Presentation Tools:</a:t>
            </a:r>
          </a:p>
          <a:p>
            <a:pPr algn="just"/>
            <a:r>
              <a:rPr lang="en-US" sz="1400" b="1" u="sng" dirty="0">
                <a:solidFill>
                  <a:srgbClr val="7681EA"/>
                </a:solidFill>
                <a:latin typeface="Arial" panose="020B0604020202020204" pitchFamily="34" charset="0"/>
                <a:cs typeface="Arial" panose="020B0604020202020204" pitchFamily="34" charset="0"/>
              </a:rPr>
              <a:t>PowerPoint (PPT)</a:t>
            </a:r>
            <a:r>
              <a:rPr lang="en-US" sz="1400" u="sng" dirty="0">
                <a:solidFill>
                  <a:srgbClr val="7681EA"/>
                </a:solidFill>
                <a:latin typeface="Arial" panose="020B0604020202020204" pitchFamily="34" charset="0"/>
                <a:cs typeface="Arial" panose="020B0604020202020204" pitchFamily="34" charset="0"/>
              </a:rPr>
              <a:t>:</a:t>
            </a:r>
            <a:r>
              <a:rPr lang="en-US" sz="1400" dirty="0">
                <a:solidFill>
                  <a:srgbClr val="7681EA"/>
                </a:solidFill>
                <a:latin typeface="Arial" panose="020B0604020202020204" pitchFamily="34" charset="0"/>
                <a:cs typeface="Arial" panose="020B0604020202020204" pitchFamily="34" charset="0"/>
              </a:rPr>
              <a:t> </a:t>
            </a:r>
            <a:r>
              <a:rPr lang="en-US" sz="1400" i="1" dirty="0">
                <a:solidFill>
                  <a:srgbClr val="75A3FF"/>
                </a:solidFill>
                <a:latin typeface="Arial" panose="020B0604020202020204" pitchFamily="34" charset="0"/>
                <a:cs typeface="Arial" panose="020B0604020202020204" pitchFamily="34" charset="0"/>
              </a:rPr>
              <a:t>For creating and presenting the project </a:t>
            </a:r>
            <a:r>
              <a:rPr lang="en-US" sz="1400" i="1" dirty="0" smtClean="0">
                <a:solidFill>
                  <a:srgbClr val="75A3FF"/>
                </a:solidFill>
                <a:latin typeface="Arial" panose="020B0604020202020204" pitchFamily="34" charset="0"/>
                <a:cs typeface="Arial" panose="020B0604020202020204" pitchFamily="34" charset="0"/>
              </a:rPr>
              <a:t>summary.</a:t>
            </a:r>
            <a:endParaRPr lang="en-US" sz="1400" i="1" dirty="0">
              <a:solidFill>
                <a:srgbClr val="75A3FF"/>
              </a:solidFill>
              <a:latin typeface="Arial" panose="020B0604020202020204" pitchFamily="34" charset="0"/>
              <a:cs typeface="Arial" panose="020B0604020202020204" pitchFamily="34" charset="0"/>
            </a:endParaRPr>
          </a:p>
          <a:p>
            <a:pPr marL="0" indent="0" algn="just">
              <a:buNone/>
            </a:pPr>
            <a:endParaRPr lang="en-IN" sz="1400" b="1" i="1" u="sng" dirty="0">
              <a:solidFill>
                <a:srgbClr val="75A3FF"/>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2112" y="-776151"/>
            <a:ext cx="1905000" cy="1905000"/>
          </a:xfrm>
          <a:prstGeom prst="rect">
            <a:avLst/>
          </a:prstGeom>
        </p:spPr>
      </p:pic>
      <p:sp>
        <p:nvSpPr>
          <p:cNvPr id="5" name="TextBox 4"/>
          <p:cNvSpPr txBox="1"/>
          <p:nvPr/>
        </p:nvSpPr>
        <p:spPr>
          <a:xfrm>
            <a:off x="10985863" y="6304002"/>
            <a:ext cx="1110342" cy="369332"/>
          </a:xfrm>
          <a:prstGeom prst="rect">
            <a:avLst/>
          </a:prstGeom>
          <a:noFill/>
        </p:spPr>
        <p:txBody>
          <a:bodyPr wrap="square" rtlCol="0">
            <a:spAutoFit/>
          </a:bodyPr>
          <a:lstStyle/>
          <a:p>
            <a:r>
              <a:rPr lang="en-IN" dirty="0" smtClean="0"/>
              <a:t>T</a:t>
            </a:r>
            <a:r>
              <a:rPr lang="en-IN" sz="1200" dirty="0" smtClean="0"/>
              <a:t>eam_5050</a:t>
            </a:r>
            <a:endParaRPr lang="en-IN" sz="1200" dirty="0"/>
          </a:p>
        </p:txBody>
      </p:sp>
    </p:spTree>
    <p:extLst>
      <p:ext uri="{BB962C8B-B14F-4D97-AF65-F5344CB8AC3E}">
        <p14:creationId xmlns:p14="http://schemas.microsoft.com/office/powerpoint/2010/main" val="2656561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solidFill>
                  <a:srgbClr val="7681EA"/>
                </a:solidFill>
                <a:latin typeface="Algerian" panose="04020705040A02060702" pitchFamily="82" charset="0"/>
              </a:rPr>
              <a:t>DATA_PROCESSING </a:t>
            </a:r>
            <a:endParaRPr lang="en-IN" b="1" u="sng" dirty="0">
              <a:solidFill>
                <a:srgbClr val="7681EA"/>
              </a:solidFill>
              <a:latin typeface="Algerian" panose="04020705040A02060702" pitchFamily="82" charset="0"/>
            </a:endParaRPr>
          </a:p>
        </p:txBody>
      </p:sp>
      <p:sp>
        <p:nvSpPr>
          <p:cNvPr id="3" name="Content Placeholder 2"/>
          <p:cNvSpPr>
            <a:spLocks noGrp="1"/>
          </p:cNvSpPr>
          <p:nvPr>
            <p:ph idx="1"/>
          </p:nvPr>
        </p:nvSpPr>
        <p:spPr>
          <a:xfrm>
            <a:off x="2471646" y="1637211"/>
            <a:ext cx="8915400" cy="3777622"/>
          </a:xfrm>
        </p:spPr>
        <p:txBody>
          <a:bodyPr>
            <a:normAutofit fontScale="85000" lnSpcReduction="20000"/>
          </a:bodyPr>
          <a:lstStyle/>
          <a:p>
            <a:pPr marL="0" indent="0" algn="just">
              <a:buNone/>
            </a:pPr>
            <a:r>
              <a:rPr lang="en-US" b="1" dirty="0" smtClean="0">
                <a:solidFill>
                  <a:srgbClr val="7681EA"/>
                </a:solidFill>
                <a:latin typeface="Arial" panose="020B0604020202020204" pitchFamily="34" charset="0"/>
                <a:cs typeface="Arial" panose="020B0604020202020204" pitchFamily="34" charset="0"/>
              </a:rPr>
              <a:t>1. </a:t>
            </a:r>
            <a:r>
              <a:rPr lang="en-US" b="1" u="sng" dirty="0" smtClean="0">
                <a:solidFill>
                  <a:srgbClr val="7681EA"/>
                </a:solidFill>
                <a:latin typeface="Arial" panose="020B0604020202020204" pitchFamily="34" charset="0"/>
                <a:cs typeface="Arial" panose="020B0604020202020204" pitchFamily="34" charset="0"/>
              </a:rPr>
              <a:t>Handling </a:t>
            </a:r>
            <a:r>
              <a:rPr lang="en-US" b="1" u="sng" dirty="0">
                <a:solidFill>
                  <a:srgbClr val="7681EA"/>
                </a:solidFill>
                <a:latin typeface="Arial" panose="020B0604020202020204" pitchFamily="34" charset="0"/>
                <a:cs typeface="Arial" panose="020B0604020202020204" pitchFamily="34" charset="0"/>
              </a:rPr>
              <a:t>Missing Values</a:t>
            </a:r>
            <a:endParaRPr lang="en-US" u="sng" dirty="0">
              <a:solidFill>
                <a:srgbClr val="7681EA"/>
              </a:solidFill>
              <a:latin typeface="Arial" panose="020B0604020202020204" pitchFamily="34" charset="0"/>
              <a:cs typeface="Arial" panose="020B0604020202020204" pitchFamily="34" charset="0"/>
            </a:endParaRPr>
          </a:p>
          <a:p>
            <a:pPr marL="0" indent="0" algn="just">
              <a:buNone/>
            </a:pPr>
            <a:r>
              <a:rPr lang="en-US" sz="1400" i="1" dirty="0" smtClean="0">
                <a:solidFill>
                  <a:srgbClr val="75A3FF"/>
                </a:solidFill>
                <a:latin typeface="Arial" panose="020B0604020202020204" pitchFamily="34" charset="0"/>
                <a:cs typeface="Arial" panose="020B0604020202020204" pitchFamily="34" charset="0"/>
              </a:rPr>
              <a:t>Identified </a:t>
            </a:r>
            <a:r>
              <a:rPr lang="en-US" sz="1400" i="1" dirty="0">
                <a:solidFill>
                  <a:srgbClr val="75A3FF"/>
                </a:solidFill>
                <a:latin typeface="Arial" panose="020B0604020202020204" pitchFamily="34" charset="0"/>
                <a:cs typeface="Arial" panose="020B0604020202020204" pitchFamily="34" charset="0"/>
              </a:rPr>
              <a:t>and handled missing data through techniques such as </a:t>
            </a:r>
            <a:r>
              <a:rPr lang="en-US" sz="1400" b="1" i="1" dirty="0">
                <a:solidFill>
                  <a:srgbClr val="75A3FF"/>
                </a:solidFill>
                <a:latin typeface="Arial" panose="020B0604020202020204" pitchFamily="34" charset="0"/>
                <a:cs typeface="Arial" panose="020B0604020202020204" pitchFamily="34" charset="0"/>
              </a:rPr>
              <a:t>imputation</a:t>
            </a:r>
            <a:r>
              <a:rPr lang="en-US" sz="1400" i="1" dirty="0">
                <a:solidFill>
                  <a:srgbClr val="75A3FF"/>
                </a:solidFill>
                <a:latin typeface="Arial" panose="020B0604020202020204" pitchFamily="34" charset="0"/>
                <a:cs typeface="Arial" panose="020B0604020202020204" pitchFamily="34" charset="0"/>
              </a:rPr>
              <a:t> (for numerical values) or </a:t>
            </a:r>
            <a:r>
              <a:rPr lang="en-US" sz="1400" b="1" i="1" dirty="0">
                <a:solidFill>
                  <a:srgbClr val="75A3FF"/>
                </a:solidFill>
                <a:latin typeface="Arial" panose="020B0604020202020204" pitchFamily="34" charset="0"/>
                <a:cs typeface="Arial" panose="020B0604020202020204" pitchFamily="34" charset="0"/>
              </a:rPr>
              <a:t>mode substitution</a:t>
            </a:r>
            <a:r>
              <a:rPr lang="en-US" sz="1400" i="1" dirty="0">
                <a:solidFill>
                  <a:srgbClr val="75A3FF"/>
                </a:solidFill>
                <a:latin typeface="Arial" panose="020B0604020202020204" pitchFamily="34" charset="0"/>
                <a:cs typeface="Arial" panose="020B0604020202020204" pitchFamily="34" charset="0"/>
              </a:rPr>
              <a:t> (for categorical values), ensuring no data loss during model training</a:t>
            </a:r>
            <a:r>
              <a:rPr lang="en-US" sz="1400" i="1" dirty="0" smtClean="0">
                <a:solidFill>
                  <a:srgbClr val="75A3FF"/>
                </a:solidFill>
                <a:latin typeface="Arial" panose="020B0604020202020204" pitchFamily="34" charset="0"/>
                <a:cs typeface="Arial" panose="020B0604020202020204" pitchFamily="34" charset="0"/>
              </a:rPr>
              <a:t>.</a:t>
            </a:r>
          </a:p>
          <a:p>
            <a:pPr marL="0" indent="0" algn="just">
              <a:buNone/>
            </a:pPr>
            <a:endParaRPr lang="en-IN" sz="1400" b="1" dirty="0">
              <a:solidFill>
                <a:srgbClr val="7681EA"/>
              </a:solidFill>
              <a:latin typeface="Arial" panose="020B0604020202020204" pitchFamily="34" charset="0"/>
              <a:cs typeface="Arial" panose="020B0604020202020204" pitchFamily="34" charset="0"/>
            </a:endParaRPr>
          </a:p>
          <a:p>
            <a:pPr marL="0" indent="0" algn="just">
              <a:buNone/>
            </a:pPr>
            <a:r>
              <a:rPr lang="en-IN" b="1" i="1" dirty="0" smtClean="0">
                <a:solidFill>
                  <a:srgbClr val="7681EA"/>
                </a:solidFill>
                <a:latin typeface="Arial" panose="020B0604020202020204" pitchFamily="34" charset="0"/>
                <a:cs typeface="Arial" panose="020B0604020202020204" pitchFamily="34" charset="0"/>
              </a:rPr>
              <a:t>2. </a:t>
            </a:r>
            <a:r>
              <a:rPr lang="en-US" b="1" u="sng" dirty="0">
                <a:solidFill>
                  <a:srgbClr val="7681EA"/>
                </a:solidFill>
              </a:rPr>
              <a:t>Encoding Categorical Variables</a:t>
            </a:r>
            <a:endParaRPr lang="en-US" u="sng" dirty="0">
              <a:solidFill>
                <a:srgbClr val="7681EA"/>
              </a:solidFill>
            </a:endParaRPr>
          </a:p>
          <a:p>
            <a:pPr marL="0" indent="0" algn="just">
              <a:buNone/>
            </a:pPr>
            <a:r>
              <a:rPr lang="en-US" sz="1400" i="1" dirty="0">
                <a:solidFill>
                  <a:srgbClr val="75A3FF"/>
                </a:solidFill>
              </a:rPr>
              <a:t>Categorical variables like </a:t>
            </a:r>
            <a:r>
              <a:rPr lang="en-US" sz="1400" b="1" i="1" dirty="0">
                <a:solidFill>
                  <a:srgbClr val="75A3FF"/>
                </a:solidFill>
              </a:rPr>
              <a:t>job</a:t>
            </a:r>
            <a:r>
              <a:rPr lang="en-US" sz="1400" i="1" dirty="0">
                <a:solidFill>
                  <a:srgbClr val="75A3FF"/>
                </a:solidFill>
              </a:rPr>
              <a:t>, </a:t>
            </a:r>
            <a:r>
              <a:rPr lang="en-US" sz="1400" b="1" i="1" dirty="0">
                <a:solidFill>
                  <a:srgbClr val="75A3FF"/>
                </a:solidFill>
              </a:rPr>
              <a:t>marital status</a:t>
            </a:r>
            <a:r>
              <a:rPr lang="en-US" sz="1400" i="1" dirty="0">
                <a:solidFill>
                  <a:srgbClr val="75A3FF"/>
                </a:solidFill>
              </a:rPr>
              <a:t>, and </a:t>
            </a:r>
            <a:r>
              <a:rPr lang="en-US" sz="1400" b="1" i="1" dirty="0">
                <a:solidFill>
                  <a:srgbClr val="75A3FF"/>
                </a:solidFill>
              </a:rPr>
              <a:t>contact type</a:t>
            </a:r>
            <a:r>
              <a:rPr lang="en-US" sz="1400" i="1" dirty="0">
                <a:solidFill>
                  <a:srgbClr val="75A3FF"/>
                </a:solidFill>
              </a:rPr>
              <a:t> were encoded using </a:t>
            </a:r>
            <a:r>
              <a:rPr lang="en-US" sz="1400" b="1" i="1" dirty="0">
                <a:solidFill>
                  <a:srgbClr val="75A3FF"/>
                </a:solidFill>
              </a:rPr>
              <a:t>One-Hot Encoding</a:t>
            </a:r>
            <a:r>
              <a:rPr lang="en-US" sz="1400" i="1" dirty="0">
                <a:solidFill>
                  <a:srgbClr val="75A3FF"/>
                </a:solidFill>
              </a:rPr>
              <a:t> or </a:t>
            </a:r>
            <a:r>
              <a:rPr lang="en-US" sz="1400" b="1" i="1" dirty="0">
                <a:solidFill>
                  <a:srgbClr val="75A3FF"/>
                </a:solidFill>
              </a:rPr>
              <a:t>Label Encoding</a:t>
            </a:r>
            <a:r>
              <a:rPr lang="en-US" sz="1400" i="1" dirty="0">
                <a:solidFill>
                  <a:srgbClr val="75A3FF"/>
                </a:solidFill>
              </a:rPr>
              <a:t> to convert them into numerical format, making them suitable for machine learning models</a:t>
            </a:r>
            <a:r>
              <a:rPr lang="en-US" sz="1400" i="1" dirty="0" smtClean="0">
                <a:solidFill>
                  <a:srgbClr val="75A3FF"/>
                </a:solidFill>
              </a:rPr>
              <a:t>.</a:t>
            </a:r>
          </a:p>
          <a:p>
            <a:pPr marL="0" indent="0" algn="just">
              <a:buNone/>
            </a:pPr>
            <a:endParaRPr lang="en-US" sz="1400" i="1" dirty="0" smtClean="0">
              <a:solidFill>
                <a:srgbClr val="75A3FF"/>
              </a:solidFill>
            </a:endParaRPr>
          </a:p>
          <a:p>
            <a:pPr marL="0" indent="0" algn="just">
              <a:buNone/>
            </a:pPr>
            <a:r>
              <a:rPr lang="en-US" b="1" dirty="0" smtClean="0">
                <a:solidFill>
                  <a:srgbClr val="7681EA"/>
                </a:solidFill>
              </a:rPr>
              <a:t>3. </a:t>
            </a:r>
            <a:r>
              <a:rPr lang="en-US" b="1" u="sng" dirty="0" smtClean="0">
                <a:solidFill>
                  <a:srgbClr val="7681EA"/>
                </a:solidFill>
              </a:rPr>
              <a:t>Feature Scaling/Transformation</a:t>
            </a:r>
            <a:endParaRPr lang="en-US" u="sng" dirty="0">
              <a:solidFill>
                <a:srgbClr val="7681EA"/>
              </a:solidFill>
            </a:endParaRPr>
          </a:p>
          <a:p>
            <a:pPr marL="0" indent="0" algn="just">
              <a:buNone/>
            </a:pPr>
            <a:r>
              <a:rPr lang="en-US" sz="1400" i="1" dirty="0">
                <a:solidFill>
                  <a:srgbClr val="75A3FF"/>
                </a:solidFill>
              </a:rPr>
              <a:t>Features like </a:t>
            </a:r>
            <a:r>
              <a:rPr lang="en-US" sz="1400" b="1" i="1" dirty="0">
                <a:solidFill>
                  <a:srgbClr val="75A3FF"/>
                </a:solidFill>
              </a:rPr>
              <a:t>age</a:t>
            </a:r>
            <a:r>
              <a:rPr lang="en-US" sz="1400" i="1" dirty="0">
                <a:solidFill>
                  <a:srgbClr val="75A3FF"/>
                </a:solidFill>
              </a:rPr>
              <a:t> and </a:t>
            </a:r>
            <a:r>
              <a:rPr lang="en-US" sz="1400" b="1" i="1" dirty="0">
                <a:solidFill>
                  <a:srgbClr val="75A3FF"/>
                </a:solidFill>
              </a:rPr>
              <a:t>balance</a:t>
            </a:r>
            <a:r>
              <a:rPr lang="en-US" sz="1400" i="1" dirty="0">
                <a:solidFill>
                  <a:srgbClr val="75A3FF"/>
                </a:solidFill>
              </a:rPr>
              <a:t> were scaled using </a:t>
            </a:r>
            <a:r>
              <a:rPr lang="en-US" sz="1400" b="1" i="1" dirty="0">
                <a:solidFill>
                  <a:srgbClr val="75A3FF"/>
                </a:solidFill>
              </a:rPr>
              <a:t>Standardization</a:t>
            </a:r>
            <a:r>
              <a:rPr lang="en-US" sz="1400" i="1" dirty="0">
                <a:solidFill>
                  <a:srgbClr val="75A3FF"/>
                </a:solidFill>
              </a:rPr>
              <a:t> (or </a:t>
            </a:r>
            <a:r>
              <a:rPr lang="en-US" sz="1400" b="1" i="1" dirty="0">
                <a:solidFill>
                  <a:srgbClr val="75A3FF"/>
                </a:solidFill>
              </a:rPr>
              <a:t>Min-Max Scaling</a:t>
            </a:r>
            <a:r>
              <a:rPr lang="en-US" sz="1400" i="1" dirty="0">
                <a:solidFill>
                  <a:srgbClr val="75A3FF"/>
                </a:solidFill>
              </a:rPr>
              <a:t>) to bring them to the same scale and avoid bias towards variables with higher numerical </a:t>
            </a:r>
            <a:r>
              <a:rPr lang="en-US" sz="1400" i="1" dirty="0" smtClean="0">
                <a:solidFill>
                  <a:srgbClr val="75A3FF"/>
                </a:solidFill>
              </a:rPr>
              <a:t>values.</a:t>
            </a:r>
          </a:p>
          <a:p>
            <a:pPr marL="0" indent="0" algn="just">
              <a:buNone/>
            </a:pPr>
            <a:endParaRPr lang="en-US" sz="1400" i="1" dirty="0" smtClean="0">
              <a:solidFill>
                <a:srgbClr val="75A3FF"/>
              </a:solidFill>
            </a:endParaRPr>
          </a:p>
          <a:p>
            <a:pPr marL="0" indent="0" algn="just">
              <a:buNone/>
            </a:pPr>
            <a:r>
              <a:rPr lang="en-US" b="1" dirty="0" smtClean="0">
                <a:solidFill>
                  <a:srgbClr val="7681EA"/>
                </a:solidFill>
              </a:rPr>
              <a:t>4. </a:t>
            </a:r>
            <a:r>
              <a:rPr lang="en-US" b="1" u="sng" dirty="0" smtClean="0">
                <a:solidFill>
                  <a:srgbClr val="7681EA"/>
                </a:solidFill>
              </a:rPr>
              <a:t>Data Splitting</a:t>
            </a:r>
            <a:endParaRPr lang="en-US" u="sng" dirty="0">
              <a:solidFill>
                <a:srgbClr val="7681EA"/>
              </a:solidFill>
            </a:endParaRPr>
          </a:p>
          <a:p>
            <a:pPr marL="0" indent="0" algn="just">
              <a:buNone/>
            </a:pPr>
            <a:r>
              <a:rPr lang="en-US" sz="1400" i="1" dirty="0">
                <a:solidFill>
                  <a:srgbClr val="75A3FF"/>
                </a:solidFill>
              </a:rPr>
              <a:t>Split the dataset into </a:t>
            </a:r>
            <a:r>
              <a:rPr lang="en-US" sz="1400" b="1" i="1" dirty="0">
                <a:solidFill>
                  <a:srgbClr val="75A3FF"/>
                </a:solidFill>
              </a:rPr>
              <a:t>training</a:t>
            </a:r>
            <a:r>
              <a:rPr lang="en-US" sz="1400" i="1" dirty="0">
                <a:solidFill>
                  <a:srgbClr val="75A3FF"/>
                </a:solidFill>
              </a:rPr>
              <a:t> and </a:t>
            </a:r>
            <a:r>
              <a:rPr lang="en-US" sz="1400" b="1" i="1" dirty="0">
                <a:solidFill>
                  <a:srgbClr val="75A3FF"/>
                </a:solidFill>
              </a:rPr>
              <a:t>testing</a:t>
            </a:r>
            <a:r>
              <a:rPr lang="en-US" sz="1400" i="1" dirty="0">
                <a:solidFill>
                  <a:srgbClr val="75A3FF"/>
                </a:solidFill>
              </a:rPr>
              <a:t> sets (e.g., 80% training, 20% testing) to evaluate the model’s performance on unseen data and prevent </a:t>
            </a:r>
            <a:r>
              <a:rPr lang="en-US" sz="1400" i="1" dirty="0" err="1">
                <a:solidFill>
                  <a:srgbClr val="75A3FF"/>
                </a:solidFill>
              </a:rPr>
              <a:t>overfitting</a:t>
            </a:r>
            <a:r>
              <a:rPr lang="en-US" sz="1400" i="1" dirty="0">
                <a:solidFill>
                  <a:srgbClr val="75A3FF"/>
                </a:solidFill>
              </a:rPr>
              <a:t>.</a:t>
            </a:r>
          </a:p>
          <a:p>
            <a:pPr marL="0" indent="0">
              <a:buNone/>
            </a:pPr>
            <a:endParaRPr lang="en-US" sz="1400" i="1" dirty="0">
              <a:solidFill>
                <a:srgbClr val="75A3FF"/>
              </a:solidFill>
            </a:endParaRPr>
          </a:p>
          <a:p>
            <a:pPr marL="0" indent="0">
              <a:buNone/>
            </a:pPr>
            <a:endParaRPr lang="en-US" sz="1400" i="1" dirty="0">
              <a:solidFill>
                <a:srgbClr val="75A3FF"/>
              </a:solidFill>
            </a:endParaRPr>
          </a:p>
          <a:p>
            <a:pPr marL="0" indent="0">
              <a:buNone/>
            </a:pPr>
            <a:endParaRPr lang="en-US" sz="1400" i="1" dirty="0">
              <a:solidFill>
                <a:srgbClr val="75A3FF"/>
              </a:solidFill>
              <a:latin typeface="Arial" panose="020B0604020202020204" pitchFamily="34" charset="0"/>
              <a:cs typeface="Arial" panose="020B0604020202020204" pitchFamily="34" charset="0"/>
            </a:endParaRPr>
          </a:p>
        </p:txBody>
      </p:sp>
      <p:sp>
        <p:nvSpPr>
          <p:cNvPr id="4" name="TextBox 3"/>
          <p:cNvSpPr txBox="1"/>
          <p:nvPr/>
        </p:nvSpPr>
        <p:spPr>
          <a:xfrm>
            <a:off x="10959737" y="6427935"/>
            <a:ext cx="1084217" cy="276999"/>
          </a:xfrm>
          <a:prstGeom prst="rect">
            <a:avLst/>
          </a:prstGeom>
          <a:noFill/>
        </p:spPr>
        <p:txBody>
          <a:bodyPr wrap="square" rtlCol="0">
            <a:spAutoFit/>
          </a:bodyPr>
          <a:lstStyle/>
          <a:p>
            <a:r>
              <a:rPr lang="en-IN" sz="1200" dirty="0" smtClean="0"/>
              <a:t>Team_5050</a:t>
            </a:r>
            <a:endParaRPr lang="en-IN"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9345" y="-774340"/>
            <a:ext cx="1905000" cy="1905000"/>
          </a:xfrm>
          <a:prstGeom prst="rect">
            <a:avLst/>
          </a:prstGeom>
        </p:spPr>
      </p:pic>
    </p:spTree>
    <p:extLst>
      <p:ext uri="{BB962C8B-B14F-4D97-AF65-F5344CB8AC3E}">
        <p14:creationId xmlns:p14="http://schemas.microsoft.com/office/powerpoint/2010/main" val="2678498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498566"/>
          </a:xfrm>
        </p:spPr>
        <p:txBody>
          <a:bodyPr>
            <a:normAutofit fontScale="90000"/>
          </a:bodyPr>
          <a:lstStyle/>
          <a:p>
            <a:pPr algn="ctr"/>
            <a:r>
              <a:rPr lang="en-IN" b="1" u="sng" dirty="0" smtClean="0">
                <a:solidFill>
                  <a:srgbClr val="7681EA"/>
                </a:solidFill>
                <a:latin typeface="Algerian" panose="04020705040A02060702" pitchFamily="82" charset="0"/>
              </a:rPr>
              <a:t>EXPLORATORY DATA ANALYSIS </a:t>
            </a:r>
            <a:r>
              <a:rPr lang="en-IN" b="1" u="sng" dirty="0">
                <a:solidFill>
                  <a:srgbClr val="7681EA"/>
                </a:solidFill>
                <a:latin typeface="Algerian" panose="04020705040A02060702" pitchFamily="82" charset="0"/>
              </a:rPr>
              <a:t>(EDA)</a:t>
            </a:r>
          </a:p>
        </p:txBody>
      </p:sp>
      <p:sp>
        <p:nvSpPr>
          <p:cNvPr id="4" name="Rectangle 1"/>
          <p:cNvSpPr>
            <a:spLocks noGrp="1" noChangeArrowheads="1"/>
          </p:cNvSpPr>
          <p:nvPr>
            <p:ph idx="1"/>
          </p:nvPr>
        </p:nvSpPr>
        <p:spPr bwMode="auto">
          <a:xfrm rot="10800000" flipH="1" flipV="1">
            <a:off x="10854794" y="6447209"/>
            <a:ext cx="10193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anose="020B0604020202020204" pitchFamily="34" charset="0"/>
              </a:rPr>
              <a:t>Team_5050</a:t>
            </a:r>
          </a:p>
        </p:txBody>
      </p:sp>
      <p:sp>
        <p:nvSpPr>
          <p:cNvPr id="7" name="TextBox 6"/>
          <p:cNvSpPr txBox="1"/>
          <p:nvPr/>
        </p:nvSpPr>
        <p:spPr>
          <a:xfrm>
            <a:off x="1567324" y="1256467"/>
            <a:ext cx="7641992" cy="4524315"/>
          </a:xfrm>
          <a:prstGeom prst="rect">
            <a:avLst/>
          </a:prstGeom>
          <a:noFill/>
        </p:spPr>
        <p:txBody>
          <a:bodyPr wrap="square" rtlCol="0">
            <a:spAutoFit/>
          </a:bodyPr>
          <a:lstStyle/>
          <a:p>
            <a:pPr marL="342900" indent="-342900">
              <a:buFont typeface="+mj-lt"/>
              <a:buAutoNum type="arabicPeriod"/>
            </a:pPr>
            <a:r>
              <a:rPr lang="en-IN" b="1" u="sng" dirty="0" smtClean="0">
                <a:solidFill>
                  <a:srgbClr val="7681EA"/>
                </a:solidFill>
                <a:latin typeface="Arial" panose="020B0604020202020204" pitchFamily="34" charset="0"/>
                <a:cs typeface="Arial" panose="020B0604020202020204" pitchFamily="34" charset="0"/>
              </a:rPr>
              <a:t>Visualization: </a:t>
            </a:r>
          </a:p>
          <a:p>
            <a:pPr marL="342900" indent="-342900">
              <a:buFont typeface="+mj-lt"/>
              <a:buAutoNum type="arabicPeriod"/>
            </a:pPr>
            <a:endParaRPr lang="en-IN" b="1" u="sng" dirty="0" smtClean="0">
              <a:solidFill>
                <a:srgbClr val="7681EA"/>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solidFill>
                  <a:srgbClr val="7681EA"/>
                </a:solidFill>
                <a:latin typeface="Arial" panose="020B0604020202020204" pitchFamily="34" charset="0"/>
                <a:cs typeface="Arial" panose="020B0604020202020204" pitchFamily="34" charset="0"/>
              </a:rPr>
              <a:t>Age Distribution</a:t>
            </a:r>
            <a:r>
              <a:rPr lang="en-IN" dirty="0" smtClean="0">
                <a:solidFill>
                  <a:srgbClr val="7681EA"/>
                </a:solidFill>
                <a:latin typeface="Arial" panose="020B0604020202020204" pitchFamily="34" charset="0"/>
                <a:cs typeface="Arial" panose="020B0604020202020204" pitchFamily="34" charset="0"/>
              </a:rPr>
              <a:t>:  </a:t>
            </a:r>
            <a:r>
              <a:rPr lang="en-US" sz="1400" i="1" dirty="0">
                <a:solidFill>
                  <a:srgbClr val="75A3FF"/>
                </a:solidFill>
              </a:rPr>
              <a:t>Clients aged 30-50 have higher subscription rates</a:t>
            </a:r>
            <a:r>
              <a:rPr lang="en-US" dirty="0" smtClean="0"/>
              <a:t>.</a:t>
            </a:r>
          </a:p>
          <a:p>
            <a:pPr marL="342900" indent="-342900">
              <a:buFont typeface="Arial" panose="020B0604020202020204" pitchFamily="34" charset="0"/>
              <a:buChar char="•"/>
            </a:pPr>
            <a:r>
              <a:rPr lang="en-US" sz="1600" dirty="0">
                <a:solidFill>
                  <a:srgbClr val="7681EA"/>
                </a:solidFill>
                <a:latin typeface="Arial" panose="020B0604020202020204" pitchFamily="34" charset="0"/>
                <a:cs typeface="Arial" panose="020B0604020202020204" pitchFamily="34" charset="0"/>
              </a:rPr>
              <a:t>Job Types</a:t>
            </a:r>
            <a:r>
              <a:rPr lang="en-US" sz="1400" i="1" dirty="0">
                <a:solidFill>
                  <a:srgbClr val="75A3FF"/>
                </a:solidFill>
              </a:rPr>
              <a:t>: </a:t>
            </a:r>
            <a:r>
              <a:rPr lang="en-US" sz="1400" i="1" dirty="0" smtClean="0">
                <a:solidFill>
                  <a:srgbClr val="75A3FF"/>
                </a:solidFill>
              </a:rPr>
              <a:t> Management </a:t>
            </a:r>
            <a:r>
              <a:rPr lang="en-US" sz="1400" i="1" dirty="0">
                <a:solidFill>
                  <a:srgbClr val="75A3FF"/>
                </a:solidFill>
              </a:rPr>
              <a:t>and technician roles show higher conversion</a:t>
            </a:r>
            <a:r>
              <a:rPr lang="en-US" dirty="0" smtClean="0"/>
              <a:t>.</a:t>
            </a:r>
          </a:p>
          <a:p>
            <a:pPr marL="342900" indent="-342900">
              <a:buFont typeface="Arial" panose="020B0604020202020204" pitchFamily="34" charset="0"/>
              <a:buChar char="•"/>
            </a:pPr>
            <a:r>
              <a:rPr lang="en-US" sz="1600" dirty="0" smtClean="0">
                <a:solidFill>
                  <a:srgbClr val="7681EA"/>
                </a:solidFill>
                <a:latin typeface="Arial" panose="020B0604020202020204" pitchFamily="34" charset="0"/>
                <a:cs typeface="Arial" panose="020B0604020202020204" pitchFamily="34" charset="0"/>
              </a:rPr>
              <a:t>Balance</a:t>
            </a:r>
            <a:r>
              <a:rPr lang="en-US" sz="1400" dirty="0" smtClean="0">
                <a:solidFill>
                  <a:srgbClr val="7681EA"/>
                </a:solidFill>
                <a:latin typeface="Arial" panose="020B0604020202020204" pitchFamily="34" charset="0"/>
                <a:cs typeface="Arial" panose="020B0604020202020204" pitchFamily="34" charset="0"/>
              </a:rPr>
              <a:t>:  </a:t>
            </a:r>
            <a:r>
              <a:rPr lang="en-US" sz="1400" i="1" dirty="0" smtClean="0">
                <a:solidFill>
                  <a:srgbClr val="75A3FF"/>
                </a:solidFill>
                <a:latin typeface="Arial" panose="020B0604020202020204" pitchFamily="34" charset="0"/>
                <a:cs typeface="Arial" panose="020B0604020202020204" pitchFamily="34" charset="0"/>
              </a:rPr>
              <a:t>Higher average yearly balance correlates with higher subscription</a:t>
            </a:r>
          </a:p>
          <a:p>
            <a:pPr marL="342900" indent="-342900">
              <a:buFont typeface="Arial" panose="020B0604020202020204" pitchFamily="34" charset="0"/>
              <a:buChar char="•"/>
            </a:pPr>
            <a:endParaRPr lang="en-US" sz="1600" i="1" dirty="0" smtClean="0">
              <a:solidFill>
                <a:srgbClr val="75A3FF"/>
              </a:solidFill>
              <a:latin typeface="Arial" panose="020B0604020202020204" pitchFamily="34" charset="0"/>
              <a:cs typeface="Arial" panose="020B0604020202020204" pitchFamily="34" charset="0"/>
            </a:endParaRPr>
          </a:p>
          <a:p>
            <a:r>
              <a:rPr lang="en-US" b="1" dirty="0" smtClean="0">
                <a:solidFill>
                  <a:srgbClr val="7681EA"/>
                </a:solidFill>
                <a:latin typeface="Arial" panose="020B0604020202020204" pitchFamily="34" charset="0"/>
                <a:cs typeface="Arial" panose="020B0604020202020204" pitchFamily="34" charset="0"/>
              </a:rPr>
              <a:t>2. </a:t>
            </a:r>
            <a:r>
              <a:rPr lang="en-US" b="1" u="sng" dirty="0" smtClean="0">
                <a:solidFill>
                  <a:srgbClr val="7681EA"/>
                </a:solidFill>
                <a:latin typeface="Arial" panose="020B0604020202020204" pitchFamily="34" charset="0"/>
                <a:cs typeface="Arial" panose="020B0604020202020204" pitchFamily="34" charset="0"/>
              </a:rPr>
              <a:t>Key Insights</a:t>
            </a:r>
            <a:r>
              <a:rPr lang="en-US" sz="1600" b="1" dirty="0" smtClean="0">
                <a:solidFill>
                  <a:srgbClr val="7681EA"/>
                </a:solidFill>
                <a:latin typeface="Arial" panose="020B0604020202020204" pitchFamily="34" charset="0"/>
                <a:cs typeface="Arial" panose="020B0604020202020204" pitchFamily="34" charset="0"/>
              </a:rPr>
              <a:t>: </a:t>
            </a:r>
          </a:p>
          <a:p>
            <a:endParaRPr lang="en-US" sz="1600" b="1" dirty="0">
              <a:solidFill>
                <a:srgbClr val="7681E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solidFill>
                  <a:srgbClr val="7681EA"/>
                </a:solidFill>
                <a:latin typeface="Arial" panose="020B0604020202020204" pitchFamily="34" charset="0"/>
                <a:cs typeface="Arial" panose="020B0604020202020204" pitchFamily="34" charset="0"/>
              </a:rPr>
              <a:t>Contact Duration </a:t>
            </a:r>
            <a:r>
              <a:rPr lang="en-US" sz="1600" b="1" dirty="0" smtClean="0">
                <a:solidFill>
                  <a:srgbClr val="7681EA"/>
                </a:solidFill>
                <a:latin typeface="Arial" panose="020B0604020202020204" pitchFamily="34" charset="0"/>
                <a:cs typeface="Arial" panose="020B0604020202020204" pitchFamily="34" charset="0"/>
              </a:rPr>
              <a:t>: </a:t>
            </a:r>
            <a:r>
              <a:rPr lang="en-IN" sz="1400" i="1" dirty="0">
                <a:solidFill>
                  <a:srgbClr val="75A3FF"/>
                </a:solidFill>
                <a:latin typeface="Arial" panose="020B0604020202020204" pitchFamily="34" charset="0"/>
                <a:cs typeface="Arial" panose="020B0604020202020204" pitchFamily="34" charset="0"/>
              </a:rPr>
              <a:t>Longer contact duration increases subscription likelihood</a:t>
            </a:r>
            <a:r>
              <a:rPr lang="en-IN" sz="1600" dirty="0" smtClean="0"/>
              <a:t>.</a:t>
            </a:r>
          </a:p>
          <a:p>
            <a:pPr marL="285750" indent="-285750">
              <a:buFont typeface="Arial" panose="020B0604020202020204" pitchFamily="34" charset="0"/>
              <a:buChar char="•"/>
            </a:pPr>
            <a:r>
              <a:rPr lang="en-IN" sz="1600" dirty="0" smtClean="0">
                <a:solidFill>
                  <a:srgbClr val="7681EA"/>
                </a:solidFill>
                <a:latin typeface="Arial" panose="020B0604020202020204" pitchFamily="34" charset="0"/>
                <a:cs typeface="Arial" panose="020B0604020202020204" pitchFamily="34" charset="0"/>
              </a:rPr>
              <a:t>Previous Contacts </a:t>
            </a:r>
            <a:r>
              <a:rPr lang="en-IN" dirty="0" smtClean="0">
                <a:solidFill>
                  <a:srgbClr val="7681EA"/>
                </a:solidFill>
                <a:latin typeface="Arial" panose="020B0604020202020204" pitchFamily="34" charset="0"/>
                <a:cs typeface="Arial" panose="020B0604020202020204" pitchFamily="34" charset="0"/>
              </a:rPr>
              <a:t>: </a:t>
            </a:r>
            <a:r>
              <a:rPr lang="en-US" sz="1400" i="1" dirty="0">
                <a:solidFill>
                  <a:srgbClr val="75A3FF"/>
                </a:solidFill>
              </a:rPr>
              <a:t>Positive past outcomes lead to better conversion</a:t>
            </a:r>
            <a:r>
              <a:rPr lang="en-US" sz="1400" i="1" dirty="0" smtClean="0">
                <a:solidFill>
                  <a:srgbClr val="75A3FF"/>
                </a:solidFill>
              </a:rPr>
              <a:t>.</a:t>
            </a:r>
          </a:p>
          <a:p>
            <a:pPr marL="285750" indent="-285750">
              <a:buFont typeface="Arial" panose="020B0604020202020204" pitchFamily="34" charset="0"/>
              <a:buChar char="•"/>
            </a:pPr>
            <a:endParaRPr lang="en-US" sz="1400" b="1" i="1" dirty="0">
              <a:solidFill>
                <a:srgbClr val="75A3FF"/>
              </a:solidFill>
              <a:latin typeface="Arial" panose="020B0604020202020204" pitchFamily="34" charset="0"/>
              <a:cs typeface="Arial" panose="020B0604020202020204" pitchFamily="34" charset="0"/>
            </a:endParaRPr>
          </a:p>
          <a:p>
            <a:r>
              <a:rPr lang="en-US" b="1" dirty="0" smtClean="0">
                <a:solidFill>
                  <a:srgbClr val="7681EA"/>
                </a:solidFill>
                <a:latin typeface="Arial" panose="020B0604020202020204" pitchFamily="34" charset="0"/>
                <a:cs typeface="Arial" panose="020B0604020202020204" pitchFamily="34" charset="0"/>
              </a:rPr>
              <a:t>3. </a:t>
            </a:r>
            <a:r>
              <a:rPr lang="en-US" b="1" u="sng" dirty="0" smtClean="0">
                <a:solidFill>
                  <a:srgbClr val="7681EA"/>
                </a:solidFill>
                <a:latin typeface="Arial" panose="020B0604020202020204" pitchFamily="34" charset="0"/>
                <a:cs typeface="Arial" panose="020B0604020202020204" pitchFamily="34" charset="0"/>
              </a:rPr>
              <a:t>Correlations: </a:t>
            </a:r>
          </a:p>
          <a:p>
            <a:endParaRPr lang="en-US" b="1" u="sng" dirty="0" smtClean="0">
              <a:solidFill>
                <a:srgbClr val="7681E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solidFill>
                  <a:srgbClr val="7681EA"/>
                </a:solidFill>
                <a:latin typeface="Arial" panose="020B0604020202020204" pitchFamily="34" charset="0"/>
                <a:cs typeface="Arial" panose="020B0604020202020204" pitchFamily="34" charset="0"/>
              </a:rPr>
              <a:t>Balance and Subscription : </a:t>
            </a:r>
            <a:r>
              <a:rPr lang="en-US" sz="1400" i="1" dirty="0" smtClean="0">
                <a:solidFill>
                  <a:srgbClr val="75A3FF"/>
                </a:solidFill>
                <a:latin typeface="Arial" panose="020B0604020202020204" pitchFamily="34" charset="0"/>
                <a:cs typeface="Arial" panose="020B0604020202020204" pitchFamily="34" charset="0"/>
              </a:rPr>
              <a:t>Positive Correlation</a:t>
            </a:r>
            <a:r>
              <a:rPr lang="en-US" dirty="0" smtClean="0"/>
              <a:t>.</a:t>
            </a:r>
          </a:p>
          <a:p>
            <a:pPr marL="285750" indent="-285750">
              <a:buFont typeface="Arial" panose="020B0604020202020204" pitchFamily="34" charset="0"/>
              <a:buChar char="•"/>
            </a:pPr>
            <a:r>
              <a:rPr lang="en-US" sz="1600" dirty="0" smtClean="0">
                <a:solidFill>
                  <a:srgbClr val="7681EA"/>
                </a:solidFill>
                <a:latin typeface="Arial" panose="020B0604020202020204" pitchFamily="34" charset="0"/>
                <a:cs typeface="Arial" panose="020B0604020202020204" pitchFamily="34" charset="0"/>
              </a:rPr>
              <a:t>Duration and subscription :  </a:t>
            </a:r>
            <a:r>
              <a:rPr lang="en-US" sz="1400" i="1" dirty="0" smtClean="0">
                <a:solidFill>
                  <a:srgbClr val="75A3FF"/>
                </a:solidFill>
                <a:latin typeface="Arial" panose="020B0604020202020204" pitchFamily="34" charset="0"/>
                <a:cs typeface="Arial" panose="020B0604020202020204" pitchFamily="34" charset="0"/>
              </a:rPr>
              <a:t>Strong Correlation.</a:t>
            </a:r>
          </a:p>
          <a:p>
            <a:endParaRPr lang="en-US" sz="1600" i="1" dirty="0" smtClean="0">
              <a:solidFill>
                <a:srgbClr val="75A3FF"/>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IN" sz="1600" i="1" dirty="0">
              <a:solidFill>
                <a:srgbClr val="75A3FF"/>
              </a:solidFill>
              <a:latin typeface="Arial" panose="020B0604020202020204" pitchFamily="34" charset="0"/>
              <a:cs typeface="Arial" panose="020B0604020202020204" pitchFamily="34" charset="0"/>
            </a:endParaRPr>
          </a:p>
        </p:txBody>
      </p:sp>
      <p:sp>
        <p:nvSpPr>
          <p:cNvPr id="1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smtClean="0">
                <a:ln>
                  <a:noFill/>
                </a:ln>
                <a:solidFill>
                  <a:schemeClr val="tx1"/>
                </a:solidFill>
                <a:effectLst/>
                <a:latin typeface="Arial" panose="020B0604020202020204" pitchFamily="34" charset="0"/>
              </a:rPr>
              <a:t>Higher average yearly balance correlates with higher subscription.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2112" y="-782324"/>
            <a:ext cx="1905000" cy="1905000"/>
          </a:xfrm>
          <a:prstGeom prst="rect">
            <a:avLst/>
          </a:prstGeom>
        </p:spPr>
      </p:pic>
    </p:spTree>
    <p:extLst>
      <p:ext uri="{BB962C8B-B14F-4D97-AF65-F5344CB8AC3E}">
        <p14:creationId xmlns:p14="http://schemas.microsoft.com/office/powerpoint/2010/main" val="1809221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7681EA"/>
                </a:solidFill>
                <a:latin typeface="Algerian" panose="04020705040A02060702" pitchFamily="82" charset="0"/>
              </a:rPr>
              <a:t>MODELLING_BY_MACHINE_LEARNING</a:t>
            </a:r>
            <a:endParaRPr lang="en-IN" u="sng" dirty="0">
              <a:solidFill>
                <a:srgbClr val="7681EA"/>
              </a:solidFill>
              <a:latin typeface="Algerian" panose="04020705040A02060702" pitchFamily="82" charset="0"/>
            </a:endParaRPr>
          </a:p>
        </p:txBody>
      </p:sp>
      <p:sp>
        <p:nvSpPr>
          <p:cNvPr id="3" name="Content Placeholder 2"/>
          <p:cNvSpPr>
            <a:spLocks noGrp="1"/>
          </p:cNvSpPr>
          <p:nvPr>
            <p:ph idx="1"/>
          </p:nvPr>
        </p:nvSpPr>
        <p:spPr/>
        <p:txBody>
          <a:bodyPr/>
          <a:lstStyle/>
          <a:p>
            <a:pPr marL="0" indent="0">
              <a:buNone/>
            </a:pPr>
            <a:r>
              <a:rPr lang="en-IN" b="1" u="sng" dirty="0" smtClean="0">
                <a:solidFill>
                  <a:srgbClr val="7681EA"/>
                </a:solidFill>
                <a:latin typeface="Arial" panose="020B0604020202020204" pitchFamily="34" charset="0"/>
                <a:cs typeface="Arial" panose="020B0604020202020204" pitchFamily="34" charset="0"/>
              </a:rPr>
              <a:t>1. Choice </a:t>
            </a:r>
            <a:r>
              <a:rPr lang="en-IN" b="1" u="sng" dirty="0">
                <a:solidFill>
                  <a:srgbClr val="7681EA"/>
                </a:solidFill>
                <a:latin typeface="Arial" panose="020B0604020202020204" pitchFamily="34" charset="0"/>
                <a:cs typeface="Arial" panose="020B0604020202020204" pitchFamily="34" charset="0"/>
              </a:rPr>
              <a:t>of </a:t>
            </a:r>
            <a:r>
              <a:rPr lang="en-IN" b="1" u="sng" dirty="0" smtClean="0">
                <a:solidFill>
                  <a:srgbClr val="7681EA"/>
                </a:solidFill>
                <a:latin typeface="Arial" panose="020B0604020202020204" pitchFamily="34" charset="0"/>
                <a:cs typeface="Arial" panose="020B0604020202020204" pitchFamily="34" charset="0"/>
              </a:rPr>
              <a:t>Algorithm: </a:t>
            </a:r>
          </a:p>
          <a:p>
            <a:pPr>
              <a:buAutoNum type="arabicPeriod"/>
            </a:pPr>
            <a:endParaRPr lang="en-IN" b="1" u="sng" dirty="0" smtClean="0">
              <a:solidFill>
                <a:srgbClr val="7681EA"/>
              </a:solidFill>
              <a:latin typeface="Arial" panose="020B0604020202020204" pitchFamily="34" charset="0"/>
              <a:cs typeface="Arial" panose="020B0604020202020204" pitchFamily="34" charset="0"/>
            </a:endParaRPr>
          </a:p>
          <a:p>
            <a:pPr marL="0" indent="0">
              <a:buNone/>
            </a:pPr>
            <a:r>
              <a:rPr lang="en-IN" b="1" u="sng" dirty="0" smtClean="0">
                <a:solidFill>
                  <a:srgbClr val="7681EA"/>
                </a:solidFill>
                <a:latin typeface="Arial" panose="020B0604020202020204" pitchFamily="34" charset="0"/>
                <a:cs typeface="Arial" panose="020B0604020202020204" pitchFamily="34" charset="0"/>
              </a:rPr>
              <a:t>2. Model Evaluating Metrics:</a:t>
            </a:r>
          </a:p>
          <a:p>
            <a:pPr marL="0" indent="0">
              <a:buNone/>
            </a:pPr>
            <a:endParaRPr lang="en-IN" b="1" u="sng" dirty="0" smtClean="0">
              <a:solidFill>
                <a:srgbClr val="7681EA"/>
              </a:solidFill>
              <a:latin typeface="Arial" panose="020B0604020202020204" pitchFamily="34" charset="0"/>
              <a:cs typeface="Arial" panose="020B0604020202020204" pitchFamily="34" charset="0"/>
            </a:endParaRPr>
          </a:p>
          <a:p>
            <a:pPr marL="0" indent="0">
              <a:buNone/>
            </a:pPr>
            <a:r>
              <a:rPr lang="en-IN" b="1" u="sng" dirty="0" smtClean="0">
                <a:solidFill>
                  <a:srgbClr val="7681EA"/>
                </a:solidFill>
                <a:latin typeface="Arial" panose="020B0604020202020204" pitchFamily="34" charset="0"/>
                <a:cs typeface="Arial" panose="020B0604020202020204" pitchFamily="34" charset="0"/>
              </a:rPr>
              <a:t>3.</a:t>
            </a:r>
            <a:r>
              <a:rPr lang="en-IN" u="sng" dirty="0"/>
              <a:t> </a:t>
            </a:r>
            <a:r>
              <a:rPr lang="en-IN" b="1" u="sng" dirty="0" err="1" smtClean="0">
                <a:solidFill>
                  <a:srgbClr val="7681EA"/>
                </a:solidFill>
              </a:rPr>
              <a:t>Hyperparameter</a:t>
            </a:r>
            <a:r>
              <a:rPr lang="en-IN" b="1" u="sng" dirty="0" smtClean="0">
                <a:solidFill>
                  <a:srgbClr val="7681EA"/>
                </a:solidFill>
              </a:rPr>
              <a:t> Tuning:</a:t>
            </a:r>
            <a:endParaRPr lang="en-IN" b="1" u="sng" dirty="0">
              <a:solidFill>
                <a:srgbClr val="7681EA"/>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2112" y="-736963"/>
            <a:ext cx="1905000" cy="1905000"/>
          </a:xfrm>
          <a:prstGeom prst="rect">
            <a:avLst/>
          </a:prstGeom>
        </p:spPr>
      </p:pic>
      <p:sp>
        <p:nvSpPr>
          <p:cNvPr id="5" name="TextBox 4"/>
          <p:cNvSpPr txBox="1"/>
          <p:nvPr/>
        </p:nvSpPr>
        <p:spPr>
          <a:xfrm>
            <a:off x="11038114" y="6453051"/>
            <a:ext cx="1031966" cy="276999"/>
          </a:xfrm>
          <a:prstGeom prst="rect">
            <a:avLst/>
          </a:prstGeom>
          <a:noFill/>
        </p:spPr>
        <p:txBody>
          <a:bodyPr wrap="square" rtlCol="0">
            <a:spAutoFit/>
          </a:bodyPr>
          <a:lstStyle/>
          <a:p>
            <a:r>
              <a:rPr lang="en-IN" sz="1200" dirty="0" smtClean="0"/>
              <a:t>Team_5050</a:t>
            </a:r>
            <a:endParaRPr lang="en-IN" sz="1200" dirty="0"/>
          </a:p>
        </p:txBody>
      </p:sp>
    </p:spTree>
    <p:extLst>
      <p:ext uri="{BB962C8B-B14F-4D97-AF65-F5344CB8AC3E}">
        <p14:creationId xmlns:p14="http://schemas.microsoft.com/office/powerpoint/2010/main" val="1856001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7165" y="232224"/>
            <a:ext cx="8911687" cy="642987"/>
          </a:xfrm>
        </p:spPr>
        <p:txBody>
          <a:bodyPr/>
          <a:lstStyle/>
          <a:p>
            <a:pPr algn="ctr"/>
            <a:r>
              <a:rPr lang="en-IN" u="sng" dirty="0" smtClean="0">
                <a:solidFill>
                  <a:srgbClr val="7681EA"/>
                </a:solidFill>
                <a:latin typeface="Algerian" panose="04020705040A02060702" pitchFamily="82" charset="0"/>
              </a:rPr>
              <a:t>RESULTS</a:t>
            </a:r>
            <a:endParaRPr lang="en-IN" u="sng" dirty="0">
              <a:solidFill>
                <a:srgbClr val="7681EA"/>
              </a:solidFill>
              <a:latin typeface="Algerian" panose="04020705040A02060702" pitchFamily="82" charset="0"/>
            </a:endParaRPr>
          </a:p>
        </p:txBody>
      </p:sp>
      <p:sp>
        <p:nvSpPr>
          <p:cNvPr id="3" name="Content Placeholder 2"/>
          <p:cNvSpPr>
            <a:spLocks noGrp="1"/>
          </p:cNvSpPr>
          <p:nvPr>
            <p:ph idx="1"/>
          </p:nvPr>
        </p:nvSpPr>
        <p:spPr>
          <a:xfrm>
            <a:off x="2132012" y="1271450"/>
            <a:ext cx="8915400" cy="4841967"/>
          </a:xfrm>
        </p:spPr>
        <p:txBody>
          <a:bodyPr>
            <a:normAutofit fontScale="92500"/>
          </a:bodyPr>
          <a:lstStyle/>
          <a:p>
            <a:pPr marL="0" indent="0">
              <a:buNone/>
            </a:pPr>
            <a:r>
              <a:rPr lang="en-IN" b="1" u="sng" dirty="0" smtClean="0">
                <a:solidFill>
                  <a:srgbClr val="7681EA"/>
                </a:solidFill>
              </a:rPr>
              <a:t>1. Comparison </a:t>
            </a:r>
            <a:r>
              <a:rPr lang="en-IN" b="1" u="sng" dirty="0">
                <a:solidFill>
                  <a:srgbClr val="7681EA"/>
                </a:solidFill>
              </a:rPr>
              <a:t>of Model </a:t>
            </a:r>
            <a:r>
              <a:rPr lang="en-IN" b="1" u="sng" dirty="0" smtClean="0">
                <a:solidFill>
                  <a:srgbClr val="7681EA"/>
                </a:solidFill>
              </a:rPr>
              <a:t>Performance:</a:t>
            </a:r>
          </a:p>
          <a:p>
            <a:r>
              <a:rPr lang="en-IN" u="sng" dirty="0">
                <a:solidFill>
                  <a:srgbClr val="75A3FF"/>
                </a:solidFill>
                <a:latin typeface="Arial" panose="020B0604020202020204" pitchFamily="34" charset="0"/>
                <a:cs typeface="Arial" panose="020B0604020202020204" pitchFamily="34" charset="0"/>
              </a:rPr>
              <a:t>Training </a:t>
            </a:r>
            <a:r>
              <a:rPr lang="en-IN" u="sng" dirty="0" err="1">
                <a:solidFill>
                  <a:srgbClr val="75A3FF"/>
                </a:solidFill>
                <a:latin typeface="Arial" panose="020B0604020202020204" pitchFamily="34" charset="0"/>
                <a:cs typeface="Arial" panose="020B0604020202020204" pitchFamily="34" charset="0"/>
              </a:rPr>
              <a:t>vs</a:t>
            </a:r>
            <a:r>
              <a:rPr lang="en-IN" u="sng" dirty="0">
                <a:solidFill>
                  <a:srgbClr val="75A3FF"/>
                </a:solidFill>
                <a:latin typeface="Arial" panose="020B0604020202020204" pitchFamily="34" charset="0"/>
                <a:cs typeface="Arial" panose="020B0604020202020204" pitchFamily="34" charset="0"/>
              </a:rPr>
              <a:t> Testing </a:t>
            </a:r>
            <a:r>
              <a:rPr lang="en-IN" u="sng" dirty="0" smtClean="0">
                <a:solidFill>
                  <a:srgbClr val="75A3FF"/>
                </a:solidFill>
                <a:latin typeface="Arial" panose="020B0604020202020204" pitchFamily="34" charset="0"/>
                <a:cs typeface="Arial" panose="020B0604020202020204" pitchFamily="34" charset="0"/>
              </a:rPr>
              <a:t>Data</a:t>
            </a:r>
            <a:r>
              <a:rPr lang="en-IN" b="1" u="sng" dirty="0" smtClean="0">
                <a:solidFill>
                  <a:srgbClr val="75A3FF"/>
                </a:solidFill>
                <a:latin typeface="Arial" panose="020B0604020202020204" pitchFamily="34" charset="0"/>
                <a:cs typeface="Arial" panose="020B0604020202020204" pitchFamily="34" charset="0"/>
              </a:rPr>
              <a:t>: </a:t>
            </a:r>
          </a:p>
          <a:p>
            <a:r>
              <a:rPr lang="en-US" sz="1400" i="1" dirty="0">
                <a:solidFill>
                  <a:srgbClr val="75A3FF"/>
                </a:solidFill>
                <a:latin typeface="Arial" panose="020B0604020202020204" pitchFamily="34" charset="0"/>
                <a:cs typeface="Arial" panose="020B0604020202020204" pitchFamily="34" charset="0"/>
              </a:rPr>
              <a:t>The model performs well on both training and testing data, with minimal </a:t>
            </a:r>
            <a:r>
              <a:rPr lang="en-US" sz="1400" i="1" dirty="0" err="1">
                <a:solidFill>
                  <a:srgbClr val="75A3FF"/>
                </a:solidFill>
                <a:latin typeface="Arial" panose="020B0604020202020204" pitchFamily="34" charset="0"/>
                <a:cs typeface="Arial" panose="020B0604020202020204" pitchFamily="34" charset="0"/>
              </a:rPr>
              <a:t>overfitting</a:t>
            </a:r>
            <a:r>
              <a:rPr lang="en-US" sz="1400" i="1" dirty="0">
                <a:solidFill>
                  <a:srgbClr val="75A3FF"/>
                </a:solidFill>
                <a:latin typeface="Arial" panose="020B0604020202020204" pitchFamily="34" charset="0"/>
                <a:cs typeface="Arial" panose="020B0604020202020204" pitchFamily="34" charset="0"/>
              </a:rPr>
              <a:t>, indicating good </a:t>
            </a:r>
            <a:r>
              <a:rPr lang="en-US" sz="1400" i="1" dirty="0" smtClean="0">
                <a:solidFill>
                  <a:srgbClr val="75A3FF"/>
                </a:solidFill>
                <a:latin typeface="Arial" panose="020B0604020202020204" pitchFamily="34" charset="0"/>
                <a:cs typeface="Arial" panose="020B0604020202020204" pitchFamily="34" charset="0"/>
              </a:rPr>
              <a:t>generalization</a:t>
            </a:r>
            <a:r>
              <a:rPr lang="en-US" dirty="0" smtClean="0"/>
              <a:t>.</a:t>
            </a:r>
          </a:p>
          <a:p>
            <a:endParaRPr lang="en-US" u="sng" dirty="0">
              <a:solidFill>
                <a:srgbClr val="75A3FF"/>
              </a:solidFill>
              <a:latin typeface="Arial" panose="020B0604020202020204" pitchFamily="34" charset="0"/>
              <a:cs typeface="Arial" panose="020B0604020202020204" pitchFamily="34" charset="0"/>
            </a:endParaRPr>
          </a:p>
          <a:p>
            <a:pPr marL="0" indent="0">
              <a:buNone/>
            </a:pPr>
            <a:r>
              <a:rPr lang="en-US" b="1" u="sng" dirty="0" smtClean="0">
                <a:solidFill>
                  <a:srgbClr val="7681EA"/>
                </a:solidFill>
                <a:latin typeface="Arial" panose="020B0604020202020204" pitchFamily="34" charset="0"/>
                <a:cs typeface="Arial" panose="020B0604020202020204" pitchFamily="34" charset="0"/>
              </a:rPr>
              <a:t>2. </a:t>
            </a:r>
            <a:r>
              <a:rPr lang="en-US" b="1" u="sng" dirty="0">
                <a:solidFill>
                  <a:srgbClr val="7681EA"/>
                </a:solidFill>
              </a:rPr>
              <a:t>Evaluation of Prediction Accuracy &amp; </a:t>
            </a:r>
            <a:r>
              <a:rPr lang="en-US" b="1" u="sng" dirty="0" smtClean="0">
                <a:solidFill>
                  <a:srgbClr val="7681EA"/>
                </a:solidFill>
              </a:rPr>
              <a:t>Metrics:</a:t>
            </a:r>
          </a:p>
          <a:p>
            <a:r>
              <a:rPr lang="en-IN" sz="1600" u="sng" dirty="0">
                <a:solidFill>
                  <a:srgbClr val="75A3FF"/>
                </a:solidFill>
                <a:latin typeface="Arial" panose="020B0604020202020204" pitchFamily="34" charset="0"/>
                <a:cs typeface="Arial" panose="020B0604020202020204" pitchFamily="34" charset="0"/>
              </a:rPr>
              <a:t>Accuracy</a:t>
            </a:r>
            <a:r>
              <a:rPr lang="en-IN" u="sng" dirty="0" smtClean="0">
                <a:solidFill>
                  <a:srgbClr val="75A3FF"/>
                </a:solidFill>
                <a:latin typeface="Arial" panose="020B0604020202020204" pitchFamily="34" charset="0"/>
                <a:cs typeface="Arial" panose="020B0604020202020204" pitchFamily="34" charset="0"/>
              </a:rPr>
              <a:t>: </a:t>
            </a:r>
            <a:r>
              <a:rPr lang="en-US" sz="1400" i="1" dirty="0">
                <a:solidFill>
                  <a:srgbClr val="75A3FF"/>
                </a:solidFill>
              </a:rPr>
              <a:t>High accuracy, showing the model's effectiveness in predicting </a:t>
            </a:r>
            <a:r>
              <a:rPr lang="en-US" sz="1400" i="1" dirty="0" smtClean="0">
                <a:solidFill>
                  <a:srgbClr val="75A3FF"/>
                </a:solidFill>
              </a:rPr>
              <a:t>subscriptions</a:t>
            </a:r>
          </a:p>
          <a:p>
            <a:r>
              <a:rPr lang="en-IN" sz="1600" u="sng" dirty="0">
                <a:solidFill>
                  <a:srgbClr val="75A3FF"/>
                </a:solidFill>
                <a:latin typeface="Arial" panose="020B0604020202020204" pitchFamily="34" charset="0"/>
                <a:cs typeface="Arial" panose="020B0604020202020204" pitchFamily="34" charset="0"/>
              </a:rPr>
              <a:t>Precision &amp; Recall</a:t>
            </a:r>
            <a:r>
              <a:rPr lang="en-IN" sz="1600" u="sng" dirty="0" smtClean="0">
                <a:solidFill>
                  <a:srgbClr val="75A3FF"/>
                </a:solidFill>
                <a:latin typeface="Arial" panose="020B0604020202020204" pitchFamily="34" charset="0"/>
                <a:cs typeface="Arial" panose="020B0604020202020204" pitchFamily="34" charset="0"/>
              </a:rPr>
              <a:t>: </a:t>
            </a:r>
            <a:r>
              <a:rPr lang="en-US" sz="1400" i="1" dirty="0">
                <a:solidFill>
                  <a:srgbClr val="75A3FF"/>
                </a:solidFill>
              </a:rPr>
              <a:t>Balanced precision and recall, especially for predicting "yes" subscriptions.</a:t>
            </a:r>
            <a:endParaRPr lang="en-IN" sz="1400" i="1" u="sng" dirty="0" smtClean="0">
              <a:solidFill>
                <a:srgbClr val="75A3FF"/>
              </a:solidFill>
              <a:latin typeface="Arial" panose="020B0604020202020204" pitchFamily="34" charset="0"/>
              <a:cs typeface="Arial" panose="020B0604020202020204" pitchFamily="34" charset="0"/>
            </a:endParaRPr>
          </a:p>
          <a:p>
            <a:r>
              <a:rPr lang="en-IN" sz="1600" u="sng" dirty="0">
                <a:solidFill>
                  <a:srgbClr val="75A3FF"/>
                </a:solidFill>
                <a:latin typeface="Arial" panose="020B0604020202020204" pitchFamily="34" charset="0"/>
                <a:cs typeface="Arial" panose="020B0604020202020204" pitchFamily="34" charset="0"/>
              </a:rPr>
              <a:t>F1-Score</a:t>
            </a:r>
            <a:r>
              <a:rPr lang="en-IN" sz="1600" u="sng" dirty="0" smtClean="0">
                <a:solidFill>
                  <a:srgbClr val="75A3FF"/>
                </a:solidFill>
                <a:latin typeface="Arial" panose="020B0604020202020204" pitchFamily="34" charset="0"/>
                <a:cs typeface="Arial" panose="020B0604020202020204" pitchFamily="34" charset="0"/>
              </a:rPr>
              <a:t>:  </a:t>
            </a:r>
            <a:r>
              <a:rPr lang="en-US" sz="1400" i="1" dirty="0" smtClean="0">
                <a:solidFill>
                  <a:srgbClr val="75A3FF"/>
                </a:solidFill>
                <a:latin typeface="Arial" panose="020B0604020202020204" pitchFamily="34" charset="0"/>
                <a:cs typeface="Arial" panose="020B0604020202020204" pitchFamily="34" charset="0"/>
              </a:rPr>
              <a:t>Indicates </a:t>
            </a:r>
            <a:r>
              <a:rPr lang="en-US" sz="1400" i="1" dirty="0">
                <a:solidFill>
                  <a:srgbClr val="75A3FF"/>
                </a:solidFill>
                <a:latin typeface="Arial" panose="020B0604020202020204" pitchFamily="34" charset="0"/>
                <a:cs typeface="Arial" panose="020B0604020202020204" pitchFamily="34" charset="0"/>
              </a:rPr>
              <a:t>a good balance between precision and recall</a:t>
            </a:r>
            <a:r>
              <a:rPr lang="en-US" sz="1400" i="1" dirty="0" smtClean="0">
                <a:solidFill>
                  <a:srgbClr val="75A3FF"/>
                </a:solidFill>
                <a:latin typeface="Arial" panose="020B0604020202020204" pitchFamily="34" charset="0"/>
                <a:cs typeface="Arial" panose="020B0604020202020204" pitchFamily="34" charset="0"/>
              </a:rPr>
              <a:t>.</a:t>
            </a:r>
          </a:p>
          <a:p>
            <a:pPr>
              <a:buFont typeface="+mj-lt"/>
              <a:buAutoNum type="arabicPeriod"/>
            </a:pPr>
            <a:endParaRPr lang="en-IN" sz="1400" i="1" u="sng" dirty="0" smtClean="0">
              <a:solidFill>
                <a:srgbClr val="75A3FF"/>
              </a:solidFill>
              <a:latin typeface="Arial" panose="020B0604020202020204" pitchFamily="34" charset="0"/>
              <a:cs typeface="Arial" panose="020B0604020202020204" pitchFamily="34" charset="0"/>
            </a:endParaRPr>
          </a:p>
          <a:p>
            <a:pPr marL="0" indent="0">
              <a:buNone/>
            </a:pPr>
            <a:r>
              <a:rPr lang="en-IN" b="1" i="1" u="sng" dirty="0" smtClean="0">
                <a:solidFill>
                  <a:srgbClr val="7681EA"/>
                </a:solidFill>
                <a:latin typeface="Arial" panose="020B0604020202020204" pitchFamily="34" charset="0"/>
                <a:cs typeface="Arial" panose="020B0604020202020204" pitchFamily="34" charset="0"/>
              </a:rPr>
              <a:t>3. </a:t>
            </a:r>
            <a:r>
              <a:rPr lang="en-IN" b="1" u="sng" dirty="0" smtClean="0">
                <a:solidFill>
                  <a:srgbClr val="7681EA"/>
                </a:solidFill>
                <a:latin typeface="Arial" panose="020B0604020202020204" pitchFamily="34" charset="0"/>
                <a:cs typeface="Arial" panose="020B0604020202020204" pitchFamily="34" charset="0"/>
              </a:rPr>
              <a:t>Visualizations:  </a:t>
            </a:r>
          </a:p>
          <a:p>
            <a:r>
              <a:rPr lang="en-IN" sz="1600" u="sng" dirty="0" smtClean="0">
                <a:solidFill>
                  <a:srgbClr val="75A3FF"/>
                </a:solidFill>
                <a:latin typeface="Arial" panose="020B0604020202020204" pitchFamily="34" charset="0"/>
                <a:cs typeface="Arial" panose="020B0604020202020204" pitchFamily="34" charset="0"/>
              </a:rPr>
              <a:t>Confusion </a:t>
            </a:r>
            <a:r>
              <a:rPr lang="en-IN" sz="1600" u="sng" dirty="0">
                <a:solidFill>
                  <a:srgbClr val="75A3FF"/>
                </a:solidFill>
                <a:latin typeface="Arial" panose="020B0604020202020204" pitchFamily="34" charset="0"/>
                <a:cs typeface="Arial" panose="020B0604020202020204" pitchFamily="34" charset="0"/>
              </a:rPr>
              <a:t>Matrix</a:t>
            </a:r>
            <a:r>
              <a:rPr lang="en-IN" sz="1600" u="sng" dirty="0" smtClean="0">
                <a:solidFill>
                  <a:srgbClr val="75A3FF"/>
                </a:solidFill>
                <a:latin typeface="Arial" panose="020B0604020202020204" pitchFamily="34" charset="0"/>
                <a:cs typeface="Arial" panose="020B0604020202020204" pitchFamily="34" charset="0"/>
              </a:rPr>
              <a:t>:: </a:t>
            </a:r>
            <a:r>
              <a:rPr lang="en-US" sz="1400" i="1" dirty="0">
                <a:solidFill>
                  <a:srgbClr val="75A3FF"/>
                </a:solidFill>
              </a:rPr>
              <a:t>Shows the model's classification performance, highlighting true positives, false positives, true negatives, and false </a:t>
            </a:r>
            <a:r>
              <a:rPr lang="en-US" sz="1400" i="1" dirty="0" smtClean="0">
                <a:solidFill>
                  <a:srgbClr val="75A3FF"/>
                </a:solidFill>
              </a:rPr>
              <a:t>negatives</a:t>
            </a:r>
          </a:p>
          <a:p>
            <a:r>
              <a:rPr lang="en-IN" sz="1600" u="sng" dirty="0">
                <a:solidFill>
                  <a:srgbClr val="75A3FF"/>
                </a:solidFill>
                <a:latin typeface="Arial" panose="020B0604020202020204" pitchFamily="34" charset="0"/>
                <a:cs typeface="Arial" panose="020B0604020202020204" pitchFamily="34" charset="0"/>
              </a:rPr>
              <a:t>ROC Curve</a:t>
            </a:r>
            <a:r>
              <a:rPr lang="en-IN" sz="1600" u="sng" dirty="0" smtClean="0">
                <a:solidFill>
                  <a:srgbClr val="75A3FF"/>
                </a:solidFill>
                <a:latin typeface="Arial" panose="020B0604020202020204" pitchFamily="34" charset="0"/>
                <a:cs typeface="Arial" panose="020B0604020202020204" pitchFamily="34" charset="0"/>
              </a:rPr>
              <a:t>:  </a:t>
            </a:r>
            <a:r>
              <a:rPr lang="en-US" sz="1400" i="1" dirty="0">
                <a:solidFill>
                  <a:srgbClr val="75A3FF"/>
                </a:solidFill>
              </a:rPr>
              <a:t>Displays the trade-off between true positive rate and false positive rate, illustrating model effectiveness.</a:t>
            </a:r>
            <a:endParaRPr lang="en-US" sz="1400" i="1" u="sng" dirty="0" smtClean="0">
              <a:solidFill>
                <a:srgbClr val="75A3FF"/>
              </a:solidFill>
              <a:latin typeface="Arial" panose="020B0604020202020204" pitchFamily="34" charset="0"/>
              <a:cs typeface="Arial" panose="020B0604020202020204" pitchFamily="34" charset="0"/>
            </a:endParaRPr>
          </a:p>
          <a:p>
            <a:endParaRPr lang="en-IN" sz="1400" b="1" i="1" u="sng" dirty="0" smtClean="0">
              <a:solidFill>
                <a:srgbClr val="75A3FF"/>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1523" y="-720276"/>
            <a:ext cx="1905000" cy="1905000"/>
          </a:xfrm>
          <a:prstGeom prst="rect">
            <a:avLst/>
          </a:prstGeom>
        </p:spPr>
      </p:pic>
      <p:sp>
        <p:nvSpPr>
          <p:cNvPr id="5" name="TextBox 4"/>
          <p:cNvSpPr txBox="1"/>
          <p:nvPr/>
        </p:nvSpPr>
        <p:spPr>
          <a:xfrm>
            <a:off x="11047411" y="6509656"/>
            <a:ext cx="1035731" cy="276999"/>
          </a:xfrm>
          <a:prstGeom prst="rect">
            <a:avLst/>
          </a:prstGeom>
          <a:noFill/>
        </p:spPr>
        <p:txBody>
          <a:bodyPr wrap="square" rtlCol="0">
            <a:spAutoFit/>
          </a:bodyPr>
          <a:lstStyle/>
          <a:p>
            <a:r>
              <a:rPr lang="en-IN" sz="1200" dirty="0" smtClean="0">
                <a:latin typeface="Arial" panose="020B0604020202020204" pitchFamily="34" charset="0"/>
                <a:cs typeface="Arial" panose="020B0604020202020204" pitchFamily="34" charset="0"/>
              </a:rPr>
              <a:t>Team_5050</a:t>
            </a: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2319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180</TotalTime>
  <Words>824</Words>
  <Application>Microsoft Office PowerPoint</Application>
  <PresentationFormat>Widescreen</PresentationFormat>
  <Paragraphs>142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Century Gothic</vt:lpstr>
      <vt:lpstr>Wingdings</vt:lpstr>
      <vt:lpstr>Wingdings 3</vt:lpstr>
      <vt:lpstr>Wisp</vt:lpstr>
      <vt:lpstr>PROJECT_TITLE</vt:lpstr>
      <vt:lpstr>PROJECT_OVERVIEW</vt:lpstr>
      <vt:lpstr>PROBLEM_STATEMENT</vt:lpstr>
      <vt:lpstr>DATASETS_OVERVIEW</vt:lpstr>
      <vt:lpstr>TECH_STACK_USE</vt:lpstr>
      <vt:lpstr>DATA_PROCESSING </vt:lpstr>
      <vt:lpstr>EXPLORATORY DATA ANALYSIS (EDA)</vt:lpstr>
      <vt:lpstr>MODELLING_BY_MACHINE_LEARNING</vt:lpstr>
      <vt:lpstr>RESULTS</vt:lpstr>
      <vt:lpstr>CHALLENGES</vt:lpstr>
      <vt:lpstr>CONCLUSION</vt:lpstr>
      <vt:lpstr>THANK YOU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PROJECT_TITLE</dc:title>
  <dc:creator>Microsoft account</dc:creator>
  <cp:lastModifiedBy>Microsoft account</cp:lastModifiedBy>
  <cp:revision>20</cp:revision>
  <dcterms:created xsi:type="dcterms:W3CDTF">2025-01-19T07:29:48Z</dcterms:created>
  <dcterms:modified xsi:type="dcterms:W3CDTF">2025-01-19T10:29:56Z</dcterms:modified>
</cp:coreProperties>
</file>