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7d6e8cbd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7d6e8cbd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7d6e8cbd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7d6e8cbd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7d6e8cbd3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7d6e8cbd3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7d6e8cbd3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7d6e8cbd3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7d6e8cbd3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7d6e8cbd3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7d6e8cbd3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7d6e8cbd3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7d6e8cbd3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7d6e8cbd3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7d6e8cbd3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7d6e8cbd3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7d6e8cbd3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7d6e8cbd3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5d066061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5d066061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5d066061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5d066061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7d6e8cbd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7d6e8cbd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7d6e8cb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7d6e8cb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7d6e8cbd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7d6e8cbd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7d6e8cbd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7d6e8cbd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7d6e8cbd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7d6e8cbd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7d6e8cbd3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7d6e8cbd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1425" y="1155926"/>
            <a:ext cx="8222100" cy="119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latin typeface="Montserrat"/>
                <a:ea typeface="Montserrat"/>
                <a:cs typeface="Montserrat"/>
                <a:sym typeface="Montserrat"/>
              </a:rPr>
              <a:t>INTRODUCTION TO BUSINESS MODELLING</a:t>
            </a:r>
            <a:endParaRPr b="1" sz="3600">
              <a:latin typeface="Montserrat"/>
              <a:ea typeface="Montserrat"/>
              <a:cs typeface="Montserrat"/>
              <a:sym typeface="Montserrat"/>
            </a:endParaRPr>
          </a:p>
        </p:txBody>
      </p:sp>
      <p:sp>
        <p:nvSpPr>
          <p:cNvPr id="86" name="Google Shape;86;p13"/>
          <p:cNvSpPr txBox="1"/>
          <p:nvPr>
            <p:ph idx="1" type="subTitle"/>
          </p:nvPr>
        </p:nvSpPr>
        <p:spPr>
          <a:xfrm>
            <a:off x="591425" y="2487232"/>
            <a:ext cx="8222100" cy="15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Montserrat"/>
                <a:ea typeface="Montserrat"/>
                <a:cs typeface="Montserrat"/>
                <a:sym typeface="Montserrat"/>
              </a:rPr>
              <a:t>Business model canvasses of:</a:t>
            </a:r>
            <a:endParaRPr b="1"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Procter &amp; Gamble (MNC)</a:t>
            </a:r>
            <a:endParaRPr sz="2400">
              <a:latin typeface="Montserrat"/>
              <a:ea typeface="Montserrat"/>
              <a:cs typeface="Montserrat"/>
              <a:sym typeface="Montserrat"/>
            </a:endParaRPr>
          </a:p>
          <a:p>
            <a:pPr indent="-381000" lvl="0" marL="457200" rtl="0" algn="l">
              <a:spcBef>
                <a:spcPts val="0"/>
              </a:spcBef>
              <a:spcAft>
                <a:spcPts val="0"/>
              </a:spcAft>
              <a:buSzPts val="2400"/>
              <a:buFont typeface="Montserrat"/>
              <a:buChar char="➔"/>
            </a:pPr>
            <a:r>
              <a:rPr lang="en" sz="2400">
                <a:latin typeface="Montserrat"/>
                <a:ea typeface="Montserrat"/>
                <a:cs typeface="Montserrat"/>
                <a:sym typeface="Montserrat"/>
              </a:rPr>
              <a:t>Twitter (Start-up)</a:t>
            </a:r>
            <a:endParaRPr sz="2400">
              <a:latin typeface="Montserrat"/>
              <a:ea typeface="Montserrat"/>
              <a:cs typeface="Montserrat"/>
              <a:sym typeface="Montserrat"/>
            </a:endParaRPr>
          </a:p>
          <a:p>
            <a:pPr indent="0" lvl="0" marL="0" rtl="0" algn="l">
              <a:spcBef>
                <a:spcPts val="0"/>
              </a:spcBef>
              <a:spcAft>
                <a:spcPts val="0"/>
              </a:spcAft>
              <a:buNone/>
            </a:pPr>
            <a:r>
              <a:t/>
            </a:r>
            <a:endParaRPr sz="2400">
              <a:latin typeface="Montserrat"/>
              <a:ea typeface="Montserrat"/>
              <a:cs typeface="Montserrat"/>
              <a:sym typeface="Montserrat"/>
            </a:endParaRPr>
          </a:p>
          <a:p>
            <a:pPr indent="0" lvl="0" marL="0" rtl="0" algn="l">
              <a:spcBef>
                <a:spcPts val="0"/>
              </a:spcBef>
              <a:spcAft>
                <a:spcPts val="0"/>
              </a:spcAft>
              <a:buNone/>
            </a:pPr>
            <a:r>
              <a:t/>
            </a:r>
            <a:endParaRPr sz="2400">
              <a:latin typeface="Montserrat"/>
              <a:ea typeface="Montserrat"/>
              <a:cs typeface="Montserrat"/>
              <a:sym typeface="Montserrat"/>
            </a:endParaRPr>
          </a:p>
          <a:p>
            <a:pPr indent="0" lvl="0" marL="0" rtl="0" algn="r">
              <a:spcBef>
                <a:spcPts val="0"/>
              </a:spcBef>
              <a:spcAft>
                <a:spcPts val="0"/>
              </a:spcAft>
              <a:buNone/>
            </a:pPr>
            <a:r>
              <a:rPr lang="en" sz="2000">
                <a:latin typeface="Montserrat"/>
                <a:ea typeface="Montserrat"/>
                <a:cs typeface="Montserrat"/>
                <a:sym typeface="Montserrat"/>
              </a:rPr>
              <a:t>-SAKSHI SHETTY</a:t>
            </a:r>
            <a:endParaRPr sz="2000">
              <a:latin typeface="Montserrat"/>
              <a:ea typeface="Montserrat"/>
              <a:cs typeface="Montserrat"/>
              <a:sym typeface="Montserrat"/>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5550" y="298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Montserrat"/>
                <a:ea typeface="Montserrat"/>
                <a:cs typeface="Montserrat"/>
                <a:sym typeface="Montserrat"/>
              </a:rPr>
              <a:t>REVENUE STREAMS</a:t>
            </a:r>
            <a:endParaRPr b="1">
              <a:solidFill>
                <a:schemeClr val="accent3"/>
              </a:solidFill>
              <a:latin typeface="Montserrat"/>
              <a:ea typeface="Montserrat"/>
              <a:cs typeface="Montserrat"/>
              <a:sym typeface="Montserrat"/>
            </a:endParaRPr>
          </a:p>
        </p:txBody>
      </p:sp>
      <p:sp>
        <p:nvSpPr>
          <p:cNvPr id="139" name="Google Shape;139;p22"/>
          <p:cNvSpPr txBox="1"/>
          <p:nvPr>
            <p:ph idx="1" type="body"/>
          </p:nvPr>
        </p:nvSpPr>
        <p:spPr>
          <a:xfrm>
            <a:off x="455550" y="1006850"/>
            <a:ext cx="82329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highlight>
                  <a:srgbClr val="FFFFFF"/>
                </a:highlight>
                <a:latin typeface="Montserrat"/>
                <a:ea typeface="Montserrat"/>
                <a:cs typeface="Montserrat"/>
                <a:sym typeface="Montserrat"/>
              </a:rPr>
              <a:t>Procter and Gamble generates revenue through the manufacture and sale of consumer goods to retailers, mass merchandiser and distributors.</a:t>
            </a:r>
            <a:endParaRPr>
              <a:solidFill>
                <a:schemeClr val="dk1"/>
              </a:solidFill>
              <a:highlight>
                <a:srgbClr val="FFFFFF"/>
              </a:highlight>
              <a:latin typeface="Montserrat"/>
              <a:ea typeface="Montserrat"/>
              <a:cs typeface="Montserrat"/>
              <a:sym typeface="Montserrat"/>
            </a:endParaRPr>
          </a:p>
          <a:p>
            <a:pPr indent="0" lvl="0" marL="0" rtl="0" algn="just">
              <a:spcBef>
                <a:spcPts val="1600"/>
              </a:spcBef>
              <a:spcAft>
                <a:spcPts val="0"/>
              </a:spcAft>
              <a:buNone/>
            </a:pPr>
            <a:r>
              <a:rPr lang="en">
                <a:solidFill>
                  <a:schemeClr val="dk1"/>
                </a:solidFill>
                <a:highlight>
                  <a:srgbClr val="FFFFFF"/>
                </a:highlight>
                <a:latin typeface="Montserrat"/>
                <a:ea typeface="Montserrat"/>
                <a:cs typeface="Montserrat"/>
                <a:sym typeface="Montserrat"/>
              </a:rPr>
              <a:t>Of the Company’s $76.3 billion in revenue in fiscal year 2015, the sale of Fabric Care and Home Care products accounted for 29%, Feminine and Family Care products accounted for 26.5% and Beauty, Hair and Personal Care products accounted for 23.8%. </a:t>
            </a:r>
            <a:endParaRPr>
              <a:solidFill>
                <a:schemeClr val="dk1"/>
              </a:solidFill>
              <a:highlight>
                <a:srgbClr val="FFFFFF"/>
              </a:highlight>
              <a:latin typeface="Montserrat"/>
              <a:ea typeface="Montserrat"/>
              <a:cs typeface="Montserrat"/>
              <a:sym typeface="Montserrat"/>
            </a:endParaRPr>
          </a:p>
          <a:p>
            <a:pPr indent="0" lvl="0" marL="0" rtl="0" algn="just">
              <a:spcBef>
                <a:spcPts val="1600"/>
              </a:spcBef>
              <a:spcAft>
                <a:spcPts val="1600"/>
              </a:spcAft>
              <a:buNone/>
            </a:pPr>
            <a:r>
              <a:rPr lang="en">
                <a:solidFill>
                  <a:schemeClr val="dk1"/>
                </a:solidFill>
                <a:highlight>
                  <a:srgbClr val="FFFFFF"/>
                </a:highlight>
                <a:latin typeface="Montserrat"/>
                <a:ea typeface="Montserrat"/>
                <a:cs typeface="Montserrat"/>
                <a:sym typeface="Montserrat"/>
              </a:rPr>
              <a:t>The remaining revenue was shared relatively evenly amongst its remaining business segments.</a:t>
            </a:r>
            <a:endParaRPr>
              <a:solidFill>
                <a:schemeClr val="dk1"/>
              </a:solidFill>
              <a:highlight>
                <a:srgbClr val="FFFFFF"/>
              </a:highlight>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559950" y="428775"/>
            <a:ext cx="674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TWITTER - </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 Start-up Company</a:t>
            </a:r>
            <a:endParaRPr>
              <a:latin typeface="Montserrat"/>
              <a:ea typeface="Montserrat"/>
              <a:cs typeface="Montserrat"/>
              <a:sym typeface="Montserrat"/>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idx="1" type="body"/>
          </p:nvPr>
        </p:nvSpPr>
        <p:spPr>
          <a:xfrm>
            <a:off x="579900" y="543225"/>
            <a:ext cx="5584800" cy="373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accent3"/>
                </a:solidFill>
                <a:latin typeface="Montserrat"/>
                <a:ea typeface="Montserrat"/>
                <a:cs typeface="Montserrat"/>
                <a:sym typeface="Montserrat"/>
              </a:rPr>
              <a:t>TWITTER </a:t>
            </a:r>
            <a:r>
              <a:rPr lang="en" sz="1600">
                <a:solidFill>
                  <a:schemeClr val="dk1"/>
                </a:solidFill>
                <a:latin typeface="Montserrat"/>
                <a:ea typeface="Montserrat"/>
                <a:cs typeface="Montserrat"/>
                <a:sym typeface="Montserrat"/>
              </a:rPr>
              <a:t>is an online networking social media platform wherein users broadcast short notes named “tweets”. It’s a platform used for business, political, and simple social purposes by a diverse age group.</a:t>
            </a:r>
            <a:endParaRPr sz="1600">
              <a:solidFill>
                <a:schemeClr val="dk1"/>
              </a:solidFill>
              <a:latin typeface="Montserrat"/>
              <a:ea typeface="Montserrat"/>
              <a:cs typeface="Montserrat"/>
              <a:sym typeface="Montserrat"/>
            </a:endParaRPr>
          </a:p>
          <a:p>
            <a:pPr indent="0" lvl="0" marL="0" rtl="0" algn="just">
              <a:spcBef>
                <a:spcPts val="1600"/>
              </a:spcBef>
              <a:spcAft>
                <a:spcPts val="0"/>
              </a:spcAft>
              <a:buNone/>
            </a:pPr>
            <a:r>
              <a:rPr lang="en" sz="1600">
                <a:solidFill>
                  <a:schemeClr val="dk1"/>
                </a:solidFill>
                <a:highlight>
                  <a:srgbClr val="FFFFFF"/>
                </a:highlight>
                <a:latin typeface="Montserrat"/>
                <a:ea typeface="Montserrat"/>
                <a:cs typeface="Montserrat"/>
                <a:sym typeface="Montserrat"/>
              </a:rPr>
              <a:t>Twitter's origins lie in a "daylong brainstorming session" held by board members of the podcasting company Odeo. Jack Dorsey, then an undergraduate student at New York University, introduced the idea of an individual using an SMS service to communicate with a small group. Clearly, it went on expanding from there.</a:t>
            </a:r>
            <a:endParaRPr sz="1600">
              <a:solidFill>
                <a:schemeClr val="dk1"/>
              </a:solidFill>
              <a:highlight>
                <a:srgbClr val="FFFFFF"/>
              </a:highlight>
              <a:latin typeface="Montserrat"/>
              <a:ea typeface="Montserrat"/>
              <a:cs typeface="Montserrat"/>
              <a:sym typeface="Montserrat"/>
            </a:endParaRPr>
          </a:p>
          <a:p>
            <a:pPr indent="0" lvl="0" marL="0" rtl="0" algn="just">
              <a:spcBef>
                <a:spcPts val="1600"/>
              </a:spcBef>
              <a:spcAft>
                <a:spcPts val="0"/>
              </a:spcAft>
              <a:buNone/>
            </a:pPr>
            <a:r>
              <a:t/>
            </a:r>
            <a:endParaRPr sz="1600">
              <a:solidFill>
                <a:schemeClr val="dk1"/>
              </a:solidFill>
              <a:highlight>
                <a:srgbClr val="FFFFFF"/>
              </a:highlight>
              <a:latin typeface="Montserrat"/>
              <a:ea typeface="Montserrat"/>
              <a:cs typeface="Montserrat"/>
              <a:sym typeface="Montserrat"/>
            </a:endParaRPr>
          </a:p>
          <a:p>
            <a:pPr indent="0" lvl="0" marL="0" rtl="0" algn="just">
              <a:spcBef>
                <a:spcPts val="1600"/>
              </a:spcBef>
              <a:spcAft>
                <a:spcPts val="1600"/>
              </a:spcAft>
              <a:buNone/>
            </a:pPr>
            <a:r>
              <a:t/>
            </a:r>
            <a:endParaRPr>
              <a:solidFill>
                <a:schemeClr val="dk1"/>
              </a:solidFill>
              <a:latin typeface="Montserrat"/>
              <a:ea typeface="Montserrat"/>
              <a:cs typeface="Montserrat"/>
              <a:sym typeface="Montserrat"/>
            </a:endParaRPr>
          </a:p>
        </p:txBody>
      </p:sp>
      <p:pic>
        <p:nvPicPr>
          <p:cNvPr id="150" name="Google Shape;150;p24"/>
          <p:cNvPicPr preferRelativeResize="0"/>
          <p:nvPr/>
        </p:nvPicPr>
        <p:blipFill>
          <a:blip r:embed="rId3">
            <a:alphaModFix/>
          </a:blip>
          <a:stretch>
            <a:fillRect/>
          </a:stretch>
        </p:blipFill>
        <p:spPr>
          <a:xfrm>
            <a:off x="6304325" y="644075"/>
            <a:ext cx="2713600" cy="271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500800" y="3469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Montserrat"/>
                <a:ea typeface="Montserrat"/>
                <a:cs typeface="Montserrat"/>
                <a:sym typeface="Montserrat"/>
              </a:rPr>
              <a:t>VALUE PROPOSITIONS </a:t>
            </a:r>
            <a:endParaRPr b="1">
              <a:solidFill>
                <a:schemeClr val="accent3"/>
              </a:solidFill>
              <a:latin typeface="Montserrat"/>
              <a:ea typeface="Montserrat"/>
              <a:cs typeface="Montserrat"/>
              <a:sym typeface="Montserrat"/>
            </a:endParaRPr>
          </a:p>
        </p:txBody>
      </p:sp>
      <p:sp>
        <p:nvSpPr>
          <p:cNvPr id="156" name="Google Shape;156;p25"/>
          <p:cNvSpPr txBox="1"/>
          <p:nvPr>
            <p:ph idx="1" type="body"/>
          </p:nvPr>
        </p:nvSpPr>
        <p:spPr>
          <a:xfrm>
            <a:off x="500800" y="1229875"/>
            <a:ext cx="81474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chemeClr val="dk1"/>
                </a:solidFill>
                <a:latin typeface="Montserrat"/>
                <a:ea typeface="Montserrat"/>
                <a:cs typeface="Montserrat"/>
                <a:sym typeface="Montserrat"/>
              </a:rPr>
              <a:t>Twitter’s purpose is to let its users broadcast their thoughts and opinions to the world.</a:t>
            </a:r>
            <a:endParaRPr sz="2000">
              <a:solidFill>
                <a:schemeClr val="dk1"/>
              </a:solidFill>
              <a:latin typeface="Montserrat"/>
              <a:ea typeface="Montserrat"/>
              <a:cs typeface="Montserrat"/>
              <a:sym typeface="Montserrat"/>
            </a:endParaRPr>
          </a:p>
          <a:p>
            <a:pPr indent="0" lvl="0" marL="0" rtl="0" algn="just">
              <a:spcBef>
                <a:spcPts val="1600"/>
              </a:spcBef>
              <a:spcAft>
                <a:spcPts val="1600"/>
              </a:spcAft>
              <a:buNone/>
            </a:pPr>
            <a:r>
              <a:rPr lang="en" sz="2000">
                <a:solidFill>
                  <a:schemeClr val="dk1"/>
                </a:solidFill>
                <a:latin typeface="Montserrat"/>
                <a:ea typeface="Montserrat"/>
                <a:cs typeface="Montserrat"/>
                <a:sym typeface="Montserrat"/>
              </a:rPr>
              <a:t>It can be said, therefore, that it’s a business that aims to provide a platform for political campaigning, commercial advertising, and the like, with advertising being it’s primary sources of revenue generation from the users.</a:t>
            </a:r>
            <a:endParaRPr sz="2000">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65600" y="195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Montserrat"/>
                <a:ea typeface="Montserrat"/>
                <a:cs typeface="Montserrat"/>
                <a:sym typeface="Montserrat"/>
              </a:rPr>
              <a:t>CUSTOMER SEGMENTS</a:t>
            </a:r>
            <a:endParaRPr b="1">
              <a:solidFill>
                <a:schemeClr val="accent3"/>
              </a:solidFill>
              <a:latin typeface="Montserrat"/>
              <a:ea typeface="Montserrat"/>
              <a:cs typeface="Montserrat"/>
              <a:sym typeface="Montserrat"/>
            </a:endParaRPr>
          </a:p>
        </p:txBody>
      </p:sp>
      <p:sp>
        <p:nvSpPr>
          <p:cNvPr id="162" name="Google Shape;162;p26"/>
          <p:cNvSpPr txBox="1"/>
          <p:nvPr>
            <p:ph idx="1" type="body"/>
          </p:nvPr>
        </p:nvSpPr>
        <p:spPr>
          <a:xfrm>
            <a:off x="365600" y="942975"/>
            <a:ext cx="8257200" cy="39711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chemeClr val="dk1"/>
              </a:buClr>
              <a:buSzPts val="1600"/>
              <a:buFont typeface="Montserrat"/>
              <a:buChar char="★"/>
            </a:pPr>
            <a:r>
              <a:rPr lang="en" sz="1600">
                <a:solidFill>
                  <a:schemeClr val="accent3"/>
                </a:solidFill>
                <a:latin typeface="Montserrat"/>
                <a:ea typeface="Montserrat"/>
                <a:cs typeface="Montserrat"/>
                <a:sym typeface="Montserrat"/>
              </a:rPr>
              <a:t>Demographic:</a:t>
            </a:r>
            <a:r>
              <a:rPr lang="en" sz="1600">
                <a:solidFill>
                  <a:schemeClr val="dk1"/>
                </a:solidFill>
                <a:latin typeface="Montserrat"/>
                <a:ea typeface="Montserrat"/>
                <a:cs typeface="Montserrat"/>
                <a:sym typeface="Montserrat"/>
              </a:rPr>
              <a:t> has a uniform user-base that is not specifically </a:t>
            </a:r>
            <a:r>
              <a:rPr lang="en" sz="1600">
                <a:solidFill>
                  <a:schemeClr val="dk1"/>
                </a:solidFill>
                <a:latin typeface="Montserrat"/>
                <a:ea typeface="Montserrat"/>
                <a:cs typeface="Montserrat"/>
                <a:sym typeface="Montserrat"/>
              </a:rPr>
              <a:t>targeted</a:t>
            </a:r>
            <a:r>
              <a:rPr lang="en" sz="1600">
                <a:solidFill>
                  <a:schemeClr val="dk1"/>
                </a:solidFill>
                <a:latin typeface="Montserrat"/>
                <a:ea typeface="Montserrat"/>
                <a:cs typeface="Montserrat"/>
                <a:sym typeface="Montserrat"/>
              </a:rPr>
              <a:t> towards either gender.</a:t>
            </a:r>
            <a:endParaRPr sz="1600">
              <a:solidFill>
                <a:schemeClr val="dk1"/>
              </a:solidFill>
              <a:latin typeface="Montserrat"/>
              <a:ea typeface="Montserrat"/>
              <a:cs typeface="Montserrat"/>
              <a:sym typeface="Montserrat"/>
            </a:endParaRPr>
          </a:p>
          <a:p>
            <a:pPr indent="-330200" lvl="0" marL="457200" rtl="0" algn="just">
              <a:spcBef>
                <a:spcPts val="0"/>
              </a:spcBef>
              <a:spcAft>
                <a:spcPts val="0"/>
              </a:spcAft>
              <a:buClr>
                <a:schemeClr val="dk1"/>
              </a:buClr>
              <a:buSzPts val="1600"/>
              <a:buFont typeface="Montserrat"/>
              <a:buChar char="★"/>
            </a:pPr>
            <a:r>
              <a:rPr lang="en" sz="1600">
                <a:solidFill>
                  <a:schemeClr val="accent3"/>
                </a:solidFill>
                <a:latin typeface="Montserrat"/>
                <a:ea typeface="Montserrat"/>
                <a:cs typeface="Montserrat"/>
                <a:sym typeface="Montserrat"/>
              </a:rPr>
              <a:t>Geographic:</a:t>
            </a:r>
            <a:r>
              <a:rPr lang="en" sz="1600">
                <a:solidFill>
                  <a:schemeClr val="dk1"/>
                </a:solidFill>
                <a:latin typeface="Montserrat"/>
                <a:ea typeface="Montserrat"/>
                <a:cs typeface="Montserrat"/>
                <a:sym typeface="Montserrat"/>
              </a:rPr>
              <a:t> based on the availability of this network in the region itself, the particular needs of the community in its own region can be satisfied. For instance, the American user-base was under heavy political influence by the 2 competing parties during the 2016 elections.</a:t>
            </a:r>
            <a:endParaRPr sz="1600">
              <a:solidFill>
                <a:schemeClr val="dk1"/>
              </a:solidFill>
              <a:latin typeface="Montserrat"/>
              <a:ea typeface="Montserrat"/>
              <a:cs typeface="Montserrat"/>
              <a:sym typeface="Montserrat"/>
            </a:endParaRPr>
          </a:p>
          <a:p>
            <a:pPr indent="-330200" lvl="0" marL="457200" rtl="0" algn="just">
              <a:spcBef>
                <a:spcPts val="0"/>
              </a:spcBef>
              <a:spcAft>
                <a:spcPts val="0"/>
              </a:spcAft>
              <a:buClr>
                <a:schemeClr val="dk1"/>
              </a:buClr>
              <a:buSzPts val="1600"/>
              <a:buFont typeface="Montserrat"/>
              <a:buChar char="★"/>
            </a:pPr>
            <a:r>
              <a:rPr lang="en" sz="1600">
                <a:solidFill>
                  <a:schemeClr val="accent3"/>
                </a:solidFill>
                <a:latin typeface="Montserrat"/>
                <a:ea typeface="Montserrat"/>
                <a:cs typeface="Montserrat"/>
                <a:sym typeface="Montserrat"/>
              </a:rPr>
              <a:t>Psychographic:</a:t>
            </a:r>
            <a:r>
              <a:rPr lang="en" sz="1600">
                <a:solidFill>
                  <a:schemeClr val="dk1"/>
                </a:solidFill>
                <a:latin typeface="Montserrat"/>
                <a:ea typeface="Montserrat"/>
                <a:cs typeface="Montserrat"/>
                <a:sym typeface="Montserrat"/>
              </a:rPr>
              <a:t> no specific psychographic targeting; it’s a resources free to use by all.</a:t>
            </a:r>
            <a:endParaRPr sz="1600">
              <a:solidFill>
                <a:schemeClr val="dk1"/>
              </a:solidFill>
              <a:latin typeface="Montserrat"/>
              <a:ea typeface="Montserrat"/>
              <a:cs typeface="Montserrat"/>
              <a:sym typeface="Montserrat"/>
            </a:endParaRPr>
          </a:p>
          <a:p>
            <a:pPr indent="-330200" lvl="0" marL="457200" rtl="0" algn="just">
              <a:spcBef>
                <a:spcPts val="0"/>
              </a:spcBef>
              <a:spcAft>
                <a:spcPts val="0"/>
              </a:spcAft>
              <a:buClr>
                <a:schemeClr val="dk1"/>
              </a:buClr>
              <a:buSzPts val="1600"/>
              <a:buFont typeface="Montserrat"/>
              <a:buChar char="★"/>
            </a:pPr>
            <a:r>
              <a:rPr lang="en" sz="1600">
                <a:solidFill>
                  <a:schemeClr val="accent3"/>
                </a:solidFill>
                <a:latin typeface="Montserrat"/>
                <a:ea typeface="Montserrat"/>
                <a:cs typeface="Montserrat"/>
                <a:sym typeface="Montserrat"/>
              </a:rPr>
              <a:t>Behavioral:</a:t>
            </a:r>
            <a:r>
              <a:rPr lang="en" sz="1600">
                <a:solidFill>
                  <a:schemeClr val="dk1"/>
                </a:solidFill>
                <a:latin typeface="Montserrat"/>
                <a:ea typeface="Montserrat"/>
                <a:cs typeface="Montserrat"/>
                <a:sym typeface="Montserrat"/>
              </a:rPr>
              <a:t> based on the user’s tweets, his/her personality can be evaluated and ads that come up in their feed will be highly personalised, leading to a higher chance of the product being purchased, which is  beneficial for companies that use Twitter as an advertising platform.</a:t>
            </a:r>
            <a:endParaRPr sz="1600">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82800" y="2335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accent3"/>
                </a:solidFill>
                <a:latin typeface="Montserrat"/>
                <a:ea typeface="Montserrat"/>
                <a:cs typeface="Montserrat"/>
                <a:sym typeface="Montserrat"/>
              </a:rPr>
              <a:t>CUSTOMER RELATIONSHIPS</a:t>
            </a:r>
            <a:endParaRPr b="1" sz="3200">
              <a:solidFill>
                <a:schemeClr val="accent3"/>
              </a:solidFill>
              <a:latin typeface="Montserrat"/>
              <a:ea typeface="Montserrat"/>
              <a:cs typeface="Montserrat"/>
              <a:sym typeface="Montserrat"/>
            </a:endParaRPr>
          </a:p>
        </p:txBody>
      </p:sp>
      <p:sp>
        <p:nvSpPr>
          <p:cNvPr id="168" name="Google Shape;168;p27"/>
          <p:cNvSpPr txBox="1"/>
          <p:nvPr>
            <p:ph idx="1" type="body"/>
          </p:nvPr>
        </p:nvSpPr>
        <p:spPr>
          <a:xfrm>
            <a:off x="382800" y="1031250"/>
            <a:ext cx="8378400" cy="3487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000">
                <a:solidFill>
                  <a:schemeClr val="dk1"/>
                </a:solidFill>
                <a:latin typeface="Montserrat"/>
                <a:ea typeface="Montserrat"/>
                <a:cs typeface="Montserrat"/>
                <a:sym typeface="Montserrat"/>
              </a:rPr>
              <a:t>Twitter is a multi-faceted platform that keeps relations with a diverse group of individuals and organisations. </a:t>
            </a:r>
            <a:r>
              <a:rPr lang="en" sz="2000">
                <a:solidFill>
                  <a:schemeClr val="accent3"/>
                </a:solidFill>
                <a:latin typeface="Montserrat"/>
                <a:ea typeface="Montserrat"/>
                <a:cs typeface="Montserrat"/>
                <a:sym typeface="Montserrat"/>
              </a:rPr>
              <a:t>Governmental organisations </a:t>
            </a:r>
            <a:r>
              <a:rPr lang="en" sz="2000">
                <a:solidFill>
                  <a:schemeClr val="dk1"/>
                </a:solidFill>
                <a:latin typeface="Montserrat"/>
                <a:ea typeface="Montserrat"/>
                <a:cs typeface="Montserrat"/>
                <a:sym typeface="Montserrat"/>
              </a:rPr>
              <a:t>and </a:t>
            </a:r>
            <a:r>
              <a:rPr lang="en" sz="2000">
                <a:solidFill>
                  <a:schemeClr val="accent3"/>
                </a:solidFill>
                <a:latin typeface="Montserrat"/>
                <a:ea typeface="Montserrat"/>
                <a:cs typeface="Montserrat"/>
                <a:sym typeface="Montserrat"/>
              </a:rPr>
              <a:t>political parties</a:t>
            </a:r>
            <a:r>
              <a:rPr lang="en" sz="2000">
                <a:solidFill>
                  <a:schemeClr val="dk1"/>
                </a:solidFill>
                <a:latin typeface="Montserrat"/>
                <a:ea typeface="Montserrat"/>
                <a:cs typeface="Montserrat"/>
                <a:sym typeface="Montserrat"/>
              </a:rPr>
              <a:t> use it for broadcasting their ideologies and highlighting the flaws in their rivals; often times, it is a relaxed platform used for lighthearted exchanges between users across the globe. It essentially provides a platform for users to </a:t>
            </a:r>
            <a:r>
              <a:rPr lang="en" sz="2000">
                <a:solidFill>
                  <a:schemeClr val="accent3"/>
                </a:solidFill>
                <a:latin typeface="Montserrat"/>
                <a:ea typeface="Montserrat"/>
                <a:cs typeface="Montserrat"/>
                <a:sym typeface="Montserrat"/>
              </a:rPr>
              <a:t>connect globally</a:t>
            </a:r>
            <a:r>
              <a:rPr lang="en" sz="2000">
                <a:solidFill>
                  <a:schemeClr val="dk1"/>
                </a:solidFill>
                <a:latin typeface="Montserrat"/>
                <a:ea typeface="Montserrat"/>
                <a:cs typeface="Montserrat"/>
                <a:sym typeface="Montserrat"/>
              </a:rPr>
              <a:t> so that even while sitting at home, by simply typing a few words, they can connect with millions of people in an instant.</a:t>
            </a:r>
            <a:endParaRPr sz="2000">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2587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Montserrat"/>
                <a:ea typeface="Montserrat"/>
                <a:cs typeface="Montserrat"/>
                <a:sym typeface="Montserrat"/>
              </a:rPr>
              <a:t>KEY ACTIVITIES</a:t>
            </a:r>
            <a:endParaRPr b="1">
              <a:solidFill>
                <a:schemeClr val="accent3"/>
              </a:solidFill>
              <a:latin typeface="Montserrat"/>
              <a:ea typeface="Montserrat"/>
              <a:cs typeface="Montserrat"/>
              <a:sym typeface="Montserrat"/>
            </a:endParaRPr>
          </a:p>
        </p:txBody>
      </p:sp>
      <p:sp>
        <p:nvSpPr>
          <p:cNvPr id="174" name="Google Shape;174;p28"/>
          <p:cNvSpPr txBox="1"/>
          <p:nvPr>
            <p:ph idx="1" type="body"/>
          </p:nvPr>
        </p:nvSpPr>
        <p:spPr>
          <a:xfrm>
            <a:off x="311700" y="10407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latin typeface="Montserrat"/>
                <a:ea typeface="Montserrat"/>
                <a:cs typeface="Montserrat"/>
                <a:sym typeface="Montserrat"/>
              </a:rPr>
              <a:t>To maintain its financial status and </a:t>
            </a:r>
            <a:r>
              <a:rPr lang="en">
                <a:solidFill>
                  <a:schemeClr val="dk1"/>
                </a:solidFill>
                <a:latin typeface="Montserrat"/>
                <a:ea typeface="Montserrat"/>
                <a:cs typeface="Montserrat"/>
                <a:sym typeface="Montserrat"/>
              </a:rPr>
              <a:t>relevance</a:t>
            </a:r>
            <a:r>
              <a:rPr lang="en">
                <a:solidFill>
                  <a:schemeClr val="dk1"/>
                </a:solidFill>
                <a:latin typeface="Montserrat"/>
                <a:ea typeface="Montserrat"/>
                <a:cs typeface="Montserrat"/>
                <a:sym typeface="Montserrat"/>
              </a:rPr>
              <a:t>, the key activities of this company are:</a:t>
            </a:r>
            <a:endParaRPr>
              <a:solidFill>
                <a:schemeClr val="dk1"/>
              </a:solidFill>
              <a:latin typeface="Montserrat"/>
              <a:ea typeface="Montserrat"/>
              <a:cs typeface="Montserrat"/>
              <a:sym typeface="Montserrat"/>
            </a:endParaRPr>
          </a:p>
          <a:p>
            <a:pPr indent="-342900" lvl="0" marL="457200" rtl="0" algn="just">
              <a:spcBef>
                <a:spcPts val="160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Marketing via advertisements for other companies</a:t>
            </a:r>
            <a:endParaRPr>
              <a:solidFill>
                <a:schemeClr val="dk1"/>
              </a:solidFill>
              <a:latin typeface="Montserrat"/>
              <a:ea typeface="Montserrat"/>
              <a:cs typeface="Montserrat"/>
              <a:sym typeface="Montserrat"/>
            </a:endParaRPr>
          </a:p>
          <a:p>
            <a:pPr indent="-342900" lvl="0" marL="457200" rtl="0" algn="just">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Partnering</a:t>
            </a:r>
            <a:r>
              <a:rPr lang="en">
                <a:solidFill>
                  <a:schemeClr val="dk1"/>
                </a:solidFill>
                <a:latin typeface="Montserrat"/>
                <a:ea typeface="Montserrat"/>
                <a:cs typeface="Montserrat"/>
                <a:sym typeface="Montserrat"/>
              </a:rPr>
              <a:t> with third party companies</a:t>
            </a:r>
            <a:endParaRPr>
              <a:solidFill>
                <a:schemeClr val="dk1"/>
              </a:solidFill>
              <a:latin typeface="Montserrat"/>
              <a:ea typeface="Montserrat"/>
              <a:cs typeface="Montserrat"/>
              <a:sym typeface="Montserrat"/>
            </a:endParaRPr>
          </a:p>
          <a:p>
            <a:pPr indent="-342900" lvl="0" marL="457200" rtl="0" algn="just">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Constant development of its software and user interface to add tweaks that make it more in demand - for instance, the character limit of tweets was doubled from 140 to 280.</a:t>
            </a:r>
            <a:endParaRPr>
              <a:solidFill>
                <a:schemeClr val="dk1"/>
              </a:solidFill>
              <a:latin typeface="Montserrat"/>
              <a:ea typeface="Montserrat"/>
              <a:cs typeface="Montserrat"/>
              <a:sym typeface="Montserrat"/>
            </a:endParaRPr>
          </a:p>
          <a:p>
            <a:pPr indent="-342900" lvl="0" marL="457200" rtl="0" algn="just">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Ensuring that users get a safe platform to voice their opinions on issues - while ensuring that negative and harmful tweets are curbed and/or banned and blocked.</a:t>
            </a:r>
            <a:endParaRPr>
              <a:solidFill>
                <a:schemeClr val="dk1"/>
              </a:solidFill>
              <a:latin typeface="Montserrat"/>
              <a:ea typeface="Montserrat"/>
              <a:cs typeface="Montserrat"/>
              <a:sym typeface="Montserrat"/>
            </a:endParaRPr>
          </a:p>
          <a:p>
            <a:pPr indent="0" lvl="0" marL="0" rtl="0" algn="just">
              <a:spcBef>
                <a:spcPts val="1600"/>
              </a:spcBef>
              <a:spcAft>
                <a:spcPts val="160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208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Montserrat"/>
                <a:ea typeface="Montserrat"/>
                <a:cs typeface="Montserrat"/>
                <a:sym typeface="Montserrat"/>
              </a:rPr>
              <a:t>REVENUE STREAMS</a:t>
            </a:r>
            <a:endParaRPr b="1">
              <a:solidFill>
                <a:schemeClr val="accent3"/>
              </a:solidFill>
              <a:latin typeface="Montserrat"/>
              <a:ea typeface="Montserrat"/>
              <a:cs typeface="Montserrat"/>
              <a:sym typeface="Montserrat"/>
            </a:endParaRPr>
          </a:p>
        </p:txBody>
      </p:sp>
      <p:sp>
        <p:nvSpPr>
          <p:cNvPr id="180" name="Google Shape;180;p29"/>
          <p:cNvSpPr txBox="1"/>
          <p:nvPr>
            <p:ph idx="1" type="body"/>
          </p:nvPr>
        </p:nvSpPr>
        <p:spPr>
          <a:xfrm>
            <a:off x="311700" y="929550"/>
            <a:ext cx="8520600" cy="349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dk1"/>
                </a:solidFill>
                <a:highlight>
                  <a:srgbClr val="FFFFFF"/>
                </a:highlight>
                <a:latin typeface="Montserrat"/>
                <a:ea typeface="Montserrat"/>
                <a:cs typeface="Montserrat"/>
                <a:sym typeface="Montserrat"/>
              </a:rPr>
              <a:t>Twitter sells promoted tweets to marketers, and these then appear in users' feeds. The company creates </a:t>
            </a:r>
            <a:r>
              <a:rPr lang="en" sz="1600">
                <a:solidFill>
                  <a:schemeClr val="accent3"/>
                </a:solidFill>
                <a:highlight>
                  <a:srgbClr val="FFFFFF"/>
                </a:highlight>
                <a:latin typeface="Montserrat"/>
                <a:ea typeface="Montserrat"/>
                <a:cs typeface="Montserrat"/>
                <a:sym typeface="Montserrat"/>
              </a:rPr>
              <a:t>tailored advertising</a:t>
            </a:r>
            <a:r>
              <a:rPr lang="en" sz="1600">
                <a:solidFill>
                  <a:schemeClr val="dk1"/>
                </a:solidFill>
                <a:highlight>
                  <a:srgbClr val="FFFFFF"/>
                </a:highlight>
                <a:latin typeface="Montserrat"/>
                <a:ea typeface="Montserrat"/>
                <a:cs typeface="Montserrat"/>
                <a:sym typeface="Montserrat"/>
              </a:rPr>
              <a:t> opportunities by using an algorithm to make sure promoted tweets make it into the right users' timelines.</a:t>
            </a:r>
            <a:endParaRPr sz="1600">
              <a:solidFill>
                <a:schemeClr val="dk1"/>
              </a:solidFill>
              <a:highlight>
                <a:srgbClr val="FFFFFF"/>
              </a:highlight>
              <a:latin typeface="Montserrat"/>
              <a:ea typeface="Montserrat"/>
              <a:cs typeface="Montserrat"/>
              <a:sym typeface="Montserrat"/>
            </a:endParaRPr>
          </a:p>
          <a:p>
            <a:pPr indent="0" lvl="0" marL="0" marR="279400" rtl="0" algn="just">
              <a:spcBef>
                <a:spcPts val="1600"/>
              </a:spcBef>
              <a:spcAft>
                <a:spcPts val="0"/>
              </a:spcAft>
              <a:buNone/>
            </a:pPr>
            <a:r>
              <a:rPr lang="en" sz="1600">
                <a:solidFill>
                  <a:schemeClr val="dk1"/>
                </a:solidFill>
                <a:latin typeface="Montserrat"/>
                <a:ea typeface="Montserrat"/>
                <a:cs typeface="Montserrat"/>
                <a:sym typeface="Montserrat"/>
              </a:rPr>
              <a:t>Google and Microsoft's bing pay Twitter to license tweets so that they can include these tweets in their </a:t>
            </a:r>
            <a:r>
              <a:rPr lang="en" sz="1600">
                <a:solidFill>
                  <a:schemeClr val="accent3"/>
                </a:solidFill>
                <a:latin typeface="Montserrat"/>
                <a:ea typeface="Montserrat"/>
                <a:cs typeface="Montserrat"/>
                <a:sym typeface="Montserrat"/>
              </a:rPr>
              <a:t>real-time search results.</a:t>
            </a:r>
            <a:endParaRPr sz="1600">
              <a:solidFill>
                <a:schemeClr val="accent3"/>
              </a:solidFill>
              <a:latin typeface="Montserrat"/>
              <a:ea typeface="Montserrat"/>
              <a:cs typeface="Montserrat"/>
              <a:sym typeface="Montserrat"/>
            </a:endParaRPr>
          </a:p>
          <a:p>
            <a:pPr indent="0" lvl="0" marL="0" marR="279400" rtl="0" algn="just">
              <a:spcBef>
                <a:spcPts val="1100"/>
              </a:spcBef>
              <a:spcAft>
                <a:spcPts val="0"/>
              </a:spcAft>
              <a:buNone/>
            </a:pPr>
            <a:r>
              <a:rPr lang="en" sz="1600">
                <a:solidFill>
                  <a:schemeClr val="dk1"/>
                </a:solidFill>
                <a:latin typeface="Montserrat"/>
                <a:ea typeface="Montserrat"/>
                <a:cs typeface="Montserrat"/>
                <a:sym typeface="Montserrat"/>
              </a:rPr>
              <a:t>Another source of income is </a:t>
            </a:r>
            <a:r>
              <a:rPr lang="en" sz="1600">
                <a:solidFill>
                  <a:schemeClr val="accent3"/>
                </a:solidFill>
                <a:latin typeface="Montserrat"/>
                <a:ea typeface="Montserrat"/>
                <a:cs typeface="Montserrat"/>
                <a:sym typeface="Montserrat"/>
              </a:rPr>
              <a:t>data-licensing</a:t>
            </a:r>
            <a:r>
              <a:rPr lang="en" sz="1600">
                <a:solidFill>
                  <a:schemeClr val="dk1"/>
                </a:solidFill>
                <a:latin typeface="Montserrat"/>
                <a:ea typeface="Montserrat"/>
                <a:cs typeface="Montserrat"/>
                <a:sym typeface="Montserrat"/>
              </a:rPr>
              <a:t>, wherein certain companies are allowed direct access to tweets so that detailed statistics for the company can be developed. </a:t>
            </a:r>
            <a:r>
              <a:rPr lang="en" sz="1600">
                <a:solidFill>
                  <a:schemeClr val="dk1"/>
                </a:solidFill>
                <a:highlight>
                  <a:srgbClr val="FFFFFF"/>
                </a:highlight>
                <a:latin typeface="Montserrat"/>
                <a:ea typeface="Montserrat"/>
                <a:cs typeface="Montserrat"/>
                <a:sym typeface="Montserrat"/>
              </a:rPr>
              <a:t>For instance, television shows and digital media brands are heavily invested in Twitter data, often promoting live tweeting as a means to gauge interest and response during event coverage or a broadcast.</a:t>
            </a:r>
            <a:endParaRPr sz="1600">
              <a:solidFill>
                <a:schemeClr val="dk1"/>
              </a:solidFill>
              <a:latin typeface="Montserrat"/>
              <a:ea typeface="Montserrat"/>
              <a:cs typeface="Montserrat"/>
              <a:sym typeface="Montserrat"/>
            </a:endParaRPr>
          </a:p>
          <a:p>
            <a:pPr indent="0" lvl="0" marL="0" rtl="0" algn="l">
              <a:spcBef>
                <a:spcPts val="1100"/>
              </a:spcBef>
              <a:spcAft>
                <a:spcPts val="1600"/>
              </a:spcAft>
              <a:buNone/>
            </a:pPr>
            <a:r>
              <a:t/>
            </a:r>
            <a:endParaRPr sz="1400">
              <a:solidFill>
                <a:srgbClr val="222222"/>
              </a:solidFill>
              <a:highlight>
                <a:srgbClr val="FFFFFF"/>
              </a:highlight>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60100" y="2013672"/>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THANK YOU.</a:t>
            </a:r>
            <a:endParaRPr b="1">
              <a:latin typeface="Montserrat"/>
              <a:ea typeface="Montserrat"/>
              <a:cs typeface="Montserrat"/>
              <a:sym typeface="Montserrat"/>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4"/>
        </a:soli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490250" y="526350"/>
            <a:ext cx="7859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PROCTER &amp; GAMBLE - </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 Multinational Company</a:t>
            </a:r>
            <a:endParaRPr>
              <a:latin typeface="Montserrat"/>
              <a:ea typeface="Montserrat"/>
              <a:cs typeface="Montserrat"/>
              <a:sym typeface="Montserrat"/>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idx="1" type="body"/>
          </p:nvPr>
        </p:nvSpPr>
        <p:spPr>
          <a:xfrm>
            <a:off x="428625" y="462450"/>
            <a:ext cx="5496600" cy="4218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chemeClr val="accent3"/>
                </a:solidFill>
                <a:latin typeface="Montserrat"/>
                <a:ea typeface="Montserrat"/>
                <a:cs typeface="Montserrat"/>
                <a:sym typeface="Montserrat"/>
              </a:rPr>
              <a:t>PROCTER &amp; GAMBLE</a:t>
            </a:r>
            <a:r>
              <a:rPr lang="en">
                <a:solidFill>
                  <a:schemeClr val="dk1"/>
                </a:solidFill>
                <a:latin typeface="Montserrat"/>
                <a:ea typeface="Montserrat"/>
                <a:cs typeface="Montserrat"/>
                <a:sym typeface="Montserrat"/>
              </a:rPr>
              <a:t> is an American multinational company that provides consumer products in the areas of cleaning supplies, personal care, pharmaceuticals and pet supplies. </a:t>
            </a:r>
            <a:r>
              <a:rPr lang="en">
                <a:solidFill>
                  <a:schemeClr val="dk1"/>
                </a:solidFill>
                <a:highlight>
                  <a:srgbClr val="FFFFFF"/>
                </a:highlight>
                <a:latin typeface="Montserrat"/>
                <a:ea typeface="Montserrat"/>
                <a:cs typeface="Montserrat"/>
                <a:sym typeface="Montserrat"/>
              </a:rPr>
              <a:t>Before the sale of Pringles to the Kellogg Company, its product portfolio also included foods, snacks, and beverages.</a:t>
            </a:r>
            <a:endParaRPr>
              <a:solidFill>
                <a:schemeClr val="dk1"/>
              </a:solidFill>
              <a:highlight>
                <a:srgbClr val="FFFFFF"/>
              </a:highlight>
              <a:latin typeface="Montserrat"/>
              <a:ea typeface="Montserrat"/>
              <a:cs typeface="Montserrat"/>
              <a:sym typeface="Montserrat"/>
            </a:endParaRPr>
          </a:p>
          <a:p>
            <a:pPr indent="0" lvl="0" marL="0" rtl="0" algn="just">
              <a:spcBef>
                <a:spcPts val="1600"/>
              </a:spcBef>
              <a:spcAft>
                <a:spcPts val="1600"/>
              </a:spcAft>
              <a:buNone/>
            </a:pPr>
            <a:r>
              <a:rPr lang="en">
                <a:solidFill>
                  <a:schemeClr val="dk1"/>
                </a:solidFill>
                <a:highlight>
                  <a:srgbClr val="FFFFFF"/>
                </a:highlight>
                <a:latin typeface="Montserrat"/>
                <a:ea typeface="Montserrat"/>
                <a:cs typeface="Montserrat"/>
                <a:sym typeface="Montserrat"/>
              </a:rPr>
              <a:t>This company was established in 1837 and has since been growing at a ginormous rate. It began its international expansion outside of the United States in the early 1930s.</a:t>
            </a:r>
            <a:endParaRPr>
              <a:solidFill>
                <a:schemeClr val="dk1"/>
              </a:solidFill>
              <a:highlight>
                <a:srgbClr val="FFFFFF"/>
              </a:highlight>
              <a:latin typeface="Montserrat"/>
              <a:ea typeface="Montserrat"/>
              <a:cs typeface="Montserrat"/>
              <a:sym typeface="Montserrat"/>
            </a:endParaRPr>
          </a:p>
        </p:txBody>
      </p:sp>
      <p:pic>
        <p:nvPicPr>
          <p:cNvPr id="97" name="Google Shape;97;p15"/>
          <p:cNvPicPr preferRelativeResize="0"/>
          <p:nvPr/>
        </p:nvPicPr>
        <p:blipFill>
          <a:blip r:embed="rId3">
            <a:alphaModFix/>
          </a:blip>
          <a:stretch>
            <a:fillRect/>
          </a:stretch>
        </p:blipFill>
        <p:spPr>
          <a:xfrm>
            <a:off x="5925225" y="606225"/>
            <a:ext cx="3041175" cy="2517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6"/>
          <p:cNvPicPr preferRelativeResize="0"/>
          <p:nvPr/>
        </p:nvPicPr>
        <p:blipFill>
          <a:blip r:embed="rId3">
            <a:alphaModFix/>
          </a:blip>
          <a:stretch>
            <a:fillRect/>
          </a:stretch>
        </p:blipFill>
        <p:spPr>
          <a:xfrm>
            <a:off x="0" y="946925"/>
            <a:ext cx="4572000" cy="2939275"/>
          </a:xfrm>
          <a:prstGeom prst="rect">
            <a:avLst/>
          </a:prstGeom>
          <a:noFill/>
          <a:ln>
            <a:noFill/>
          </a:ln>
        </p:spPr>
      </p:pic>
      <p:pic>
        <p:nvPicPr>
          <p:cNvPr id="103" name="Google Shape;103;p16"/>
          <p:cNvPicPr preferRelativeResize="0"/>
          <p:nvPr/>
        </p:nvPicPr>
        <p:blipFill>
          <a:blip r:embed="rId4">
            <a:alphaModFix/>
          </a:blip>
          <a:stretch>
            <a:fillRect/>
          </a:stretch>
        </p:blipFill>
        <p:spPr>
          <a:xfrm>
            <a:off x="4655625" y="946925"/>
            <a:ext cx="4404750" cy="293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2713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Montserrat"/>
                <a:ea typeface="Montserrat"/>
                <a:cs typeface="Montserrat"/>
                <a:sym typeface="Montserrat"/>
              </a:rPr>
              <a:t>VALUE PROPOSITIONS</a:t>
            </a:r>
            <a:endParaRPr b="1">
              <a:solidFill>
                <a:schemeClr val="accent3"/>
              </a:solidFill>
              <a:latin typeface="Montserrat"/>
              <a:ea typeface="Montserrat"/>
              <a:cs typeface="Montserrat"/>
              <a:sym typeface="Montserrat"/>
            </a:endParaRPr>
          </a:p>
        </p:txBody>
      </p:sp>
      <p:sp>
        <p:nvSpPr>
          <p:cNvPr id="109" name="Google Shape;109;p17"/>
          <p:cNvSpPr txBox="1"/>
          <p:nvPr>
            <p:ph idx="1" type="body"/>
          </p:nvPr>
        </p:nvSpPr>
        <p:spPr>
          <a:xfrm>
            <a:off x="365600" y="1028175"/>
            <a:ext cx="8466600" cy="349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highlight>
                  <a:srgbClr val="FFFFFF"/>
                </a:highlight>
                <a:latin typeface="Montserrat"/>
                <a:ea typeface="Montserrat"/>
                <a:cs typeface="Montserrat"/>
                <a:sym typeface="Montserrat"/>
              </a:rPr>
              <a:t>Procter and Gamble’s broad range of high quality products, and its reliable supply chain and distribution operations, also create value for its retail and distribution customers in the form of revenue and sales.</a:t>
            </a:r>
            <a:endParaRPr>
              <a:solidFill>
                <a:schemeClr val="dk1"/>
              </a:solidFill>
              <a:highlight>
                <a:srgbClr val="FFFFFF"/>
              </a:highlight>
              <a:latin typeface="Montserrat"/>
              <a:ea typeface="Montserrat"/>
              <a:cs typeface="Montserrat"/>
              <a:sym typeface="Montserrat"/>
            </a:endParaRPr>
          </a:p>
          <a:p>
            <a:pPr indent="0" lvl="0" marL="0" rtl="0" algn="just">
              <a:spcBef>
                <a:spcPts val="1600"/>
              </a:spcBef>
              <a:spcAft>
                <a:spcPts val="0"/>
              </a:spcAft>
              <a:buNone/>
            </a:pPr>
            <a:r>
              <a:rPr lang="en">
                <a:solidFill>
                  <a:schemeClr val="accent3"/>
                </a:solidFill>
                <a:highlight>
                  <a:srgbClr val="FFFFFF"/>
                </a:highlight>
                <a:latin typeface="Montserrat"/>
                <a:ea typeface="Montserrat"/>
                <a:cs typeface="Montserrat"/>
                <a:sym typeface="Montserrat"/>
              </a:rPr>
              <a:t>Qualitatively: </a:t>
            </a:r>
            <a:r>
              <a:rPr lang="en">
                <a:solidFill>
                  <a:schemeClr val="dk1"/>
                </a:solidFill>
                <a:highlight>
                  <a:srgbClr val="FFFFFF"/>
                </a:highlight>
                <a:latin typeface="Montserrat"/>
                <a:ea typeface="Montserrat"/>
                <a:cs typeface="Montserrat"/>
                <a:sym typeface="Montserrat"/>
              </a:rPr>
              <a:t>The company ensures </a:t>
            </a:r>
            <a:r>
              <a:rPr lang="en">
                <a:solidFill>
                  <a:schemeClr val="dk1"/>
                </a:solidFill>
                <a:highlight>
                  <a:srgbClr val="FFFFFF"/>
                </a:highlight>
                <a:latin typeface="Montserrat"/>
                <a:ea typeface="Montserrat"/>
                <a:cs typeface="Montserrat"/>
                <a:sym typeface="Montserrat"/>
              </a:rPr>
              <a:t>availability</a:t>
            </a:r>
            <a:r>
              <a:rPr lang="en">
                <a:solidFill>
                  <a:schemeClr val="dk1"/>
                </a:solidFill>
                <a:highlight>
                  <a:srgbClr val="FFFFFF"/>
                </a:highlight>
                <a:latin typeface="Montserrat"/>
                <a:ea typeface="Montserrat"/>
                <a:cs typeface="Montserrat"/>
                <a:sym typeface="Montserrat"/>
              </a:rPr>
              <a:t> of products serving a variety of purposes for daily needs - ranging from products required for cleaning to medicines.</a:t>
            </a:r>
            <a:endParaRPr>
              <a:solidFill>
                <a:schemeClr val="dk1"/>
              </a:solidFill>
              <a:highlight>
                <a:srgbClr val="FFFFFF"/>
              </a:highlight>
              <a:latin typeface="Montserrat"/>
              <a:ea typeface="Montserrat"/>
              <a:cs typeface="Montserrat"/>
              <a:sym typeface="Montserrat"/>
            </a:endParaRPr>
          </a:p>
          <a:p>
            <a:pPr indent="0" lvl="0" marL="0" rtl="0" algn="just">
              <a:spcBef>
                <a:spcPts val="1600"/>
              </a:spcBef>
              <a:spcAft>
                <a:spcPts val="1600"/>
              </a:spcAft>
              <a:buNone/>
            </a:pPr>
            <a:r>
              <a:rPr lang="en">
                <a:solidFill>
                  <a:schemeClr val="accent3"/>
                </a:solidFill>
                <a:highlight>
                  <a:srgbClr val="FFFFFF"/>
                </a:highlight>
                <a:latin typeface="Montserrat"/>
                <a:ea typeface="Montserrat"/>
                <a:cs typeface="Montserrat"/>
                <a:sym typeface="Montserrat"/>
              </a:rPr>
              <a:t>Quantitatively: </a:t>
            </a:r>
            <a:r>
              <a:rPr lang="en">
                <a:solidFill>
                  <a:schemeClr val="dk1"/>
                </a:solidFill>
                <a:highlight>
                  <a:srgbClr val="FFFFFF"/>
                </a:highlight>
                <a:latin typeface="Montserrat"/>
                <a:ea typeface="Montserrat"/>
                <a:cs typeface="Montserrat"/>
                <a:sym typeface="Montserrat"/>
              </a:rPr>
              <a:t>The company’s target is middle-class and upper middle-class population and the products are hence affordable for all. </a:t>
            </a:r>
            <a:endParaRPr>
              <a:solidFill>
                <a:schemeClr val="dk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1100" y="331775"/>
            <a:ext cx="8107500" cy="6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accent3"/>
                </a:solidFill>
                <a:latin typeface="Montserrat"/>
                <a:ea typeface="Montserrat"/>
                <a:cs typeface="Montserrat"/>
                <a:sym typeface="Montserrat"/>
              </a:rPr>
              <a:t>CHANNELS</a:t>
            </a:r>
            <a:endParaRPr b="1" sz="3200">
              <a:solidFill>
                <a:schemeClr val="accent3"/>
              </a:solidFill>
              <a:latin typeface="Montserrat"/>
              <a:ea typeface="Montserrat"/>
              <a:cs typeface="Montserrat"/>
              <a:sym typeface="Montserrat"/>
            </a:endParaRPr>
          </a:p>
        </p:txBody>
      </p:sp>
      <p:sp>
        <p:nvSpPr>
          <p:cNvPr id="115" name="Google Shape;115;p18"/>
          <p:cNvSpPr txBox="1"/>
          <p:nvPr>
            <p:ph idx="1" type="body"/>
          </p:nvPr>
        </p:nvSpPr>
        <p:spPr>
          <a:xfrm>
            <a:off x="548650" y="1223825"/>
            <a:ext cx="8520600" cy="28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highlight>
                  <a:srgbClr val="FFFFFF"/>
                </a:highlight>
                <a:latin typeface="Montserrat"/>
                <a:ea typeface="Montserrat"/>
                <a:cs typeface="Montserrat"/>
                <a:sym typeface="Montserrat"/>
              </a:rPr>
              <a:t>P&amp;G serves and distributes through various channels:</a:t>
            </a:r>
            <a:endParaRPr sz="2000">
              <a:solidFill>
                <a:schemeClr val="dk1"/>
              </a:solidFill>
              <a:highlight>
                <a:srgbClr val="FFFFFF"/>
              </a:highlight>
              <a:latin typeface="Montserrat"/>
              <a:ea typeface="Montserrat"/>
              <a:cs typeface="Montserrat"/>
              <a:sym typeface="Montserrat"/>
            </a:endParaRPr>
          </a:p>
          <a:p>
            <a:pPr indent="-355600" lvl="0" marL="457200" rtl="0" algn="l">
              <a:spcBef>
                <a:spcPts val="1600"/>
              </a:spcBef>
              <a:spcAft>
                <a:spcPts val="0"/>
              </a:spcAft>
              <a:buClr>
                <a:schemeClr val="dk1"/>
              </a:buClr>
              <a:buSzPts val="2000"/>
              <a:buFont typeface="Montserrat"/>
              <a:buChar char="★"/>
            </a:pPr>
            <a:r>
              <a:rPr lang="en" sz="2000">
                <a:solidFill>
                  <a:schemeClr val="dk1"/>
                </a:solidFill>
                <a:highlight>
                  <a:srgbClr val="FFFFFF"/>
                </a:highlight>
                <a:latin typeface="Montserrat"/>
                <a:ea typeface="Montserrat"/>
                <a:cs typeface="Montserrat"/>
                <a:sym typeface="Montserrat"/>
              </a:rPr>
              <a:t>Supplying retailers</a:t>
            </a:r>
            <a:endParaRPr sz="2000">
              <a:solidFill>
                <a:schemeClr val="dk1"/>
              </a:solidFill>
              <a:highlight>
                <a:srgbClr val="FFFFFF"/>
              </a:highlight>
              <a:latin typeface="Montserrat"/>
              <a:ea typeface="Montserrat"/>
              <a:cs typeface="Montserrat"/>
              <a:sym typeface="Montserrat"/>
            </a:endParaRPr>
          </a:p>
          <a:p>
            <a:pPr indent="-355600" lvl="0" marL="457200" rtl="0" algn="l">
              <a:spcBef>
                <a:spcPts val="0"/>
              </a:spcBef>
              <a:spcAft>
                <a:spcPts val="0"/>
              </a:spcAft>
              <a:buClr>
                <a:schemeClr val="dk1"/>
              </a:buClr>
              <a:buSzPts val="2000"/>
              <a:buFont typeface="Montserrat"/>
              <a:buChar char="★"/>
            </a:pPr>
            <a:r>
              <a:rPr lang="en" sz="2000">
                <a:solidFill>
                  <a:schemeClr val="dk1"/>
                </a:solidFill>
                <a:highlight>
                  <a:srgbClr val="FFFFFF"/>
                </a:highlight>
                <a:latin typeface="Montserrat"/>
                <a:ea typeface="Montserrat"/>
                <a:cs typeface="Montserrat"/>
                <a:sym typeface="Montserrat"/>
              </a:rPr>
              <a:t>Chain supermarkets like Walmart, Target etc</a:t>
            </a:r>
            <a:endParaRPr sz="2000">
              <a:solidFill>
                <a:schemeClr val="dk1"/>
              </a:solidFill>
              <a:highlight>
                <a:srgbClr val="FFFFFF"/>
              </a:highlight>
              <a:latin typeface="Montserrat"/>
              <a:ea typeface="Montserrat"/>
              <a:cs typeface="Montserrat"/>
              <a:sym typeface="Montserrat"/>
            </a:endParaRPr>
          </a:p>
          <a:p>
            <a:pPr indent="-355600" lvl="0" marL="457200" rtl="0" algn="l">
              <a:spcBef>
                <a:spcPts val="0"/>
              </a:spcBef>
              <a:spcAft>
                <a:spcPts val="0"/>
              </a:spcAft>
              <a:buClr>
                <a:schemeClr val="dk1"/>
              </a:buClr>
              <a:buSzPts val="2000"/>
              <a:buFont typeface="Montserrat"/>
              <a:buChar char="★"/>
            </a:pPr>
            <a:r>
              <a:rPr lang="en" sz="2000">
                <a:solidFill>
                  <a:schemeClr val="dk1"/>
                </a:solidFill>
                <a:highlight>
                  <a:srgbClr val="FFFFFF"/>
                </a:highlight>
                <a:latin typeface="Montserrat"/>
                <a:ea typeface="Montserrat"/>
                <a:cs typeface="Montserrat"/>
                <a:sym typeface="Montserrat"/>
              </a:rPr>
              <a:t>Smaller grocery outlets </a:t>
            </a:r>
            <a:endParaRPr sz="2000">
              <a:solidFill>
                <a:schemeClr val="dk1"/>
              </a:solidFill>
              <a:highlight>
                <a:srgbClr val="FFFFFF"/>
              </a:highlight>
              <a:latin typeface="Montserrat"/>
              <a:ea typeface="Montserrat"/>
              <a:cs typeface="Montserrat"/>
              <a:sym typeface="Montserrat"/>
            </a:endParaRPr>
          </a:p>
          <a:p>
            <a:pPr indent="-355600" lvl="0" marL="457200" rtl="0" algn="l">
              <a:spcBef>
                <a:spcPts val="0"/>
              </a:spcBef>
              <a:spcAft>
                <a:spcPts val="0"/>
              </a:spcAft>
              <a:buClr>
                <a:schemeClr val="dk1"/>
              </a:buClr>
              <a:buSzPts val="2000"/>
              <a:buFont typeface="Montserrat"/>
              <a:buChar char="★"/>
            </a:pPr>
            <a:r>
              <a:rPr lang="en" sz="2000">
                <a:solidFill>
                  <a:schemeClr val="dk1"/>
                </a:solidFill>
                <a:highlight>
                  <a:srgbClr val="FFFFFF"/>
                </a:highlight>
                <a:latin typeface="Montserrat"/>
                <a:ea typeface="Montserrat"/>
                <a:cs typeface="Montserrat"/>
                <a:sym typeface="Montserrat"/>
              </a:rPr>
              <a:t>Online shopping websites like Amazon</a:t>
            </a:r>
            <a:endParaRPr sz="2000">
              <a:solidFill>
                <a:schemeClr val="dk1"/>
              </a:solidFill>
              <a:highlight>
                <a:srgbClr val="FFFFFF"/>
              </a:highlight>
              <a:latin typeface="Montserrat"/>
              <a:ea typeface="Montserrat"/>
              <a:cs typeface="Montserrat"/>
              <a:sym typeface="Montserrat"/>
            </a:endParaRPr>
          </a:p>
          <a:p>
            <a:pPr indent="-355600" lvl="0" marL="457200" rtl="0" algn="l">
              <a:spcBef>
                <a:spcPts val="0"/>
              </a:spcBef>
              <a:spcAft>
                <a:spcPts val="0"/>
              </a:spcAft>
              <a:buClr>
                <a:schemeClr val="dk1"/>
              </a:buClr>
              <a:buSzPts val="2000"/>
              <a:buFont typeface="Montserrat"/>
              <a:buChar char="★"/>
            </a:pPr>
            <a:r>
              <a:rPr lang="en" sz="2000">
                <a:solidFill>
                  <a:schemeClr val="dk1"/>
                </a:solidFill>
                <a:highlight>
                  <a:srgbClr val="FFFFFF"/>
                </a:highlight>
                <a:latin typeface="Montserrat"/>
                <a:ea typeface="Montserrat"/>
                <a:cs typeface="Montserrat"/>
                <a:sym typeface="Montserrat"/>
              </a:rPr>
              <a:t>Their own official website, www.pgshop.com</a:t>
            </a:r>
            <a:endParaRPr sz="2000">
              <a:solidFill>
                <a:schemeClr val="dk1"/>
              </a:solidFill>
              <a:highlight>
                <a:srgbClr val="FFFFFF"/>
              </a:highlight>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1005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accent3"/>
                </a:solidFill>
                <a:latin typeface="Montserrat"/>
                <a:ea typeface="Montserrat"/>
                <a:cs typeface="Montserrat"/>
                <a:sym typeface="Montserrat"/>
              </a:rPr>
              <a:t>CUSTOMER SEGMENTS</a:t>
            </a:r>
            <a:endParaRPr b="1" sz="2600">
              <a:solidFill>
                <a:schemeClr val="accent3"/>
              </a:solidFill>
              <a:latin typeface="Montserrat"/>
              <a:ea typeface="Montserrat"/>
              <a:cs typeface="Montserrat"/>
              <a:sym typeface="Montserrat"/>
            </a:endParaRPr>
          </a:p>
        </p:txBody>
      </p:sp>
      <p:sp>
        <p:nvSpPr>
          <p:cNvPr id="121" name="Google Shape;121;p19"/>
          <p:cNvSpPr txBox="1"/>
          <p:nvPr>
            <p:ph idx="1" type="body"/>
          </p:nvPr>
        </p:nvSpPr>
        <p:spPr>
          <a:xfrm>
            <a:off x="311700" y="708375"/>
            <a:ext cx="8520600" cy="414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1"/>
                </a:solidFill>
                <a:latin typeface="Montserrat"/>
                <a:ea typeface="Montserrat"/>
                <a:cs typeface="Montserrat"/>
                <a:sym typeface="Montserrat"/>
              </a:rPr>
              <a:t>All the common household brands whose products we use daily - Oral-B, Gillette, Vicks, Pantene - belong to P&amp;G. Their customer segments, thus, include: Personal hygiene and grooming; Home and fabric care; Feminine and family care; Beauty; Pharmaceuticals. Based on standard customer segments:</a:t>
            </a:r>
            <a:endParaRPr sz="1500">
              <a:solidFill>
                <a:schemeClr val="dk1"/>
              </a:solidFill>
              <a:latin typeface="Montserrat"/>
              <a:ea typeface="Montserrat"/>
              <a:cs typeface="Montserrat"/>
              <a:sym typeface="Montserrat"/>
            </a:endParaRPr>
          </a:p>
          <a:p>
            <a:pPr indent="-323850" lvl="0" marL="457200" rtl="0" algn="just">
              <a:spcBef>
                <a:spcPts val="1600"/>
              </a:spcBef>
              <a:spcAft>
                <a:spcPts val="0"/>
              </a:spcAft>
              <a:buClr>
                <a:schemeClr val="dk1"/>
              </a:buClr>
              <a:buSzPts val="1500"/>
              <a:buFont typeface="Montserrat"/>
              <a:buChar char="★"/>
            </a:pPr>
            <a:r>
              <a:rPr lang="en" sz="1500">
                <a:solidFill>
                  <a:schemeClr val="accent3"/>
                </a:solidFill>
                <a:latin typeface="Montserrat"/>
                <a:ea typeface="Montserrat"/>
                <a:cs typeface="Montserrat"/>
                <a:sym typeface="Montserrat"/>
              </a:rPr>
              <a:t>Demographic:</a:t>
            </a:r>
            <a:r>
              <a:rPr lang="en" sz="1500">
                <a:solidFill>
                  <a:schemeClr val="dk1"/>
                </a:solidFill>
                <a:latin typeface="Montserrat"/>
                <a:ea typeface="Montserrat"/>
                <a:cs typeface="Montserrat"/>
                <a:sym typeface="Montserrat"/>
              </a:rPr>
              <a:t> based on gender, </a:t>
            </a:r>
            <a:r>
              <a:rPr lang="en" sz="1500">
                <a:solidFill>
                  <a:schemeClr val="dk1"/>
                </a:solidFill>
                <a:latin typeface="Montserrat"/>
                <a:ea typeface="Montserrat"/>
                <a:cs typeface="Montserrat"/>
                <a:sym typeface="Montserrat"/>
              </a:rPr>
              <a:t>P&amp;G has an entire section of beauty and feminine products - Pantene for instance - for women, shaving creams and the like - Gilette, for instance - for men, as well as unisex brands like Head &amp; Shoulders. </a:t>
            </a:r>
            <a:endParaRPr sz="1500">
              <a:solidFill>
                <a:schemeClr val="dk1"/>
              </a:solidFill>
              <a:latin typeface="Montserrat"/>
              <a:ea typeface="Montserrat"/>
              <a:cs typeface="Montserrat"/>
              <a:sym typeface="Montserrat"/>
            </a:endParaRPr>
          </a:p>
          <a:p>
            <a:pPr indent="-323850" lvl="0" marL="457200" rtl="0" algn="just">
              <a:spcBef>
                <a:spcPts val="0"/>
              </a:spcBef>
              <a:spcAft>
                <a:spcPts val="0"/>
              </a:spcAft>
              <a:buClr>
                <a:schemeClr val="dk1"/>
              </a:buClr>
              <a:buSzPts val="1500"/>
              <a:buFont typeface="Montserrat"/>
              <a:buChar char="★"/>
            </a:pPr>
            <a:r>
              <a:rPr lang="en" sz="1500">
                <a:solidFill>
                  <a:schemeClr val="accent3"/>
                </a:solidFill>
                <a:latin typeface="Montserrat"/>
                <a:ea typeface="Montserrat"/>
                <a:cs typeface="Montserrat"/>
                <a:sym typeface="Montserrat"/>
              </a:rPr>
              <a:t>Geographic:</a:t>
            </a:r>
            <a:r>
              <a:rPr lang="en" sz="1500">
                <a:solidFill>
                  <a:schemeClr val="dk1"/>
                </a:solidFill>
                <a:latin typeface="Montserrat"/>
                <a:ea typeface="Montserrat"/>
                <a:cs typeface="Montserrat"/>
                <a:sym typeface="Montserrat"/>
              </a:rPr>
              <a:t> based on the economic situation of a particular country, the price range and type of products are different. For example, sanitary napkins are made as cheap as possible in India.</a:t>
            </a:r>
            <a:endParaRPr sz="1500">
              <a:solidFill>
                <a:schemeClr val="dk1"/>
              </a:solidFill>
              <a:latin typeface="Montserrat"/>
              <a:ea typeface="Montserrat"/>
              <a:cs typeface="Montserrat"/>
              <a:sym typeface="Montserrat"/>
            </a:endParaRPr>
          </a:p>
          <a:p>
            <a:pPr indent="-323850" lvl="0" marL="457200" rtl="0" algn="just">
              <a:spcBef>
                <a:spcPts val="0"/>
              </a:spcBef>
              <a:spcAft>
                <a:spcPts val="0"/>
              </a:spcAft>
              <a:buClr>
                <a:schemeClr val="dk1"/>
              </a:buClr>
              <a:buSzPts val="1500"/>
              <a:buFont typeface="Montserrat"/>
              <a:buChar char="★"/>
            </a:pPr>
            <a:r>
              <a:rPr lang="en" sz="1500">
                <a:solidFill>
                  <a:schemeClr val="accent3"/>
                </a:solidFill>
                <a:latin typeface="Montserrat"/>
                <a:ea typeface="Montserrat"/>
                <a:cs typeface="Montserrat"/>
                <a:sym typeface="Montserrat"/>
              </a:rPr>
              <a:t>Psychographic:</a:t>
            </a:r>
            <a:r>
              <a:rPr lang="en" sz="1500">
                <a:solidFill>
                  <a:schemeClr val="dk1"/>
                </a:solidFill>
                <a:latin typeface="Montserrat"/>
                <a:ea typeface="Montserrat"/>
                <a:cs typeface="Montserrat"/>
                <a:sym typeface="Montserrat"/>
              </a:rPr>
              <a:t> based on the social class of the citizens; higher and and low end products.</a:t>
            </a:r>
            <a:endParaRPr sz="1500">
              <a:solidFill>
                <a:schemeClr val="dk1"/>
              </a:solidFill>
              <a:latin typeface="Montserrat"/>
              <a:ea typeface="Montserrat"/>
              <a:cs typeface="Montserrat"/>
              <a:sym typeface="Montserrat"/>
            </a:endParaRPr>
          </a:p>
          <a:p>
            <a:pPr indent="-323850" lvl="0" marL="457200" rtl="0" algn="just">
              <a:spcBef>
                <a:spcPts val="0"/>
              </a:spcBef>
              <a:spcAft>
                <a:spcPts val="0"/>
              </a:spcAft>
              <a:buClr>
                <a:schemeClr val="dk1"/>
              </a:buClr>
              <a:buSzPts val="1500"/>
              <a:buFont typeface="Montserrat"/>
              <a:buChar char="★"/>
            </a:pPr>
            <a:r>
              <a:rPr lang="en" sz="1500">
                <a:solidFill>
                  <a:schemeClr val="accent3"/>
                </a:solidFill>
                <a:latin typeface="Montserrat"/>
                <a:ea typeface="Montserrat"/>
                <a:cs typeface="Montserrat"/>
                <a:sym typeface="Montserrat"/>
              </a:rPr>
              <a:t>Behavioral:</a:t>
            </a:r>
            <a:r>
              <a:rPr lang="en" sz="1500">
                <a:solidFill>
                  <a:schemeClr val="dk1"/>
                </a:solidFill>
                <a:latin typeface="Montserrat"/>
                <a:ea typeface="Montserrat"/>
                <a:cs typeface="Montserrat"/>
                <a:sym typeface="Montserrat"/>
              </a:rPr>
              <a:t> based on changing trends and demands of the citizens of a country at that particular period of time.</a:t>
            </a:r>
            <a:endParaRPr sz="1500">
              <a:solidFill>
                <a:schemeClr val="dk1"/>
              </a:solidFill>
              <a:latin typeface="Montserrat"/>
              <a:ea typeface="Montserrat"/>
              <a:cs typeface="Montserrat"/>
              <a:sym typeface="Montserrat"/>
            </a:endParaRPr>
          </a:p>
          <a:p>
            <a:pPr indent="0" lvl="0" marL="0" rtl="0" algn="just">
              <a:spcBef>
                <a:spcPts val="1600"/>
              </a:spcBef>
              <a:spcAft>
                <a:spcPts val="1600"/>
              </a:spcAft>
              <a:buNone/>
            </a:pPr>
            <a:r>
              <a:t/>
            </a:r>
            <a:endParaRPr sz="15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3542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Montserrat"/>
                <a:ea typeface="Montserrat"/>
                <a:cs typeface="Montserrat"/>
                <a:sym typeface="Montserrat"/>
              </a:rPr>
              <a:t>CUSTOMER RELATIONSHIPS</a:t>
            </a:r>
            <a:endParaRPr b="1">
              <a:solidFill>
                <a:schemeClr val="accent3"/>
              </a:solidFill>
              <a:latin typeface="Montserrat"/>
              <a:ea typeface="Montserrat"/>
              <a:cs typeface="Montserrat"/>
              <a:sym typeface="Montserrat"/>
            </a:endParaRPr>
          </a:p>
        </p:txBody>
      </p:sp>
      <p:sp>
        <p:nvSpPr>
          <p:cNvPr id="127" name="Google Shape;127;p20"/>
          <p:cNvSpPr txBox="1"/>
          <p:nvPr>
            <p:ph idx="1" type="body"/>
          </p:nvPr>
        </p:nvSpPr>
        <p:spPr>
          <a:xfrm>
            <a:off x="311700" y="1090500"/>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accent3"/>
                </a:solidFill>
                <a:highlight>
                  <a:srgbClr val="FFFFFF"/>
                </a:highlight>
                <a:latin typeface="Montserrat"/>
                <a:ea typeface="Montserrat"/>
                <a:cs typeface="Montserrat"/>
                <a:sym typeface="Montserrat"/>
              </a:rPr>
              <a:t>Customers</a:t>
            </a:r>
            <a:r>
              <a:rPr lang="en" sz="1600">
                <a:solidFill>
                  <a:schemeClr val="dk1"/>
                </a:solidFill>
                <a:highlight>
                  <a:srgbClr val="FFFFFF"/>
                </a:highlight>
                <a:latin typeface="Montserrat"/>
                <a:ea typeface="Montserrat"/>
                <a:cs typeface="Montserrat"/>
                <a:sym typeface="Montserrat"/>
              </a:rPr>
              <a:t> purchase the Company’s products through third-party retailers or via its self-service online store. The Company’s network of retail customers must deal directly with members of the Procter and Gamble sales and marketing team, or deal indirectly with the Company via distributors. </a:t>
            </a:r>
            <a:endParaRPr sz="1600">
              <a:solidFill>
                <a:schemeClr val="dk1"/>
              </a:solidFill>
              <a:highlight>
                <a:srgbClr val="FFFFFF"/>
              </a:highlight>
              <a:latin typeface="Montserrat"/>
              <a:ea typeface="Montserrat"/>
              <a:cs typeface="Montserrat"/>
              <a:sym typeface="Montserrat"/>
            </a:endParaRPr>
          </a:p>
          <a:p>
            <a:pPr indent="0" lvl="0" marL="0" rtl="0" algn="just">
              <a:spcBef>
                <a:spcPts val="1600"/>
              </a:spcBef>
              <a:spcAft>
                <a:spcPts val="0"/>
              </a:spcAft>
              <a:buNone/>
            </a:pPr>
            <a:r>
              <a:rPr lang="en" sz="1600">
                <a:solidFill>
                  <a:schemeClr val="accent3"/>
                </a:solidFill>
                <a:highlight>
                  <a:srgbClr val="FFFFFF"/>
                </a:highlight>
                <a:latin typeface="Montserrat"/>
                <a:ea typeface="Montserrat"/>
                <a:cs typeface="Montserrat"/>
                <a:sym typeface="Montserrat"/>
              </a:rPr>
              <a:t>Larger customers</a:t>
            </a:r>
            <a:r>
              <a:rPr lang="en" sz="1600">
                <a:solidFill>
                  <a:schemeClr val="dk1"/>
                </a:solidFill>
                <a:highlight>
                  <a:srgbClr val="FFFFFF"/>
                </a:highlight>
                <a:latin typeface="Montserrat"/>
                <a:ea typeface="Montserrat"/>
                <a:cs typeface="Montserrat"/>
                <a:sym typeface="Montserrat"/>
              </a:rPr>
              <a:t>, notably Walmart, work closely with the Company on supply chain and distribution operations, while smaller retailers receive products primarily via third-party distributors.</a:t>
            </a:r>
            <a:endParaRPr sz="1600">
              <a:solidFill>
                <a:schemeClr val="dk1"/>
              </a:solidFill>
              <a:highlight>
                <a:srgbClr val="FFFFFF"/>
              </a:highlight>
              <a:latin typeface="Montserrat"/>
              <a:ea typeface="Montserrat"/>
              <a:cs typeface="Montserrat"/>
              <a:sym typeface="Montserrat"/>
            </a:endParaRPr>
          </a:p>
          <a:p>
            <a:pPr indent="0" lvl="0" marL="0" rtl="0" algn="just">
              <a:spcBef>
                <a:spcPts val="1600"/>
              </a:spcBef>
              <a:spcAft>
                <a:spcPts val="1600"/>
              </a:spcAft>
              <a:buNone/>
            </a:pPr>
            <a:r>
              <a:rPr lang="en" sz="1600">
                <a:solidFill>
                  <a:schemeClr val="dk1"/>
                </a:solidFill>
                <a:highlight>
                  <a:srgbClr val="FFFFFF"/>
                </a:highlight>
                <a:latin typeface="Montserrat"/>
                <a:ea typeface="Montserrat"/>
                <a:cs typeface="Montserrat"/>
                <a:sym typeface="Montserrat"/>
              </a:rPr>
              <a:t>Procter and Gamble also operates </a:t>
            </a:r>
            <a:r>
              <a:rPr lang="en" sz="1600">
                <a:solidFill>
                  <a:schemeClr val="accent3"/>
                </a:solidFill>
                <a:highlight>
                  <a:srgbClr val="FFFFFF"/>
                </a:highlight>
                <a:latin typeface="Montserrat"/>
                <a:ea typeface="Montserrat"/>
                <a:cs typeface="Montserrat"/>
                <a:sym typeface="Montserrat"/>
              </a:rPr>
              <a:t>social media</a:t>
            </a:r>
            <a:r>
              <a:rPr lang="en" sz="1600">
                <a:solidFill>
                  <a:schemeClr val="dk1"/>
                </a:solidFill>
                <a:highlight>
                  <a:srgbClr val="FFFFFF"/>
                </a:highlight>
                <a:latin typeface="Montserrat"/>
                <a:ea typeface="Montserrat"/>
                <a:cs typeface="Montserrat"/>
                <a:sym typeface="Montserrat"/>
              </a:rPr>
              <a:t> accounts with Facebook, Twitter, Instagram, YouTube and LinkedIn, and provides email and mail subscription services, through which it can interact directly with its customers.</a:t>
            </a:r>
            <a:endParaRPr sz="1600">
              <a:solidFill>
                <a:schemeClr val="dk1"/>
              </a:solidFill>
              <a:highlight>
                <a:srgbClr val="FFFFFF"/>
              </a:highlight>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09275" y="3124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Montserrat"/>
                <a:ea typeface="Montserrat"/>
                <a:cs typeface="Montserrat"/>
                <a:sym typeface="Montserrat"/>
              </a:rPr>
              <a:t>KEY ACTIVITIES</a:t>
            </a:r>
            <a:endParaRPr b="1">
              <a:solidFill>
                <a:schemeClr val="accent3"/>
              </a:solidFill>
              <a:latin typeface="Montserrat"/>
              <a:ea typeface="Montserrat"/>
              <a:cs typeface="Montserrat"/>
              <a:sym typeface="Montserrat"/>
            </a:endParaRPr>
          </a:p>
        </p:txBody>
      </p:sp>
      <p:sp>
        <p:nvSpPr>
          <p:cNvPr id="133" name="Google Shape;133;p21"/>
          <p:cNvSpPr txBox="1"/>
          <p:nvPr>
            <p:ph idx="1" type="body"/>
          </p:nvPr>
        </p:nvSpPr>
        <p:spPr>
          <a:xfrm>
            <a:off x="409275" y="1182025"/>
            <a:ext cx="8520600" cy="363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latin typeface="Montserrat"/>
                <a:ea typeface="Montserrat"/>
                <a:cs typeface="Montserrat"/>
                <a:sym typeface="Montserrat"/>
              </a:rPr>
              <a:t>Procter &amp; Gamble’s key activities include:</a:t>
            </a:r>
            <a:endParaRPr>
              <a:solidFill>
                <a:schemeClr val="dk1"/>
              </a:solidFill>
              <a:latin typeface="Montserrat"/>
              <a:ea typeface="Montserrat"/>
              <a:cs typeface="Montserrat"/>
              <a:sym typeface="Montserrat"/>
            </a:endParaRPr>
          </a:p>
          <a:p>
            <a:pPr indent="-342900" lvl="0" marL="457200" rtl="0" algn="just">
              <a:spcBef>
                <a:spcPts val="160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Marketing and </a:t>
            </a:r>
            <a:r>
              <a:rPr lang="en">
                <a:solidFill>
                  <a:schemeClr val="dk1"/>
                </a:solidFill>
                <a:latin typeface="Montserrat"/>
                <a:ea typeface="Montserrat"/>
                <a:cs typeface="Montserrat"/>
                <a:sym typeface="Montserrat"/>
              </a:rPr>
              <a:t>advertising</a:t>
            </a:r>
            <a:endParaRPr>
              <a:solidFill>
                <a:schemeClr val="dk1"/>
              </a:solidFill>
              <a:latin typeface="Montserrat"/>
              <a:ea typeface="Montserrat"/>
              <a:cs typeface="Montserrat"/>
              <a:sym typeface="Montserrat"/>
            </a:endParaRPr>
          </a:p>
          <a:p>
            <a:pPr indent="-342900" lvl="0" marL="457200" rtl="0" algn="just">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Different customer targets based on different customer segments: beauty, healthcare, hygiene etc</a:t>
            </a:r>
            <a:endParaRPr>
              <a:solidFill>
                <a:schemeClr val="dk1"/>
              </a:solidFill>
              <a:latin typeface="Montserrat"/>
              <a:ea typeface="Montserrat"/>
              <a:cs typeface="Montserrat"/>
              <a:sym typeface="Montserrat"/>
            </a:endParaRPr>
          </a:p>
          <a:p>
            <a:pPr indent="-342900" lvl="0" marL="457200" rtl="0" algn="just">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Global expansion of the company to reach more countries</a:t>
            </a:r>
            <a:endParaRPr>
              <a:solidFill>
                <a:schemeClr val="dk1"/>
              </a:solidFill>
              <a:latin typeface="Montserrat"/>
              <a:ea typeface="Montserrat"/>
              <a:cs typeface="Montserrat"/>
              <a:sym typeface="Montserrat"/>
            </a:endParaRPr>
          </a:p>
          <a:p>
            <a:pPr indent="-342900" lvl="0" marL="457200" rtl="0" algn="just">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Licensing other chain markets to sell their products</a:t>
            </a:r>
            <a:endParaRPr>
              <a:solidFill>
                <a:schemeClr val="dk1"/>
              </a:solidFill>
              <a:latin typeface="Montserrat"/>
              <a:ea typeface="Montserrat"/>
              <a:cs typeface="Montserrat"/>
              <a:sym typeface="Montserrat"/>
            </a:endParaRPr>
          </a:p>
          <a:p>
            <a:pPr indent="-342900" lvl="0" marL="457200" rtl="0" algn="just">
              <a:spcBef>
                <a:spcPts val="0"/>
              </a:spcBef>
              <a:spcAft>
                <a:spcPts val="0"/>
              </a:spcAft>
              <a:buClr>
                <a:schemeClr val="dk1"/>
              </a:buClr>
              <a:buSzPts val="1800"/>
              <a:buFont typeface="Montserrat"/>
              <a:buChar char="★"/>
            </a:pPr>
            <a:r>
              <a:rPr lang="en">
                <a:solidFill>
                  <a:schemeClr val="dk1"/>
                </a:solidFill>
                <a:latin typeface="Montserrat"/>
                <a:ea typeface="Montserrat"/>
                <a:cs typeface="Montserrat"/>
                <a:sym typeface="Montserrat"/>
              </a:rPr>
              <a:t>Partnerships with chain markets for a two-way benefit for both companies.</a:t>
            </a:r>
            <a:endParaRPr>
              <a:solidFill>
                <a:schemeClr val="dk1"/>
              </a:solidFill>
              <a:latin typeface="Montserrat"/>
              <a:ea typeface="Montserrat"/>
              <a:cs typeface="Montserrat"/>
              <a:sym typeface="Montserrat"/>
            </a:endParaRPr>
          </a:p>
          <a:p>
            <a:pPr indent="0" lvl="0" marL="457200" rtl="0" algn="just">
              <a:spcBef>
                <a:spcPts val="1600"/>
              </a:spcBef>
              <a:spcAft>
                <a:spcPts val="0"/>
              </a:spcAft>
              <a:buNone/>
            </a:pPr>
            <a:r>
              <a:t/>
            </a:r>
            <a:endParaRPr>
              <a:solidFill>
                <a:schemeClr val="dk1"/>
              </a:solidFill>
              <a:latin typeface="Montserrat"/>
              <a:ea typeface="Montserrat"/>
              <a:cs typeface="Montserrat"/>
              <a:sym typeface="Montserrat"/>
            </a:endParaRPr>
          </a:p>
          <a:p>
            <a:pPr indent="0" lvl="0" marL="0" rtl="0" algn="just">
              <a:spcBef>
                <a:spcPts val="1600"/>
              </a:spcBef>
              <a:spcAft>
                <a:spcPts val="1600"/>
              </a:spcAft>
              <a:buNone/>
            </a:pPr>
            <a:r>
              <a:t/>
            </a:r>
            <a:endParaRPr>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