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df8180e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df8180e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2df8180e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2df8180e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2e13e7e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2e13e7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df8180e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df8180e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2df8180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2df8180e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2df8180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2df8180e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2df8180e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2df8180e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df8180e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df8180e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2df8180e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df8180e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2df8180e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2df8180e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2df8180e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2df8180e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Java_bytecode" TargetMode="External"/><Relationship Id="rId5" Type="http://schemas.openxmlformats.org/officeDocument/2006/relationships/hyperlink" Target="https://en.wikipedia.org/wiki/Java_virtual_machi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4612500" cy="15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3000">
                <a:solidFill>
                  <a:schemeClr val="lt2"/>
                </a:solidFill>
              </a:rPr>
              <a:t>INTRODUCTION TO PROGRAMMING WITH JAVA</a:t>
            </a:r>
            <a:r>
              <a:rPr lang="en">
                <a:solidFill>
                  <a:schemeClr val="lt2"/>
                </a:solidFill>
              </a:rPr>
              <a:t> </a:t>
            </a:r>
            <a:endParaRPr>
              <a:solidFill>
                <a:schemeClr val="lt2"/>
              </a:solidFill>
            </a:endParaRPr>
          </a:p>
        </p:txBody>
      </p:sp>
      <p:sp>
        <p:nvSpPr>
          <p:cNvPr id="135" name="Google Shape;135;p13"/>
          <p:cNvSpPr txBox="1"/>
          <p:nvPr>
            <p:ph idx="1" type="subTitle"/>
          </p:nvPr>
        </p:nvSpPr>
        <p:spPr>
          <a:xfrm>
            <a:off x="4572000" y="3913500"/>
            <a:ext cx="3470700" cy="5061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b="1" lang="en" sz="1600">
                <a:solidFill>
                  <a:schemeClr val="lt2"/>
                </a:solidFill>
                <a:latin typeface="Montserrat"/>
                <a:ea typeface="Montserrat"/>
                <a:cs typeface="Montserrat"/>
                <a:sym typeface="Montserrat"/>
              </a:rPr>
              <a:t>-</a:t>
            </a:r>
            <a:r>
              <a:rPr b="1" lang="en" sz="1600">
                <a:solidFill>
                  <a:schemeClr val="lt2"/>
                </a:solidFill>
                <a:latin typeface="Montserrat"/>
                <a:ea typeface="Montserrat"/>
                <a:cs typeface="Montserrat"/>
                <a:sym typeface="Montserrat"/>
              </a:rPr>
              <a:t>SAKSHI SHETTY</a:t>
            </a:r>
            <a:endParaRPr b="1" sz="1600">
              <a:solidFill>
                <a:schemeClr val="lt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686550" y="866775"/>
            <a:ext cx="63432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2"/>
                </a:solidFill>
              </a:rPr>
              <a:t>PROJECT</a:t>
            </a:r>
            <a:r>
              <a:rPr lang="en" sz="3000">
                <a:solidFill>
                  <a:schemeClr val="lt2"/>
                </a:solidFill>
              </a:rPr>
              <a:t> - BILLING SYSTEM</a:t>
            </a:r>
            <a:endParaRPr sz="30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600"/>
                                        <p:tgtEl>
                                          <p:spTgt spid="1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721550" y="397725"/>
            <a:ext cx="7596600" cy="43704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Clr>
                <a:schemeClr val="lt2"/>
              </a:buClr>
              <a:buSzPts val="1800"/>
              <a:buChar char="★"/>
            </a:pPr>
            <a:r>
              <a:rPr lang="en" sz="1800">
                <a:solidFill>
                  <a:schemeClr val="lt2"/>
                </a:solidFill>
              </a:rPr>
              <a:t>A billing system for an outlet store for the brand BodyPlus - a brand of its own for skin and hair care products.</a:t>
            </a:r>
            <a:endParaRPr sz="1800">
              <a:solidFill>
                <a:schemeClr val="lt2"/>
              </a:solidFill>
            </a:endParaRPr>
          </a:p>
          <a:p>
            <a:pPr indent="-342900" lvl="0" marL="457200" rtl="0" algn="just">
              <a:spcBef>
                <a:spcPts val="0"/>
              </a:spcBef>
              <a:spcAft>
                <a:spcPts val="0"/>
              </a:spcAft>
              <a:buClr>
                <a:schemeClr val="lt2"/>
              </a:buClr>
              <a:buSzPts val="1800"/>
              <a:buChar char="★"/>
            </a:pPr>
            <a:r>
              <a:rPr lang="en" sz="1800">
                <a:solidFill>
                  <a:schemeClr val="lt2"/>
                </a:solidFill>
              </a:rPr>
              <a:t>The user first chooses from the set of categories available - moisturisers, hair products and make-up. </a:t>
            </a:r>
            <a:endParaRPr sz="1800">
              <a:solidFill>
                <a:schemeClr val="lt2"/>
              </a:solidFill>
            </a:endParaRPr>
          </a:p>
          <a:p>
            <a:pPr indent="-342900" lvl="0" marL="457200" rtl="0" algn="just">
              <a:spcBef>
                <a:spcPts val="0"/>
              </a:spcBef>
              <a:spcAft>
                <a:spcPts val="0"/>
              </a:spcAft>
              <a:buClr>
                <a:schemeClr val="lt2"/>
              </a:buClr>
              <a:buSzPts val="1800"/>
              <a:buChar char="★"/>
            </a:pPr>
            <a:r>
              <a:rPr lang="en" sz="1800">
                <a:solidFill>
                  <a:schemeClr val="lt2"/>
                </a:solidFill>
              </a:rPr>
              <a:t>Further, each main category is divided into sub-categories, for example, under hair care products, we have s</a:t>
            </a:r>
            <a:r>
              <a:rPr lang="en" sz="1800">
                <a:solidFill>
                  <a:srgbClr val="134F5C"/>
                </a:solidFill>
              </a:rPr>
              <a:t>ham</a:t>
            </a:r>
            <a:r>
              <a:rPr lang="en" sz="1800">
                <a:solidFill>
                  <a:schemeClr val="lt2"/>
                </a:solidFill>
              </a:rPr>
              <a:t>poos available for dandruff and dryness and a regular hair o</a:t>
            </a:r>
            <a:r>
              <a:rPr lang="en" sz="1800">
                <a:solidFill>
                  <a:srgbClr val="134F5C"/>
                </a:solidFill>
              </a:rPr>
              <a:t>il.</a:t>
            </a:r>
            <a:endParaRPr sz="1800">
              <a:solidFill>
                <a:srgbClr val="134F5C"/>
              </a:solidFill>
            </a:endParaRPr>
          </a:p>
          <a:p>
            <a:pPr indent="-342900" lvl="0" marL="457200" rtl="0" algn="just">
              <a:spcBef>
                <a:spcPts val="0"/>
              </a:spcBef>
              <a:spcAft>
                <a:spcPts val="0"/>
              </a:spcAft>
              <a:buClr>
                <a:schemeClr val="lt2"/>
              </a:buClr>
              <a:buSzPts val="1800"/>
              <a:buChar char="★"/>
            </a:pPr>
            <a:r>
              <a:rPr lang="en" sz="1800">
                <a:solidFill>
                  <a:schemeClr val="lt2"/>
                </a:solidFill>
              </a:rPr>
              <a:t>The stock of each item is displayed to the user and the bill is incremented each time multiplied by the quantity of products the user requires.</a:t>
            </a:r>
            <a:endParaRPr sz="1800">
              <a:solidFill>
                <a:schemeClr val="lt2"/>
              </a:solidFill>
            </a:endParaRPr>
          </a:p>
          <a:p>
            <a:pPr indent="-342900" lvl="0" marL="457200" rtl="0" algn="just">
              <a:spcBef>
                <a:spcPts val="0"/>
              </a:spcBef>
              <a:spcAft>
                <a:spcPts val="0"/>
              </a:spcAft>
              <a:buClr>
                <a:schemeClr val="lt2"/>
              </a:buClr>
              <a:buSzPts val="1800"/>
              <a:buChar char="★"/>
            </a:pPr>
            <a:r>
              <a:rPr lang="en" sz="1800">
                <a:solidFill>
                  <a:schemeClr val="lt2"/>
                </a:solidFill>
              </a:rPr>
              <a:t>The final bill is displayed to the user.</a:t>
            </a:r>
            <a:endParaRPr sz="1800">
              <a:solidFill>
                <a:schemeClr val="lt2"/>
              </a:solidFill>
            </a:endParaRPr>
          </a:p>
          <a:p>
            <a:pPr indent="-342900" lvl="0" marL="457200" rtl="0" algn="just">
              <a:spcBef>
                <a:spcPts val="0"/>
              </a:spcBef>
              <a:spcAft>
                <a:spcPts val="0"/>
              </a:spcAft>
              <a:buClr>
                <a:schemeClr val="lt2"/>
              </a:buClr>
              <a:buSzPts val="1800"/>
              <a:buChar char="★"/>
            </a:pPr>
            <a:r>
              <a:rPr lang="en" sz="1800">
                <a:solidFill>
                  <a:schemeClr val="lt2"/>
                </a:solidFill>
              </a:rPr>
              <a:t>At the end of each menu, the user can choose to go back to the main menu or exit the store.</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600"/>
                                        <p:tgtEl>
                                          <p:spTgt spid="193"/>
                                        </p:tgtEl>
                                        <p:attrNameLst>
                                          <p:attrName>ppt_w</p:attrName>
                                        </p:attrNameLst>
                                      </p:cBhvr>
                                      <p:tavLst>
                                        <p:tav fmla="" tm="0">
                                          <p:val>
                                            <p:strVal val="0"/>
                                          </p:val>
                                        </p:tav>
                                        <p:tav fmla="" tm="100000">
                                          <p:val>
                                            <p:strVal val="#ppt_w"/>
                                          </p:val>
                                        </p:tav>
                                      </p:tavLst>
                                    </p:anim>
                                    <p:anim calcmode="lin" valueType="num">
                                      <p:cBhvr additive="base">
                                        <p:cTn dur="600"/>
                                        <p:tgtEl>
                                          <p:spTgt spid="1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926925"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2"/>
                </a:solidFill>
              </a:rPr>
              <a:t>THANK YOU. </a:t>
            </a:r>
            <a:endParaRPr b="1" sz="3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29050" y="283225"/>
            <a:ext cx="76221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ABOUT JAVA</a:t>
            </a:r>
            <a:endParaRPr b="1">
              <a:solidFill>
                <a:schemeClr val="lt2"/>
              </a:solidFill>
            </a:endParaRPr>
          </a:p>
        </p:txBody>
      </p:sp>
      <p:pic>
        <p:nvPicPr>
          <p:cNvPr id="141" name="Google Shape;141;p14"/>
          <p:cNvPicPr preferRelativeResize="0"/>
          <p:nvPr/>
        </p:nvPicPr>
        <p:blipFill>
          <a:blip r:embed="rId3">
            <a:alphaModFix/>
          </a:blip>
          <a:stretch>
            <a:fillRect/>
          </a:stretch>
        </p:blipFill>
        <p:spPr>
          <a:xfrm>
            <a:off x="1020475" y="1166875"/>
            <a:ext cx="1704075" cy="3174150"/>
          </a:xfrm>
          <a:prstGeom prst="rect">
            <a:avLst/>
          </a:prstGeom>
          <a:noFill/>
          <a:ln>
            <a:noFill/>
          </a:ln>
        </p:spPr>
      </p:pic>
      <p:sp>
        <p:nvSpPr>
          <p:cNvPr id="142" name="Google Shape;142;p14"/>
          <p:cNvSpPr txBox="1"/>
          <p:nvPr/>
        </p:nvSpPr>
        <p:spPr>
          <a:xfrm>
            <a:off x="2897825" y="865100"/>
            <a:ext cx="5839500" cy="388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600">
                <a:solidFill>
                  <a:schemeClr val="lt2"/>
                </a:solidFill>
                <a:latin typeface="Montserrat"/>
                <a:ea typeface="Montserrat"/>
                <a:cs typeface="Montserrat"/>
                <a:sym typeface="Montserrat"/>
              </a:rPr>
              <a:t>Java</a:t>
            </a:r>
            <a:r>
              <a:rPr lang="en" sz="1600">
                <a:solidFill>
                  <a:schemeClr val="lt2"/>
                </a:solidFill>
                <a:latin typeface="Montserrat"/>
                <a:ea typeface="Montserrat"/>
                <a:cs typeface="Montserrat"/>
                <a:sym typeface="Montserrat"/>
              </a:rPr>
              <a:t> is a general-purpose computer-programming language that is concurrent, class-based, object-oriented,</a:t>
            </a:r>
            <a:r>
              <a:rPr baseline="30000" lang="en" sz="1600">
                <a:solidFill>
                  <a:schemeClr val="lt2"/>
                </a:solidFill>
                <a:latin typeface="Montserrat"/>
                <a:ea typeface="Montserrat"/>
                <a:cs typeface="Montserrat"/>
                <a:sym typeface="Montserrat"/>
              </a:rPr>
              <a:t> </a:t>
            </a:r>
            <a:r>
              <a:rPr lang="en" sz="1600">
                <a:solidFill>
                  <a:schemeClr val="lt2"/>
                </a:solidFill>
                <a:latin typeface="Montserrat"/>
                <a:ea typeface="Montserrat"/>
                <a:cs typeface="Montserrat"/>
                <a:sym typeface="Montserrat"/>
              </a:rPr>
              <a:t>and specifically designed to have as few implementation dependencies as possible. It is intended to let application developers "write once, run anywhere" (WORA), meaning that compiled Java code can run on all platforms that support Java without the need for recompilation. Java applications are typically compiled to </a:t>
            </a:r>
            <a:r>
              <a:rPr lang="en" sz="1600" u="sng">
                <a:solidFill>
                  <a:schemeClr val="lt2"/>
                </a:solidFill>
                <a:latin typeface="Montserrat"/>
                <a:ea typeface="Montserrat"/>
                <a:cs typeface="Montserrat"/>
                <a:sym typeface="Montserrat"/>
                <a:hlinkClick r:id="rId4"/>
              </a:rPr>
              <a:t>bytecode</a:t>
            </a:r>
            <a:r>
              <a:rPr lang="en" sz="1600">
                <a:solidFill>
                  <a:schemeClr val="lt2"/>
                </a:solidFill>
                <a:latin typeface="Montserrat"/>
                <a:ea typeface="Montserrat"/>
                <a:cs typeface="Montserrat"/>
                <a:sym typeface="Montserrat"/>
              </a:rPr>
              <a:t> that can run on any </a:t>
            </a:r>
            <a:r>
              <a:rPr lang="en" sz="1600" u="sng">
                <a:solidFill>
                  <a:schemeClr val="lt2"/>
                </a:solidFill>
                <a:latin typeface="Montserrat"/>
                <a:ea typeface="Montserrat"/>
                <a:cs typeface="Montserrat"/>
                <a:sym typeface="Montserrat"/>
                <a:hlinkClick r:id="rId5"/>
              </a:rPr>
              <a:t>Java virtual machine</a:t>
            </a:r>
            <a:r>
              <a:rPr lang="en" sz="1600">
                <a:solidFill>
                  <a:schemeClr val="lt2"/>
                </a:solidFill>
                <a:latin typeface="Montserrat"/>
                <a:ea typeface="Montserrat"/>
                <a:cs typeface="Montserrat"/>
                <a:sym typeface="Montserrat"/>
              </a:rPr>
              <a:t> (JVM) regardless of computer architecture. As of 2016, Java is one of the most popular programming languages in use,</a:t>
            </a:r>
            <a:r>
              <a:rPr baseline="30000" lang="en" sz="1600">
                <a:solidFill>
                  <a:schemeClr val="lt2"/>
                </a:solidFill>
                <a:latin typeface="Montserrat"/>
                <a:ea typeface="Montserrat"/>
                <a:cs typeface="Montserrat"/>
                <a:sym typeface="Montserrat"/>
              </a:rPr>
              <a:t> </a:t>
            </a:r>
            <a:r>
              <a:rPr lang="en" sz="1600">
                <a:solidFill>
                  <a:schemeClr val="lt2"/>
                </a:solidFill>
                <a:latin typeface="Montserrat"/>
                <a:ea typeface="Montserrat"/>
                <a:cs typeface="Montserrat"/>
                <a:sym typeface="Montserrat"/>
              </a:rPr>
              <a:t>particularly for client-server web applications.</a:t>
            </a:r>
            <a:endParaRPr sz="1600">
              <a:solidFill>
                <a:schemeClr val="lt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600"/>
                                        <p:tgtEl>
                                          <p:spTgt spid="142"/>
                                        </p:tgtEl>
                                        <p:attrNameLst>
                                          <p:attrName>ppt_w</p:attrName>
                                        </p:attrNameLst>
                                      </p:cBhvr>
                                      <p:tavLst>
                                        <p:tav fmla="" tm="0">
                                          <p:val>
                                            <p:strVal val="0"/>
                                          </p:val>
                                        </p:tav>
                                        <p:tav fmla="" tm="100000">
                                          <p:val>
                                            <p:strVal val="#ppt_w"/>
                                          </p:val>
                                        </p:tav>
                                      </p:tavLst>
                                    </p:anim>
                                    <p:anim calcmode="lin" valueType="num">
                                      <p:cBhvr additive="base">
                                        <p:cTn dur="600"/>
                                        <p:tgtEl>
                                          <p:spTgt spid="14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326725" y="331650"/>
            <a:ext cx="70389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WEEKS 1-2</a:t>
            </a:r>
            <a:endParaRPr b="1">
              <a:solidFill>
                <a:schemeClr val="lt2"/>
              </a:solidFill>
            </a:endParaRPr>
          </a:p>
        </p:txBody>
      </p:sp>
      <p:sp>
        <p:nvSpPr>
          <p:cNvPr id="148" name="Google Shape;148;p15"/>
          <p:cNvSpPr txBox="1"/>
          <p:nvPr>
            <p:ph idx="1" type="body"/>
          </p:nvPr>
        </p:nvSpPr>
        <p:spPr>
          <a:xfrm>
            <a:off x="1326725" y="1113475"/>
            <a:ext cx="6980700" cy="353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lt2"/>
                </a:solidFill>
              </a:rPr>
              <a:t>In the first two weeks, we learned:</a:t>
            </a:r>
            <a:endParaRPr sz="1600">
              <a:solidFill>
                <a:schemeClr val="lt2"/>
              </a:solidFill>
            </a:endParaRPr>
          </a:p>
          <a:p>
            <a:pPr indent="-330200" lvl="0" marL="457200" rtl="0" algn="just">
              <a:spcBef>
                <a:spcPts val="1600"/>
              </a:spcBef>
              <a:spcAft>
                <a:spcPts val="0"/>
              </a:spcAft>
              <a:buClr>
                <a:schemeClr val="lt2"/>
              </a:buClr>
              <a:buSzPts val="1600"/>
              <a:buChar char="➜"/>
            </a:pPr>
            <a:r>
              <a:rPr lang="en" sz="1600">
                <a:solidFill>
                  <a:schemeClr val="lt2"/>
                </a:solidFill>
              </a:rPr>
              <a:t>Basic syntax</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Data types</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Identifiers, variables and literals</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Operators: type and precedence</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Scanner class</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Decision making: </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If-else</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Nested if-else</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Switch case</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Ternary operator</a:t>
            </a:r>
            <a:endParaRPr sz="16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600"/>
                                        <p:tgtEl>
                                          <p:spTgt spid="148"/>
                                        </p:tgtEl>
                                        <p:attrNameLst>
                                          <p:attrName>ppt_w</p:attrName>
                                        </p:attrNameLst>
                                      </p:cBhvr>
                                      <p:tavLst>
                                        <p:tav fmla="" tm="0">
                                          <p:val>
                                            <p:strVal val="0"/>
                                          </p:val>
                                        </p:tav>
                                        <p:tav fmla="" tm="100000">
                                          <p:val>
                                            <p:strVal val="#ppt_w"/>
                                          </p:val>
                                        </p:tav>
                                      </p:tavLst>
                                    </p:anim>
                                    <p:anim calcmode="lin" valueType="num">
                                      <p:cBhvr additive="base">
                                        <p:cTn dur="600"/>
                                        <p:tgtEl>
                                          <p:spTgt spid="14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411350" y="373050"/>
            <a:ext cx="7038900" cy="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 3</a:t>
            </a:r>
            <a:endParaRPr b="1">
              <a:solidFill>
                <a:schemeClr val="lt2"/>
              </a:solidFill>
            </a:endParaRPr>
          </a:p>
        </p:txBody>
      </p:sp>
      <p:sp>
        <p:nvSpPr>
          <p:cNvPr id="154" name="Google Shape;154;p16"/>
          <p:cNvSpPr txBox="1"/>
          <p:nvPr>
            <p:ph idx="1" type="body"/>
          </p:nvPr>
        </p:nvSpPr>
        <p:spPr>
          <a:xfrm>
            <a:off x="1349250" y="1175575"/>
            <a:ext cx="7038900" cy="363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lt2"/>
                </a:solidFill>
              </a:rPr>
              <a:t>In week 3, we learned the following concepts in Java:</a:t>
            </a:r>
            <a:endParaRPr sz="1600">
              <a:solidFill>
                <a:schemeClr val="lt2"/>
              </a:solidFill>
            </a:endParaRPr>
          </a:p>
          <a:p>
            <a:pPr indent="-330200" lvl="0" marL="457200" rtl="0" algn="just">
              <a:spcBef>
                <a:spcPts val="1600"/>
              </a:spcBef>
              <a:spcAft>
                <a:spcPts val="0"/>
              </a:spcAft>
              <a:buClr>
                <a:schemeClr val="lt2"/>
              </a:buClr>
              <a:buSzPts val="1600"/>
              <a:buChar char="➔"/>
            </a:pPr>
            <a:r>
              <a:rPr lang="en" sz="1600">
                <a:solidFill>
                  <a:schemeClr val="lt2"/>
                </a:solidFill>
              </a:rPr>
              <a:t>Loops:</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While loop</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Do-while loop</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For loop</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Arrays</a:t>
            </a:r>
            <a:endParaRPr sz="1600">
              <a:solidFill>
                <a:schemeClr val="lt2"/>
              </a:solidFill>
            </a:endParaRPr>
          </a:p>
          <a:p>
            <a:pPr indent="-330200" lvl="0" marL="457200" rtl="0" algn="just">
              <a:spcBef>
                <a:spcPts val="0"/>
              </a:spcBef>
              <a:spcAft>
                <a:spcPts val="0"/>
              </a:spcAft>
              <a:buClr>
                <a:schemeClr val="lt2"/>
              </a:buClr>
              <a:buSzPts val="1600"/>
              <a:buChar char="➔"/>
            </a:pPr>
            <a:r>
              <a:rPr lang="en" sz="1600">
                <a:solidFill>
                  <a:schemeClr val="lt2"/>
                </a:solidFill>
              </a:rPr>
              <a:t>Type conversion:</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Explicit type conversion</a:t>
            </a:r>
            <a:endParaRPr sz="1600">
              <a:solidFill>
                <a:schemeClr val="lt2"/>
              </a:solidFill>
            </a:endParaRPr>
          </a:p>
          <a:p>
            <a:pPr indent="-330200" lvl="0" marL="914400" rtl="0" algn="just">
              <a:spcBef>
                <a:spcPts val="0"/>
              </a:spcBef>
              <a:spcAft>
                <a:spcPts val="0"/>
              </a:spcAft>
              <a:buClr>
                <a:schemeClr val="lt2"/>
              </a:buClr>
              <a:buSzPts val="1600"/>
              <a:buChar char="✓"/>
            </a:pPr>
            <a:r>
              <a:rPr lang="en" sz="1600">
                <a:solidFill>
                  <a:schemeClr val="lt2"/>
                </a:solidFill>
              </a:rPr>
              <a:t>Implicit type conversion</a:t>
            </a:r>
            <a:endParaRPr sz="1600">
              <a:solidFill>
                <a:schemeClr val="lt2"/>
              </a:solidFill>
            </a:endParaRPr>
          </a:p>
          <a:p>
            <a:pPr indent="0" lvl="0" marL="1371600" rtl="0" algn="just">
              <a:spcBef>
                <a:spcPts val="1600"/>
              </a:spcBef>
              <a:spcAft>
                <a:spcPts val="1600"/>
              </a:spcAft>
              <a:buNone/>
            </a:pPr>
            <a:r>
              <a:t/>
            </a:r>
            <a:endParaRPr sz="16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600"/>
                                        <p:tgtEl>
                                          <p:spTgt spid="154"/>
                                        </p:tgtEl>
                                        <p:attrNameLst>
                                          <p:attrName>ppt_w</p:attrName>
                                        </p:attrNameLst>
                                      </p:cBhvr>
                                      <p:tavLst>
                                        <p:tav fmla="" tm="0">
                                          <p:val>
                                            <p:strVal val="0"/>
                                          </p:val>
                                        </p:tav>
                                        <p:tav fmla="" tm="100000">
                                          <p:val>
                                            <p:strVal val="#ppt_w"/>
                                          </p:val>
                                        </p:tav>
                                      </p:tavLst>
                                    </p:anim>
                                    <p:anim calcmode="lin" valueType="num">
                                      <p:cBhvr additive="base">
                                        <p:cTn dur="600"/>
                                        <p:tgtEl>
                                          <p:spTgt spid="1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417800" y="352350"/>
            <a:ext cx="70389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 4</a:t>
            </a:r>
            <a:endParaRPr b="1">
              <a:solidFill>
                <a:schemeClr val="lt2"/>
              </a:solidFill>
            </a:endParaRPr>
          </a:p>
        </p:txBody>
      </p:sp>
      <p:sp>
        <p:nvSpPr>
          <p:cNvPr id="160" name="Google Shape;160;p17"/>
          <p:cNvSpPr txBox="1"/>
          <p:nvPr>
            <p:ph idx="1" type="body"/>
          </p:nvPr>
        </p:nvSpPr>
        <p:spPr>
          <a:xfrm>
            <a:off x="1417800" y="1051725"/>
            <a:ext cx="6918600" cy="35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In week 4, the following topics were discussed and covered:</a:t>
            </a:r>
            <a:endParaRPr sz="1600">
              <a:solidFill>
                <a:schemeClr val="lt2"/>
              </a:solidFill>
            </a:endParaRPr>
          </a:p>
          <a:p>
            <a:pPr indent="-330200" lvl="0" marL="457200" rtl="0" algn="l">
              <a:spcBef>
                <a:spcPts val="1600"/>
              </a:spcBef>
              <a:spcAft>
                <a:spcPts val="0"/>
              </a:spcAft>
              <a:buClr>
                <a:schemeClr val="lt2"/>
              </a:buClr>
              <a:buSzPts val="1600"/>
              <a:buChar char="➔"/>
            </a:pPr>
            <a:r>
              <a:rPr lang="en" sz="1600">
                <a:solidFill>
                  <a:schemeClr val="lt2"/>
                </a:solidFill>
              </a:rPr>
              <a:t>Functions</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Parameterised</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Non-parameterised</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Function overloading</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Return type for functions</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Static methods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Variables</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Scope of variables</a:t>
            </a:r>
            <a:endParaRPr sz="1600">
              <a:solidFill>
                <a:schemeClr val="lt2"/>
              </a:solidFill>
            </a:endParaRPr>
          </a:p>
          <a:p>
            <a:pPr indent="-330200" lvl="0" marL="914400" rtl="0" algn="l">
              <a:spcBef>
                <a:spcPts val="0"/>
              </a:spcBef>
              <a:spcAft>
                <a:spcPts val="0"/>
              </a:spcAft>
              <a:buClr>
                <a:schemeClr val="lt2"/>
              </a:buClr>
              <a:buSzPts val="1600"/>
              <a:buChar char="✓"/>
            </a:pPr>
            <a:r>
              <a:rPr lang="en" sz="1600">
                <a:solidFill>
                  <a:schemeClr val="lt2"/>
                </a:solidFill>
              </a:rPr>
              <a:t>Static variables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Strings</a:t>
            </a:r>
            <a:endParaRPr sz="16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600"/>
                                        <p:tgtEl>
                                          <p:spTgt spid="160"/>
                                        </p:tgtEl>
                                        <p:attrNameLst>
                                          <p:attrName>ppt_w</p:attrName>
                                        </p:attrNameLst>
                                      </p:cBhvr>
                                      <p:tavLst>
                                        <p:tav fmla="" tm="0">
                                          <p:val>
                                            <p:strVal val="0"/>
                                          </p:val>
                                        </p:tav>
                                        <p:tav fmla="" tm="100000">
                                          <p:val>
                                            <p:strVal val="#ppt_w"/>
                                          </p:val>
                                        </p:tav>
                                      </p:tavLst>
                                    </p:anim>
                                    <p:anim calcmode="lin" valueType="num">
                                      <p:cBhvr additive="base">
                                        <p:cTn dur="600"/>
                                        <p:tgtEl>
                                          <p:spTgt spid="16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23850" y="811200"/>
            <a:ext cx="49689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2"/>
                </a:solidFill>
              </a:rPr>
              <a:t>TASKS FOR EACH WEEK</a:t>
            </a:r>
            <a:endParaRPr b="1">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7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400875" y="300625"/>
            <a:ext cx="70389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 2</a:t>
            </a:r>
            <a:endParaRPr b="1">
              <a:solidFill>
                <a:schemeClr val="lt2"/>
              </a:solidFill>
            </a:endParaRPr>
          </a:p>
        </p:txBody>
      </p:sp>
      <p:sp>
        <p:nvSpPr>
          <p:cNvPr id="171" name="Google Shape;171;p19"/>
          <p:cNvSpPr txBox="1"/>
          <p:nvPr>
            <p:ph idx="1" type="body"/>
          </p:nvPr>
        </p:nvSpPr>
        <p:spPr>
          <a:xfrm>
            <a:off x="1152975" y="1051125"/>
            <a:ext cx="7038900" cy="381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Montserrat"/>
              <a:buAutoNum type="arabicPeriod"/>
            </a:pPr>
            <a:r>
              <a:rPr b="1" lang="en" sz="1600">
                <a:solidFill>
                  <a:schemeClr val="lt2"/>
                </a:solidFill>
                <a:latin typeface="Montserrat"/>
                <a:ea typeface="Montserrat"/>
                <a:cs typeface="Montserrat"/>
                <a:sym typeface="Montserrat"/>
              </a:rPr>
              <a:t>Write a Java code to calculate the total marks, average marks and grade of a student, taking marks as the input.</a:t>
            </a:r>
            <a:endParaRPr b="1" sz="1600">
              <a:solidFill>
                <a:schemeClr val="lt2"/>
              </a:solidFill>
              <a:latin typeface="Montserrat"/>
              <a:ea typeface="Montserrat"/>
              <a:cs typeface="Montserrat"/>
              <a:sym typeface="Montserrat"/>
            </a:endParaRPr>
          </a:p>
          <a:p>
            <a:pPr indent="-330200" lvl="0" marL="914400" rtl="0" algn="l">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Use of if-else statements and logical and relational operators.</a:t>
            </a:r>
            <a:endParaRPr sz="1600">
              <a:solidFill>
                <a:schemeClr val="lt2"/>
              </a:solidFill>
              <a:latin typeface="Montserrat"/>
              <a:ea typeface="Montserrat"/>
              <a:cs typeface="Montserrat"/>
              <a:sym typeface="Montserrat"/>
            </a:endParaRPr>
          </a:p>
          <a:p>
            <a:pPr indent="-330200" lvl="0" marL="457200" rtl="0" algn="l">
              <a:spcBef>
                <a:spcPts val="0"/>
              </a:spcBef>
              <a:spcAft>
                <a:spcPts val="0"/>
              </a:spcAft>
              <a:buClr>
                <a:schemeClr val="lt2"/>
              </a:buClr>
              <a:buSzPts val="1600"/>
              <a:buFont typeface="Montserrat"/>
              <a:buAutoNum type="arabicPeriod"/>
            </a:pPr>
            <a:r>
              <a:rPr b="1" lang="en" sz="1600">
                <a:solidFill>
                  <a:schemeClr val="lt2"/>
                </a:solidFill>
                <a:latin typeface="Montserrat"/>
                <a:ea typeface="Montserrat"/>
                <a:cs typeface="Montserrat"/>
                <a:sym typeface="Montserrat"/>
              </a:rPr>
              <a:t>WAP to calculate the bill amount payable for the consumed units of electricity from the following slabs:</a:t>
            </a:r>
            <a:br>
              <a:rPr lang="en" sz="1600">
                <a:solidFill>
                  <a:schemeClr val="lt2"/>
                </a:solidFill>
                <a:latin typeface="Montserrat"/>
                <a:ea typeface="Montserrat"/>
                <a:cs typeface="Montserrat"/>
                <a:sym typeface="Montserrat"/>
              </a:rPr>
            </a:br>
            <a:r>
              <a:rPr lang="en" sz="1600">
                <a:solidFill>
                  <a:schemeClr val="lt2"/>
                </a:solidFill>
                <a:latin typeface="Montserrat"/>
                <a:ea typeface="Montserrat"/>
                <a:cs typeface="Montserrat"/>
                <a:sym typeface="Montserrat"/>
              </a:rPr>
              <a:t> 			  </a:t>
            </a:r>
            <a:r>
              <a:rPr lang="en" sz="1600" u="sng">
                <a:solidFill>
                  <a:schemeClr val="lt2"/>
                </a:solidFill>
                <a:latin typeface="Montserrat"/>
                <a:ea typeface="Montserrat"/>
                <a:cs typeface="Montserrat"/>
                <a:sym typeface="Montserrat"/>
              </a:rPr>
              <a:t>Units</a:t>
            </a:r>
            <a:r>
              <a:rPr lang="en" sz="1600">
                <a:solidFill>
                  <a:schemeClr val="lt2"/>
                </a:solidFill>
                <a:latin typeface="Montserrat"/>
                <a:ea typeface="Montserrat"/>
                <a:cs typeface="Montserrat"/>
                <a:sym typeface="Montserrat"/>
              </a:rPr>
              <a:t>	   </a:t>
            </a:r>
            <a:r>
              <a:rPr lang="en" sz="1600" u="sng">
                <a:solidFill>
                  <a:schemeClr val="lt2"/>
                </a:solidFill>
                <a:latin typeface="Montserrat"/>
                <a:ea typeface="Montserrat"/>
                <a:cs typeface="Montserrat"/>
                <a:sym typeface="Montserrat"/>
              </a:rPr>
              <a:t>Rate</a:t>
            </a:r>
            <a:br>
              <a:rPr lang="en" sz="1600">
                <a:solidFill>
                  <a:schemeClr val="lt2"/>
                </a:solidFill>
                <a:latin typeface="Montserrat"/>
                <a:ea typeface="Montserrat"/>
                <a:cs typeface="Montserrat"/>
                <a:sym typeface="Montserrat"/>
              </a:rPr>
            </a:br>
            <a:r>
              <a:rPr lang="en" sz="1600">
                <a:solidFill>
                  <a:schemeClr val="lt2"/>
                </a:solidFill>
                <a:latin typeface="Montserrat"/>
                <a:ea typeface="Montserrat"/>
                <a:cs typeface="Montserrat"/>
                <a:sym typeface="Montserrat"/>
              </a:rPr>
              <a:t>			First 50 - Rs. 3/unit</a:t>
            </a:r>
            <a:br>
              <a:rPr lang="en" sz="1600">
                <a:solidFill>
                  <a:schemeClr val="lt2"/>
                </a:solidFill>
                <a:latin typeface="Montserrat"/>
                <a:ea typeface="Montserrat"/>
                <a:cs typeface="Montserrat"/>
                <a:sym typeface="Montserrat"/>
              </a:rPr>
            </a:br>
            <a:r>
              <a:rPr lang="en" sz="1600">
                <a:solidFill>
                  <a:schemeClr val="lt2"/>
                </a:solidFill>
                <a:latin typeface="Montserrat"/>
                <a:ea typeface="Montserrat"/>
                <a:cs typeface="Montserrat"/>
                <a:sym typeface="Montserrat"/>
              </a:rPr>
              <a:t>			Next 50 - Rs. 4.5/unit</a:t>
            </a:r>
            <a:br>
              <a:rPr lang="en" sz="1600">
                <a:solidFill>
                  <a:schemeClr val="lt2"/>
                </a:solidFill>
                <a:latin typeface="Montserrat"/>
                <a:ea typeface="Montserrat"/>
                <a:cs typeface="Montserrat"/>
                <a:sym typeface="Montserrat"/>
              </a:rPr>
            </a:br>
            <a:r>
              <a:rPr lang="en" sz="1600">
                <a:solidFill>
                  <a:schemeClr val="lt2"/>
                </a:solidFill>
                <a:latin typeface="Montserrat"/>
                <a:ea typeface="Montserrat"/>
                <a:cs typeface="Montserrat"/>
                <a:sym typeface="Montserrat"/>
              </a:rPr>
              <a:t>			Next 50 - Rs. 5/unit</a:t>
            </a:r>
            <a:br>
              <a:rPr lang="en" sz="1600">
                <a:solidFill>
                  <a:schemeClr val="lt2"/>
                </a:solidFill>
                <a:latin typeface="Montserrat"/>
                <a:ea typeface="Montserrat"/>
                <a:cs typeface="Montserrat"/>
                <a:sym typeface="Montserrat"/>
              </a:rPr>
            </a:br>
            <a:r>
              <a:rPr lang="en" sz="1600">
                <a:solidFill>
                  <a:schemeClr val="lt2"/>
                </a:solidFill>
                <a:latin typeface="Montserrat"/>
                <a:ea typeface="Montserrat"/>
                <a:cs typeface="Montserrat"/>
                <a:sym typeface="Montserrat"/>
              </a:rPr>
              <a:t>			Above 150 - Rs. 5.5/unit</a:t>
            </a:r>
            <a:endParaRPr sz="1600">
              <a:solidFill>
                <a:schemeClr val="lt2"/>
              </a:solidFill>
              <a:latin typeface="Montserrat"/>
              <a:ea typeface="Montserrat"/>
              <a:cs typeface="Montserrat"/>
              <a:sym typeface="Montserrat"/>
            </a:endParaRPr>
          </a:p>
          <a:p>
            <a:pPr indent="-330200" lvl="0" marL="914400" rtl="0" algn="l">
              <a:spcBef>
                <a:spcPts val="0"/>
              </a:spcBef>
              <a:spcAft>
                <a:spcPts val="0"/>
              </a:spcAft>
              <a:buClr>
                <a:schemeClr val="lt2"/>
              </a:buClr>
              <a:buSzPts val="1600"/>
              <a:buFont typeface="Montserrat"/>
              <a:buChar char="★"/>
            </a:pPr>
            <a:r>
              <a:rPr lang="en" sz="1600">
                <a:solidFill>
                  <a:schemeClr val="lt2"/>
                </a:solidFill>
                <a:latin typeface="Montserrat"/>
                <a:ea typeface="Montserrat"/>
                <a:cs typeface="Montserrat"/>
                <a:sym typeface="Montserrat"/>
              </a:rPr>
              <a:t>Use of arithmetic and relational operators along with if-else.</a:t>
            </a:r>
            <a:endParaRPr sz="1600">
              <a:solidFill>
                <a:schemeClr val="lt2"/>
              </a:solidFill>
              <a:latin typeface="Montserrat"/>
              <a:ea typeface="Montserrat"/>
              <a:cs typeface="Montserrat"/>
              <a:sym typeface="Montserrat"/>
            </a:endParaRPr>
          </a:p>
          <a:p>
            <a:pPr indent="0" lvl="0" marL="0" rtl="0" algn="l">
              <a:spcBef>
                <a:spcPts val="0"/>
              </a:spcBef>
              <a:spcAft>
                <a:spcPts val="1600"/>
              </a:spcAft>
              <a:buNone/>
            </a:pPr>
            <a:r>
              <a:t/>
            </a:r>
            <a:endParaRPr sz="16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600"/>
                                        <p:tgtEl>
                                          <p:spTgt spid="171"/>
                                        </p:tgtEl>
                                        <p:attrNameLst>
                                          <p:attrName>ppt_w</p:attrName>
                                        </p:attrNameLst>
                                      </p:cBhvr>
                                      <p:tavLst>
                                        <p:tav fmla="" tm="0">
                                          <p:val>
                                            <p:strVal val="0"/>
                                          </p:val>
                                        </p:tav>
                                        <p:tav fmla="" tm="100000">
                                          <p:val>
                                            <p:strVal val="#ppt_w"/>
                                          </p:val>
                                        </p:tav>
                                      </p:tavLst>
                                    </p:anim>
                                    <p:anim calcmode="lin" valueType="num">
                                      <p:cBhvr additive="base">
                                        <p:cTn dur="600"/>
                                        <p:tgtEl>
                                          <p:spTgt spid="17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36300" y="249050"/>
            <a:ext cx="70389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 3</a:t>
            </a:r>
            <a:endParaRPr b="1">
              <a:solidFill>
                <a:schemeClr val="lt2"/>
              </a:solidFill>
            </a:endParaRPr>
          </a:p>
        </p:txBody>
      </p:sp>
      <p:sp>
        <p:nvSpPr>
          <p:cNvPr id="177" name="Google Shape;177;p20"/>
          <p:cNvSpPr txBox="1"/>
          <p:nvPr>
            <p:ph idx="1" type="body"/>
          </p:nvPr>
        </p:nvSpPr>
        <p:spPr>
          <a:xfrm>
            <a:off x="1297500" y="885900"/>
            <a:ext cx="7038900" cy="351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Montserrat"/>
              <a:buAutoNum type="arabicPeriod"/>
            </a:pPr>
            <a:r>
              <a:rPr b="1" lang="en" sz="1400">
                <a:solidFill>
                  <a:schemeClr val="lt2"/>
                </a:solidFill>
                <a:latin typeface="Montserrat"/>
                <a:ea typeface="Montserrat"/>
                <a:cs typeface="Montserrat"/>
                <a:sym typeface="Montserrat"/>
              </a:rPr>
              <a:t>WAP to print the following pattern:</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if n=4,</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1=1</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1+2=3</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1+2+3=6</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1+2+3+4=10</a:t>
            </a:r>
            <a:endParaRPr sz="1400">
              <a:solidFill>
                <a:schemeClr val="lt2"/>
              </a:solidFill>
              <a:latin typeface="Montserrat"/>
              <a:ea typeface="Montserrat"/>
              <a:cs typeface="Montserrat"/>
              <a:sym typeface="Montserrat"/>
            </a:endParaRPr>
          </a:p>
          <a:p>
            <a:pPr indent="-317500" lvl="0" marL="914400" rtl="0" algn="l">
              <a:spcBef>
                <a:spcPts val="0"/>
              </a:spcBef>
              <a:spcAft>
                <a:spcPts val="0"/>
              </a:spcAft>
              <a:buClr>
                <a:schemeClr val="lt2"/>
              </a:buClr>
              <a:buSzPts val="1400"/>
              <a:buFont typeface="Montserrat"/>
              <a:buChar char="★"/>
            </a:pPr>
            <a:r>
              <a:rPr lang="en" sz="1400">
                <a:solidFill>
                  <a:schemeClr val="lt2"/>
                </a:solidFill>
                <a:latin typeface="Montserrat"/>
                <a:ea typeface="Montserrat"/>
                <a:cs typeface="Montserrat"/>
                <a:sym typeface="Montserrat"/>
              </a:rPr>
              <a:t>Use of loops - for or while</a:t>
            </a:r>
            <a:endParaRPr sz="1400">
              <a:solidFill>
                <a:schemeClr val="lt2"/>
              </a:solidFill>
              <a:latin typeface="Montserrat"/>
              <a:ea typeface="Montserrat"/>
              <a:cs typeface="Montserrat"/>
              <a:sym typeface="Montserrat"/>
            </a:endParaRPr>
          </a:p>
          <a:p>
            <a:pPr indent="-317500" lvl="0" marL="457200" rtl="0" algn="l">
              <a:spcBef>
                <a:spcPts val="0"/>
              </a:spcBef>
              <a:spcAft>
                <a:spcPts val="0"/>
              </a:spcAft>
              <a:buClr>
                <a:schemeClr val="lt2"/>
              </a:buClr>
              <a:buSzPts val="1400"/>
              <a:buFont typeface="Montserrat"/>
              <a:buAutoNum type="arabicPeriod"/>
            </a:pPr>
            <a:r>
              <a:rPr b="1" lang="en" sz="1400">
                <a:solidFill>
                  <a:schemeClr val="lt2"/>
                </a:solidFill>
                <a:latin typeface="Montserrat"/>
                <a:ea typeface="Montserrat"/>
                <a:cs typeface="Montserrat"/>
                <a:sym typeface="Montserrat"/>
              </a:rPr>
              <a:t>WAP to input ten integers into an array and replace each element by it's previous neighbour.(i.e. shift every element by 1 place). 1st element will be moved to second position, second element will be moved to third position and so on. Last element will be moved to first position.</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Example: 1,2,3,4,5,6,7,8,9,10</a:t>
            </a:r>
            <a:br>
              <a:rPr lang="en" sz="1400">
                <a:solidFill>
                  <a:schemeClr val="lt2"/>
                </a:solidFill>
                <a:latin typeface="Montserrat"/>
                <a:ea typeface="Montserrat"/>
                <a:cs typeface="Montserrat"/>
                <a:sym typeface="Montserrat"/>
              </a:rPr>
            </a:br>
            <a:r>
              <a:rPr lang="en" sz="1400">
                <a:solidFill>
                  <a:schemeClr val="lt2"/>
                </a:solidFill>
                <a:latin typeface="Montserrat"/>
                <a:ea typeface="Montserrat"/>
                <a:cs typeface="Montserrat"/>
                <a:sym typeface="Montserrat"/>
              </a:rPr>
              <a:t>Output: 10,1,2,3,4,5,6,7,8,</a:t>
            </a:r>
            <a:endParaRPr sz="1400">
              <a:solidFill>
                <a:schemeClr val="lt2"/>
              </a:solidFill>
              <a:latin typeface="Montserrat"/>
              <a:ea typeface="Montserrat"/>
              <a:cs typeface="Montserrat"/>
              <a:sym typeface="Montserrat"/>
            </a:endParaRPr>
          </a:p>
          <a:p>
            <a:pPr indent="-317500" lvl="0" marL="914400" rtl="0" algn="l">
              <a:spcBef>
                <a:spcPts val="0"/>
              </a:spcBef>
              <a:spcAft>
                <a:spcPts val="0"/>
              </a:spcAft>
              <a:buClr>
                <a:schemeClr val="lt2"/>
              </a:buClr>
              <a:buSzPts val="1400"/>
              <a:buFont typeface="Montserrat"/>
              <a:buChar char="★"/>
            </a:pPr>
            <a:r>
              <a:rPr lang="en" sz="1400">
                <a:solidFill>
                  <a:schemeClr val="lt2"/>
                </a:solidFill>
                <a:latin typeface="Montserrat"/>
                <a:ea typeface="Montserrat"/>
                <a:cs typeface="Montserrat"/>
                <a:sym typeface="Montserrat"/>
              </a:rPr>
              <a:t>Use of arrays and loops</a:t>
            </a:r>
            <a:endParaRPr sz="140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sz="1400">
              <a:solidFill>
                <a:schemeClr val="lt2"/>
              </a:solidFill>
              <a:latin typeface="Montserrat"/>
              <a:ea typeface="Montserrat"/>
              <a:cs typeface="Montserrat"/>
              <a:sym typeface="Montserrat"/>
            </a:endParaRPr>
          </a:p>
          <a:p>
            <a:pPr indent="0" lvl="0" marL="0" rtl="0" algn="l">
              <a:spcBef>
                <a:spcPts val="0"/>
              </a:spcBef>
              <a:spcAft>
                <a:spcPts val="1600"/>
              </a:spcAft>
              <a:buNone/>
            </a:pPr>
            <a:r>
              <a:t/>
            </a:r>
            <a:endParaRPr sz="1400">
              <a:solidFill>
                <a:schemeClr val="lt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600"/>
                                        <p:tgtEl>
                                          <p:spTgt spid="177"/>
                                        </p:tgtEl>
                                        <p:attrNameLst>
                                          <p:attrName>ppt_w</p:attrName>
                                        </p:attrNameLst>
                                      </p:cBhvr>
                                      <p:tavLst>
                                        <p:tav fmla="" tm="0">
                                          <p:val>
                                            <p:strVal val="0"/>
                                          </p:val>
                                        </p:tav>
                                        <p:tav fmla="" tm="100000">
                                          <p:val>
                                            <p:strVal val="#ppt_w"/>
                                          </p:val>
                                        </p:tav>
                                      </p:tavLst>
                                    </p:anim>
                                    <p:anim calcmode="lin" valueType="num">
                                      <p:cBhvr additive="base">
                                        <p:cTn dur="600"/>
                                        <p:tgtEl>
                                          <p:spTgt spid="1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56250" y="154650"/>
            <a:ext cx="7038900" cy="6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WEEK 4</a:t>
            </a:r>
            <a:endParaRPr b="1">
              <a:solidFill>
                <a:schemeClr val="lt2"/>
              </a:solidFill>
            </a:endParaRPr>
          </a:p>
        </p:txBody>
      </p:sp>
      <p:sp>
        <p:nvSpPr>
          <p:cNvPr id="183" name="Google Shape;183;p21"/>
          <p:cNvSpPr txBox="1"/>
          <p:nvPr>
            <p:ph idx="1" type="body"/>
          </p:nvPr>
        </p:nvSpPr>
        <p:spPr>
          <a:xfrm>
            <a:off x="1184950" y="780450"/>
            <a:ext cx="7038900" cy="3956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Font typeface="Montserrat"/>
              <a:buAutoNum type="arabicPeriod"/>
            </a:pPr>
            <a:r>
              <a:rPr b="1" lang="en" sz="1500">
                <a:solidFill>
                  <a:schemeClr val="lt2"/>
                </a:solidFill>
                <a:latin typeface="Montserrat"/>
                <a:ea typeface="Montserrat"/>
                <a:cs typeface="Montserrat"/>
                <a:sym typeface="Montserrat"/>
              </a:rPr>
              <a:t>WAP to print the sum of the following series:</a:t>
            </a:r>
            <a:br>
              <a:rPr b="1" lang="en" sz="1500">
                <a:solidFill>
                  <a:schemeClr val="lt2"/>
                </a:solidFill>
                <a:latin typeface="Montserrat"/>
                <a:ea typeface="Montserrat"/>
                <a:cs typeface="Montserrat"/>
                <a:sym typeface="Montserrat"/>
              </a:rPr>
            </a:br>
            <a:r>
              <a:rPr b="1" lang="en" sz="1500">
                <a:solidFill>
                  <a:schemeClr val="lt2"/>
                </a:solidFill>
                <a:latin typeface="Montserrat"/>
                <a:ea typeface="Montserrat"/>
                <a:cs typeface="Montserrat"/>
                <a:sym typeface="Montserrat"/>
              </a:rPr>
              <a:t>1!/0! + 2!/1! + 3!/2! + 4!/3! + .... n!/(n-1)! </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Make use of the following functions.</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int factorial(int n) - to find the factorial of a number and return it</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void getInput( ) - to get 'n' value from user and store the value in a global variable</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double compute( ) - to calculate sum of the series and return the sum</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void display( ) - to display the sum of the series </a:t>
            </a:r>
            <a:br>
              <a:rPr lang="en" sz="1500">
                <a:solidFill>
                  <a:schemeClr val="lt2"/>
                </a:solidFill>
                <a:latin typeface="Montserrat"/>
                <a:ea typeface="Montserrat"/>
                <a:cs typeface="Montserrat"/>
                <a:sym typeface="Montserrat"/>
              </a:rPr>
            </a:br>
            <a:r>
              <a:rPr lang="en" sz="1500">
                <a:solidFill>
                  <a:schemeClr val="lt2"/>
                </a:solidFill>
                <a:latin typeface="Montserrat"/>
                <a:ea typeface="Montserrat"/>
                <a:cs typeface="Montserrat"/>
                <a:sym typeface="Montserrat"/>
              </a:rPr>
              <a:t>Write a main function and make suitable calls to the function.</a:t>
            </a:r>
            <a:endParaRPr sz="1500">
              <a:solidFill>
                <a:schemeClr val="lt2"/>
              </a:solidFill>
              <a:latin typeface="Montserrat"/>
              <a:ea typeface="Montserrat"/>
              <a:cs typeface="Montserrat"/>
              <a:sym typeface="Montserrat"/>
            </a:endParaRPr>
          </a:p>
          <a:p>
            <a:pPr indent="-323850" lvl="0" marL="457200" rtl="0" algn="just">
              <a:spcBef>
                <a:spcPts val="0"/>
              </a:spcBef>
              <a:spcAft>
                <a:spcPts val="0"/>
              </a:spcAft>
              <a:buClr>
                <a:schemeClr val="lt2"/>
              </a:buClr>
              <a:buSzPts val="1500"/>
              <a:buFont typeface="Montserrat"/>
              <a:buAutoNum type="arabicPeriod"/>
            </a:pPr>
            <a:r>
              <a:rPr lang="en" sz="1500">
                <a:solidFill>
                  <a:schemeClr val="lt2"/>
                </a:solidFill>
                <a:latin typeface="Montserrat"/>
                <a:ea typeface="Montserrat"/>
                <a:cs typeface="Montserrat"/>
                <a:sym typeface="Montserrat"/>
              </a:rPr>
              <a:t>WAP to take in a sentence from the user. Take another word as input from the user. </a:t>
            </a:r>
            <a:r>
              <a:rPr b="1" lang="en" sz="1500">
                <a:solidFill>
                  <a:schemeClr val="lt2"/>
                </a:solidFill>
                <a:latin typeface="Montserrat"/>
                <a:ea typeface="Montserrat"/>
                <a:cs typeface="Montserrat"/>
                <a:sym typeface="Montserrat"/>
              </a:rPr>
              <a:t>Search for the word in the given sentence and print how many times it occurs. </a:t>
            </a:r>
            <a:r>
              <a:rPr lang="en" sz="1500">
                <a:solidFill>
                  <a:schemeClr val="lt2"/>
                </a:solidFill>
                <a:latin typeface="Montserrat"/>
                <a:ea typeface="Montserrat"/>
                <a:cs typeface="Montserrat"/>
                <a:sym typeface="Montserrat"/>
              </a:rPr>
              <a:t>Ignore the case of the letters in the words. . Make sure you print suitable message if word is not found.</a:t>
            </a:r>
            <a:endParaRPr sz="1500">
              <a:solidFill>
                <a:schemeClr val="lt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600"/>
                                        <p:tgtEl>
                                          <p:spTgt spid="183"/>
                                        </p:tgtEl>
                                        <p:attrNameLst>
                                          <p:attrName>ppt_w</p:attrName>
                                        </p:attrNameLst>
                                      </p:cBhvr>
                                      <p:tavLst>
                                        <p:tav fmla="" tm="0">
                                          <p:val>
                                            <p:strVal val="0"/>
                                          </p:val>
                                        </p:tav>
                                        <p:tav fmla="" tm="100000">
                                          <p:val>
                                            <p:strVal val="#ppt_w"/>
                                          </p:val>
                                        </p:tav>
                                      </p:tavLst>
                                    </p:anim>
                                    <p:anim calcmode="lin" valueType="num">
                                      <p:cBhvr additive="base">
                                        <p:cTn dur="600"/>
                                        <p:tgtEl>
                                          <p:spTgt spid="1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