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EB Garamond Medium"/>
      <p:regular r:id="rId23"/>
      <p:bold r:id="rId24"/>
      <p:italic r:id="rId25"/>
      <p:boldItalic r:id="rId26"/>
    </p:embeddedFont>
    <p:embeddedFont>
      <p:font typeface="EB Garamon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EC5A21-A05F-41A3-BD30-E92AFCB76572}">
  <a:tblStyle styleId="{3EEC5A21-A05F-41A3-BD30-E92AFCB76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EBGaramondMedium-bold.fntdata"/><Relationship Id="rId23" Type="http://schemas.openxmlformats.org/officeDocument/2006/relationships/font" Target="fonts/EBGaramon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BGaramondMedium-boldItalic.fntdata"/><Relationship Id="rId25" Type="http://schemas.openxmlformats.org/officeDocument/2006/relationships/font" Target="fonts/EBGaramondMedium-italic.fntdata"/><Relationship Id="rId28" Type="http://schemas.openxmlformats.org/officeDocument/2006/relationships/font" Target="fonts/EBGaramond-bold.fntdata"/><Relationship Id="rId27" Type="http://schemas.openxmlformats.org/officeDocument/2006/relationships/font" Target="fonts/EBGaramo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BGaramon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EBGaramon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eaea7afd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eaea7afd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f447db90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f447db90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0d2c827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0d2c827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f447db90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f447db90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447db90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447db90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df59cf0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df59cf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f447db90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f447db90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f447db90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f447db90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3811dd8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3811dd8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3811dd8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3811dd8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eaea7afd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eaea7afd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8600" y="0"/>
            <a:ext cx="8520600" cy="12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Skin Disease Classification</a:t>
            </a:r>
            <a:endParaRPr b="1" sz="50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33">
                <a:latin typeface="Times New Roman"/>
                <a:ea typeface="Times New Roman"/>
                <a:cs typeface="Times New Roman"/>
                <a:sym typeface="Times New Roman"/>
              </a:rPr>
              <a:t>Phase 2 Presentation</a:t>
            </a:r>
            <a:endParaRPr b="1" sz="23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8600" y="2746550"/>
            <a:ext cx="85206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Ms. Shruti Sakpal, Ms. Sakshi Ajit Zagade</a:t>
            </a:r>
            <a:endParaRPr b="1" sz="1600">
              <a:solidFill>
                <a:srgbClr val="0B5394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 the supervision of </a:t>
            </a:r>
            <a:endParaRPr b="1"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Prof. Merrin Solomon</a:t>
            </a:r>
            <a:endParaRPr b="1" sz="1600">
              <a:solidFill>
                <a:srgbClr val="0B5394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Usha Mittal Institute of Technology</a:t>
            </a:r>
            <a:endParaRPr b="1"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Department of Data Science</a:t>
            </a:r>
            <a:endParaRPr b="1"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March 21, 2023</a:t>
            </a:r>
            <a:endParaRPr b="1"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200" y="1335750"/>
            <a:ext cx="1738904" cy="12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3503" l="-2690" r="2690" t="4305"/>
          <a:stretch/>
        </p:blipFill>
        <p:spPr>
          <a:xfrm>
            <a:off x="453300" y="249400"/>
            <a:ext cx="2268574" cy="472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5996" l="0" r="0" t="3702"/>
          <a:stretch/>
        </p:blipFill>
        <p:spPr>
          <a:xfrm>
            <a:off x="3422875" y="249400"/>
            <a:ext cx="2314575" cy="472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5">
            <a:alphaModFix/>
          </a:blip>
          <a:srcRect b="3836" l="0" r="0" t="3946"/>
          <a:stretch/>
        </p:blipFill>
        <p:spPr>
          <a:xfrm>
            <a:off x="6438450" y="249400"/>
            <a:ext cx="2314575" cy="46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References</a:t>
            </a:r>
            <a:r>
              <a:rPr b="1" lang="en" sz="1700"/>
              <a:t>: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[1] </a:t>
            </a:r>
            <a:r>
              <a:rPr lang="en" sz="1400" u="sng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https://codebasics.io/blogs/programming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[2] </a:t>
            </a:r>
            <a:r>
              <a:rPr lang="en" sz="1400" u="sng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https://codebasics.io/blog/what-is-a-neural-network</a:t>
            </a:r>
            <a:endParaRPr sz="1400" u="sng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[3]</a:t>
            </a:r>
            <a:r>
              <a:rPr lang="en" sz="1400" u="sng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https://youtube.com/playlist?list=PLeo1K3hjS3uu7CxAacxVndI4bE_o3BDtO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[4] Geron Aurelien, Hands-On Machine Learning with Scikit-Learn and TensorFlow: Concepts, Tools, and Techniques to Build Intelligent Systems, 2017.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[5] Adam Gibson, Josh Patterson, Deep Learning, A Practitioner’s Approach, Shroff Publisher /O’Reilly Publisher Media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[6] </a:t>
            </a:r>
            <a:r>
              <a:rPr lang="en" sz="1400" u="sng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https://youtube.com/playlist?list=PLeo1K3hjS3uv5U-Lmlnucd7gqF-3ehIh0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[7] Dan Ward, React Native Cookbook - Second Edition, 2019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[8] Artemij Fedosejev, React.js Essentials: A fast-paced journey, 2015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[9] Amit R S, Sheetal Mittal, Heena Kouser,Akshitha Katkeri Published Journal titled “Potato Plant’s disease classification using CNN and Transfer Learning” in International Research Journal of Modernization in Engineering Technology and Science-ISSN:2582-5208- July 2022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[10] Kritika Sujay Rao, Pooja Suresh Yelkar, Omkar Narayan Pise, Dr. Swapna Borde, 2021, Skin Disease Detection using Machine Learning, INTERNATIONAL JOURNAL OF ENGINEERING RESEARCH &amp; TECHNOLOGY (IJERT) NTASU – 2020 (Volume 09 – Issue 03)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[11] A., Kalaivani &amp; Karpagavalli, S. (2022). Detection and classification of skin diseases with ensembles of deep learning networks in medical imaging. International journal of health sciences. 10.53730/ijhs.v6nS1.8402.  (2022)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[12] Alsayed, A., Alsabei, A., &amp; Arif, M. (2021). Classification of Apple Tree Leaves Diseases usingDeep Learning Methods. </a:t>
            </a:r>
            <a:r>
              <a:rPr i="1"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International Journal of Computer Science and Network Security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, </a:t>
            </a:r>
            <a:r>
              <a:rPr i="1"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21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(7), 324–330. https://doi.org/10.22937/IJCSNS.2021.21.7.37.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49350" y="18859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990000"/>
                </a:solidFill>
                <a:latin typeface="EB Garamond"/>
                <a:ea typeface="EB Garamond"/>
                <a:cs typeface="EB Garamond"/>
                <a:sym typeface="EB Garamond"/>
              </a:rPr>
              <a:t>Thank You!</a:t>
            </a:r>
            <a:endParaRPr b="1" sz="5800">
              <a:solidFill>
                <a:srgbClr val="99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25975"/>
            <a:ext cx="8520600" cy="4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Problem Statement: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2743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An automated system for skin disease identification and classification through images is needed to improve the diagnostic accuracy as well as to handle the scarcity of human experts.</a:t>
            </a:r>
            <a:endParaRPr sz="1600">
              <a:solidFill>
                <a:schemeClr val="dk1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2628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00" y="1028000"/>
            <a:ext cx="2645825" cy="25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188" y="2869613"/>
            <a:ext cx="23907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05225" y="990900"/>
            <a:ext cx="85206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211431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marR="2114315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988" y="156792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448125" y="3061425"/>
            <a:ext cx="3738900" cy="91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Convolutional Neural Network, Deep Learning, Image Classification, and ML Ops</a:t>
            </a:r>
            <a:endParaRPr b="1" sz="1600"/>
          </a:p>
        </p:txBody>
      </p:sp>
      <p:sp>
        <p:nvSpPr>
          <p:cNvPr id="71" name="Google Shape;71;p15"/>
          <p:cNvSpPr/>
          <p:nvPr/>
        </p:nvSpPr>
        <p:spPr>
          <a:xfrm>
            <a:off x="2879275" y="2285650"/>
            <a:ext cx="876600" cy="70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448125" y="1298675"/>
            <a:ext cx="3738900" cy="91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Mobile Application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09425" y="330500"/>
            <a:ext cx="727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Project Overview: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Literature Survey</a:t>
            </a:r>
            <a:r>
              <a:rPr b="1" lang="en" sz="1900"/>
              <a:t>:</a:t>
            </a:r>
            <a:endParaRPr b="1" sz="19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251875" y="1017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{3EEC5A21-A05F-41A3-BD30-E92AFCB76572}</a:tableStyleId>
              </a:tblPr>
              <a:tblGrid>
                <a:gridCol w="4260300"/>
                <a:gridCol w="4260300"/>
              </a:tblGrid>
              <a:tr h="49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Observation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60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Smartphone-Based Skin Disease Classification Using MobileNet CNN (October 2019)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Oversampling and data augmentation generate the most accurate result.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Potato </a:t>
                      </a:r>
                      <a:r>
                        <a:rPr lang="en" sz="1200"/>
                        <a:t>Plant</a:t>
                      </a:r>
                      <a:r>
                        <a:rPr lang="en" sz="1200"/>
                        <a:t> Disease Classification using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CNN  and Transfer Learning (July 2022)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Transfer Learning models are simple to use and have a high degree of accuracy.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Skin Disease Detection using Machine Learning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Validation Data makes the system more accurate.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Detection and classification of skin diseases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with ensembles of deep learning networks in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medical imaging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multi-model ensemble approach to combine these two data mining techniques to get the greatest accuracy of 96.1 percent.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Classification of Apple Tree Leaves Diseases using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Deep Learning Methods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The Adam optimizer is effective in the transfer learning of the ResNetV2 model. Increasing the number of instances may further improve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classification accuracy.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1929486" y="2412397"/>
            <a:ext cx="94500" cy="888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409527" y="2412397"/>
            <a:ext cx="94500" cy="888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4751024" y="1361333"/>
            <a:ext cx="3682699" cy="3084066"/>
            <a:chOff x="2528100" y="1431525"/>
            <a:chExt cx="2043900" cy="2927725"/>
          </a:xfrm>
        </p:grpSpPr>
        <p:sp>
          <p:nvSpPr>
            <p:cNvPr id="88" name="Google Shape;88;p17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cap="flat" cmpd="sng" w="19050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 flipH="1" rot="10800000">
              <a:off x="2528100" y="1431525"/>
              <a:ext cx="2043900" cy="126900"/>
            </a:xfrm>
            <a:prstGeom prst="rect">
              <a:avLst/>
            </a:prstGeom>
            <a:solidFill>
              <a:srgbClr val="741B47"/>
            </a:solidFill>
            <a:ln cap="flat" cmpd="sng" w="19050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2528100" y="1558425"/>
              <a:ext cx="2043900" cy="7929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4C1130"/>
                  </a:solidFill>
                  <a:latin typeface="Roboto"/>
                  <a:ea typeface="Roboto"/>
                  <a:cs typeface="Roboto"/>
                  <a:sym typeface="Roboto"/>
                </a:rPr>
                <a:t>Phase 2</a:t>
              </a:r>
              <a:endParaRPr b="1" sz="4200">
                <a:solidFill>
                  <a:srgbClr val="4C113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1154801" y="1361370"/>
            <a:ext cx="3596038" cy="3084066"/>
            <a:chOff x="3975900" y="1431525"/>
            <a:chExt cx="2043900" cy="2927725"/>
          </a:xfrm>
        </p:grpSpPr>
        <p:sp>
          <p:nvSpPr>
            <p:cNvPr id="92" name="Google Shape;92;p17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cap="flat" cmpd="sng" w="19050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 flipH="1" rot="10800000">
              <a:off x="3975900" y="1431525"/>
              <a:ext cx="2043900" cy="126900"/>
            </a:xfrm>
            <a:prstGeom prst="rect">
              <a:avLst/>
            </a:prstGeom>
            <a:solidFill>
              <a:srgbClr val="741B47"/>
            </a:solidFill>
            <a:ln cap="flat" cmpd="sng" w="19050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3975900" y="1558425"/>
              <a:ext cx="2043900" cy="7929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4C1130"/>
                  </a:solidFill>
                  <a:latin typeface="Roboto"/>
                  <a:ea typeface="Roboto"/>
                  <a:cs typeface="Roboto"/>
                  <a:sym typeface="Roboto"/>
                </a:rPr>
                <a:t>Phase 1</a:t>
              </a:r>
              <a:endParaRPr b="1" sz="2300">
                <a:solidFill>
                  <a:srgbClr val="4C113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7"/>
          <p:cNvSpPr txBox="1"/>
          <p:nvPr/>
        </p:nvSpPr>
        <p:spPr>
          <a:xfrm>
            <a:off x="1647988" y="3003575"/>
            <a:ext cx="2609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700"/>
              <a:buChar char="●"/>
            </a:pPr>
            <a:r>
              <a:rPr lang="en" sz="1700">
                <a:solidFill>
                  <a:srgbClr val="A64D79"/>
                </a:solidFill>
              </a:rPr>
              <a:t>SRS Documentation</a:t>
            </a:r>
            <a:endParaRPr sz="1700">
              <a:solidFill>
                <a:srgbClr val="A64D7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700"/>
              <a:buChar char="●"/>
            </a:pPr>
            <a:r>
              <a:rPr lang="en" sz="1700">
                <a:solidFill>
                  <a:srgbClr val="A64D79"/>
                </a:solidFill>
              </a:rPr>
              <a:t>Data Preprocessing</a:t>
            </a:r>
            <a:endParaRPr sz="1700">
              <a:solidFill>
                <a:srgbClr val="A64D7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700"/>
              <a:buChar char="●"/>
            </a:pPr>
            <a:r>
              <a:rPr lang="en" sz="1700">
                <a:solidFill>
                  <a:srgbClr val="A64D79"/>
                </a:solidFill>
              </a:rPr>
              <a:t>Model Building</a:t>
            </a:r>
            <a:endParaRPr sz="1700">
              <a:solidFill>
                <a:srgbClr val="A64D79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848825" y="3003575"/>
            <a:ext cx="3304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700"/>
              <a:buChar char="●"/>
            </a:pPr>
            <a:r>
              <a:rPr lang="en" sz="1700">
                <a:solidFill>
                  <a:srgbClr val="A64D79"/>
                </a:solidFill>
              </a:rPr>
              <a:t>Fast API</a:t>
            </a:r>
            <a:endParaRPr sz="1700">
              <a:solidFill>
                <a:srgbClr val="A64D7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700"/>
              <a:buChar char="●"/>
            </a:pPr>
            <a:r>
              <a:rPr lang="en" sz="1700">
                <a:solidFill>
                  <a:srgbClr val="A64D79"/>
                </a:solidFill>
              </a:rPr>
              <a:t>Quantization, TF Lite </a:t>
            </a:r>
            <a:endParaRPr sz="1700">
              <a:solidFill>
                <a:srgbClr val="A64D7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700"/>
              <a:buChar char="●"/>
            </a:pPr>
            <a:r>
              <a:rPr lang="en" sz="1700">
                <a:solidFill>
                  <a:srgbClr val="A64D79"/>
                </a:solidFill>
              </a:rPr>
              <a:t>App Development</a:t>
            </a:r>
            <a:endParaRPr sz="1700">
              <a:solidFill>
                <a:srgbClr val="A64D79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93825" y="501950"/>
            <a:ext cx="623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Phases Distribution:</a:t>
            </a:r>
            <a:endParaRPr b="1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98500" y="92975"/>
            <a:ext cx="27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Methodology</a:t>
            </a:r>
            <a:r>
              <a:rPr b="1" lang="en" sz="1800"/>
              <a:t>:</a:t>
            </a:r>
            <a:endParaRPr b="1" sz="18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00" y="495300"/>
            <a:ext cx="8592226" cy="441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38684" l="0" r="7885" t="0"/>
          <a:stretch/>
        </p:blipFill>
        <p:spPr>
          <a:xfrm>
            <a:off x="-69400" y="236900"/>
            <a:ext cx="8862350" cy="44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556575" y="616100"/>
            <a:ext cx="193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23 Classes</a:t>
            </a:r>
            <a:endParaRPr b="1" sz="1600"/>
          </a:p>
        </p:txBody>
      </p:sp>
      <p:sp>
        <p:nvSpPr>
          <p:cNvPr id="110" name="Google Shape;110;p19"/>
          <p:cNvSpPr txBox="1"/>
          <p:nvPr/>
        </p:nvSpPr>
        <p:spPr>
          <a:xfrm>
            <a:off x="170150" y="225325"/>
            <a:ext cx="27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Preprocessing: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9600"/>
            <a:ext cx="8839201" cy="29209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0"/>
          <p:cNvGraphicFramePr/>
          <p:nvPr/>
        </p:nvGraphicFramePr>
        <p:xfrm>
          <a:off x="152400" y="36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{3EEC5A21-A05F-41A3-BD30-E92AFCB76572}</a:tableStyleId>
              </a:tblPr>
              <a:tblGrid>
                <a:gridCol w="1504475"/>
                <a:gridCol w="1504475"/>
              </a:tblGrid>
              <a:tr h="296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Train_ds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 hMerge="1"/>
              </a:tr>
              <a:tr h="2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0.6951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2973700" y="36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{3EEC5A21-A05F-41A3-BD30-E92AFCB76572}</a:tableStyleId>
              </a:tblPr>
              <a:tblGrid>
                <a:gridCol w="1504475"/>
                <a:gridCol w="1504475"/>
              </a:tblGrid>
              <a:tr h="296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</a:t>
                      </a:r>
                      <a:r>
                        <a:rPr lang="en"/>
                        <a:t>_ds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 hMerge="1"/>
              </a:tr>
              <a:tr h="2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1.1130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20"/>
          <p:cNvGraphicFramePr/>
          <p:nvPr/>
        </p:nvGraphicFramePr>
        <p:xfrm>
          <a:off x="5982650" y="36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{3EEC5A21-A05F-41A3-BD30-E92AFCB76572}</a:tableStyleId>
              </a:tblPr>
              <a:tblGrid>
                <a:gridCol w="1504475"/>
                <a:gridCol w="1504475"/>
              </a:tblGrid>
              <a:tr h="296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Test_ds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 hMerge="1"/>
              </a:tr>
              <a:tr h="2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20"/>
          <p:cNvSpPr txBox="1"/>
          <p:nvPr/>
        </p:nvSpPr>
        <p:spPr>
          <a:xfrm>
            <a:off x="152400" y="130775"/>
            <a:ext cx="27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Model Building</a:t>
            </a:r>
            <a:r>
              <a:rPr b="1" lang="en" sz="1800"/>
              <a:t>: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18800" y="10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/>
              <a:t>TF Lite:</a:t>
            </a:r>
            <a:endParaRPr b="1" sz="182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28119" t="0"/>
          <a:stretch/>
        </p:blipFill>
        <p:spPr>
          <a:xfrm>
            <a:off x="183350" y="506025"/>
            <a:ext cx="8808250" cy="44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