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300" r:id="rId3"/>
    <p:sldId id="299" r:id="rId4"/>
    <p:sldId id="301" r:id="rId5"/>
    <p:sldId id="292" r:id="rId6"/>
    <p:sldId id="306" r:id="rId7"/>
    <p:sldId id="308" r:id="rId8"/>
    <p:sldId id="309" r:id="rId9"/>
    <p:sldId id="311" r:id="rId10"/>
    <p:sldId id="312" r:id="rId11"/>
    <p:sldId id="313" r:id="rId12"/>
    <p:sldId id="314" r:id="rId13"/>
    <p:sldId id="316" r:id="rId14"/>
    <p:sldId id="317" r:id="rId15"/>
    <p:sldId id="318" r:id="rId16"/>
  </p:sldIdLst>
  <p:sldSz cx="9144000" cy="6858000" type="screen4x3"/>
  <p:notesSz cx="6858000" cy="9144000"/>
  <p:defaultTextStyle>
    <a:defPPr>
      <a:defRPr lang="en-US"/>
    </a:defPPr>
    <a:lvl1pPr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511230" indent="-150362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1023713" indent="-301977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534942" indent="-452338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2047424" indent="-603953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1804340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165208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2526076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2886944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34" autoAdjust="0"/>
    <p:restoredTop sz="89689" autoAdjust="0"/>
  </p:normalViewPr>
  <p:slideViewPr>
    <p:cSldViewPr snapToObjects="1">
      <p:cViewPr varScale="1">
        <p:scale>
          <a:sx n="106" d="100"/>
          <a:sy n="106" d="100"/>
        </p:scale>
        <p:origin x="192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D50D5-5D07-4B58-A96A-DA862072582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983BF-D6E1-4DC5-8DD1-4EF5049F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983BF-D6E1-4DC5-8DD1-4EF5049F0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11230" rtl="0" eaLnBrk="1" fontAlgn="base" hangingPunct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360868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721736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082604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443472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83422" indent="-383422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830749" indent="-319519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279327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791810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303039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815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98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996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0" y="1524000"/>
            <a:ext cx="9144000" cy="1568297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  <a:t>Independent </a:t>
            </a:r>
            <a: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  <a:t>Study</a:t>
            </a:r>
            <a:b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  <a:t>on</a:t>
            </a:r>
            <a:b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2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MoveIt</a:t>
            </a:r>
            <a: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  <a:t>, </a:t>
            </a:r>
            <a:r>
              <a:rPr lang="en-US" sz="32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Crazyflie</a:t>
            </a:r>
            <a:r>
              <a:rPr lang="en-US" sz="3200" b="1" dirty="0" smtClean="0">
                <a:latin typeface="Arial" charset="0"/>
                <a:ea typeface="ＭＳ Ｐゴシック" pitchFamily="-110" charset="-128"/>
                <a:cs typeface="Arial" charset="0"/>
              </a:rPr>
              <a:t> and Computer Vision</a:t>
            </a:r>
            <a:r>
              <a:rPr lang="en-US" sz="36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22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Arial" charset="0"/>
                <a:ea typeface="ＭＳ Ｐゴシック" pitchFamily="-110" charset="-128"/>
                <a:cs typeface="Arial" charset="0"/>
              </a:rPr>
            </a:br>
            <a:endParaRPr lang="en-US" sz="2200" b="1" i="1" dirty="0">
              <a:solidFill>
                <a:srgbClr val="0070C0"/>
              </a:solidFill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6400" y="3810000"/>
            <a:ext cx="3429000" cy="13716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2800" b="1" u="sng" dirty="0" smtClean="0">
                <a:latin typeface="Arial" charset="0"/>
                <a:ea typeface="ＭＳ Ｐゴシック" pitchFamily="-110" charset="-128"/>
                <a:cs typeface="Arial" charset="0"/>
              </a:rPr>
              <a:t>Submitted By:</a:t>
            </a:r>
          </a:p>
          <a:p>
            <a:r>
              <a:rPr lang="en-US" sz="2400" b="1" dirty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400" b="1" dirty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2400" b="1" dirty="0">
                <a:latin typeface="Arial" charset="0"/>
                <a:ea typeface="ＭＳ Ｐゴシック" pitchFamily="-110" charset="-128"/>
                <a:cs typeface="Arial" charset="0"/>
              </a:rPr>
              <a:t>Sakshi Shrivastava</a:t>
            </a:r>
            <a:br>
              <a:rPr lang="en-US" sz="2400" b="1" dirty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2200" b="1" dirty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200" b="1" dirty="0">
                <a:latin typeface="Arial" charset="0"/>
                <a:ea typeface="ＭＳ Ｐゴシック" pitchFamily="-110" charset="-128"/>
                <a:cs typeface="Arial" charset="0"/>
              </a:rPr>
            </a:br>
            <a:endParaRPr lang="en-US" sz="2200" b="1" i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327" y="6096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Department of Computer Science</a:t>
            </a:r>
          </a:p>
          <a:p>
            <a:r>
              <a:rPr lang="en-US" sz="1800" b="1" dirty="0"/>
              <a:t>College of Computing and Informatics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4052371" y="457200"/>
            <a:ext cx="5091629" cy="762000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OptiTrack</a:t>
            </a:r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 System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err="1" smtClean="0"/>
              <a:t>OptiTrack</a:t>
            </a:r>
            <a:r>
              <a:rPr lang="en-US" b="1" dirty="0" smtClean="0"/>
              <a:t> is a motion capture system that has its applications in the field of virtual reality, robotics, movement sciences, animation, and many other field. </a:t>
            </a: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/>
              <a:t>Motive is a software platform designed to control motion capture systems for various tracking </a:t>
            </a:r>
            <a:r>
              <a:rPr lang="en-US" b="1" dirty="0" smtClean="0"/>
              <a:t>applications. </a:t>
            </a:r>
            <a:r>
              <a:rPr lang="en-US" b="1" dirty="0"/>
              <a:t>Motive not only allows the user to calibrate and configure the system, but it also provides interfaces for both capturing and processing of 3D </a:t>
            </a:r>
            <a:r>
              <a:rPr lang="en-US" b="1" dirty="0" smtClean="0"/>
              <a:t>data.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The </a:t>
            </a:r>
            <a:r>
              <a:rPr lang="en-US" b="1" dirty="0" err="1" smtClean="0"/>
              <a:t>OptiTrack</a:t>
            </a:r>
            <a:r>
              <a:rPr lang="en-US" b="1" dirty="0" smtClean="0"/>
              <a:t> system present in the lab consist of 24 cameras. We tried to setup and work with 12 of them. The Motive version we used is Motive 2.0.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84179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4052371" y="381000"/>
            <a:ext cx="5091629" cy="762000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Basics of </a:t>
            </a:r>
            <a:r>
              <a:rPr lang="en-US" sz="40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Bitcraze</a:t>
            </a:r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 </a:t>
            </a:r>
            <a:r>
              <a:rPr lang="en-US" sz="40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Crazyflie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err="1" smtClean="0"/>
              <a:t>Bitcraze</a:t>
            </a:r>
            <a:r>
              <a:rPr lang="en-US" b="1" dirty="0" smtClean="0"/>
              <a:t> </a:t>
            </a:r>
            <a:r>
              <a:rPr lang="en-US" b="1" dirty="0" err="1" smtClean="0"/>
              <a:t>Crazyflie</a:t>
            </a:r>
            <a:r>
              <a:rPr lang="en-US" b="1" dirty="0" smtClean="0"/>
              <a:t> 2.0 is an open-source open-hardware </a:t>
            </a:r>
            <a:r>
              <a:rPr lang="en-US" b="1" dirty="0" err="1" smtClean="0"/>
              <a:t>nano</a:t>
            </a:r>
            <a:r>
              <a:rPr lang="en-US" b="1" dirty="0" smtClean="0"/>
              <a:t> quadcopter</a:t>
            </a:r>
            <a:r>
              <a:rPr lang="en-US" b="1" dirty="0" smtClean="0"/>
              <a:t>. </a:t>
            </a: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/>
              <a:t>The </a:t>
            </a:r>
            <a:r>
              <a:rPr lang="en-US" b="1" dirty="0" err="1"/>
              <a:t>Crazyflie</a:t>
            </a:r>
            <a:r>
              <a:rPr lang="en-US" b="1" dirty="0"/>
              <a:t> 2.0 is a palm sized </a:t>
            </a:r>
            <a:r>
              <a:rPr lang="en-US" b="1" dirty="0" smtClean="0"/>
              <a:t>(92mm diagonal) quadcopter</a:t>
            </a:r>
            <a:r>
              <a:rPr lang="en-US" b="1" dirty="0"/>
              <a:t> weighing </a:t>
            </a:r>
            <a:r>
              <a:rPr lang="en-US" b="1" dirty="0" smtClean="0"/>
              <a:t>29 </a:t>
            </a:r>
            <a:r>
              <a:rPr lang="en-US" b="1" dirty="0"/>
              <a:t>grams supporting wireless control over radio </a:t>
            </a:r>
            <a:r>
              <a:rPr lang="en-US" b="1" dirty="0" smtClean="0"/>
              <a:t>and </a:t>
            </a:r>
            <a:r>
              <a:rPr lang="en-US" b="1" dirty="0" err="1" smtClean="0"/>
              <a:t>BlueTooth</a:t>
            </a:r>
            <a:r>
              <a:rPr lang="en-US" b="1" dirty="0" smtClean="0"/>
              <a:t> low energy. </a:t>
            </a:r>
            <a:r>
              <a:rPr lang="en-US" dirty="0"/>
              <a:t>It </a:t>
            </a:r>
            <a:r>
              <a:rPr lang="en-US" b="1" dirty="0"/>
              <a:t>has a flight time of 7 minutes and a charge time of </a:t>
            </a:r>
            <a:r>
              <a:rPr lang="en-US" b="1" dirty="0" smtClean="0"/>
              <a:t>40 minutes.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err="1" smtClean="0"/>
              <a:t>Crazyflie</a:t>
            </a:r>
            <a:r>
              <a:rPr lang="en-US" b="1" dirty="0" smtClean="0"/>
              <a:t> is considered to be best suited for indoor swarming applications. To implement any single or multiple UAV application we need to use a combination of </a:t>
            </a:r>
            <a:r>
              <a:rPr lang="en-US" b="1" dirty="0" err="1" smtClean="0"/>
              <a:t>OptiTrack</a:t>
            </a:r>
            <a:r>
              <a:rPr lang="en-US" b="1" dirty="0" smtClean="0"/>
              <a:t> (or any other motion capture system) and </a:t>
            </a:r>
            <a:r>
              <a:rPr lang="en-US" b="1" dirty="0" err="1" smtClean="0"/>
              <a:t>Crazyflie</a:t>
            </a:r>
            <a:r>
              <a:rPr lang="en-US" b="1" dirty="0" smtClean="0"/>
              <a:t> as </a:t>
            </a:r>
            <a:r>
              <a:rPr lang="en-US" b="1" dirty="0" err="1" smtClean="0"/>
              <a:t>Crazyflie</a:t>
            </a:r>
            <a:r>
              <a:rPr lang="en-US" b="1" dirty="0" smtClean="0"/>
              <a:t> are not able to localize themselves.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19855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3505201" y="381000"/>
            <a:ext cx="5638800" cy="1295400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smtClean="0">
                <a:latin typeface="Arial" charset="0"/>
                <a:ea typeface="ＭＳ Ｐゴシック" pitchFamily="-110" charset="-128"/>
                <a:cs typeface="Arial" charset="0"/>
              </a:rPr>
              <a:t>Topics Covered in Computer Vision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Images as functions</a:t>
            </a: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Filtering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Linearity and convolution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Filters as templates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Edge Detection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Hough Transform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Aliasing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Perceptive Imaging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Stereo Geometry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9568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Following are the goals achieved out of the proposed goals: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Fetch Robot: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Learn 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MoveIt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and prepare prototype for Fetch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robot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(Learned </a:t>
            </a:r>
            <a:r>
              <a:rPr lang="en-US" sz="1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MoveIt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, completed the online tutorial, prepared prototype for PR2 and Fetch robot)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Make the Fetch pick-up an object from one place and place it at another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place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(Since there were come difficulties with fetch working on ROS kinetic I was able to use manipulator arms but had difficulty using gripper)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Crazyflie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OptiTrack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Help setup the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OptiTrack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system and document all the details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Learn about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Crazyflie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and how they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operate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(Both the points mentioned here are completed and documentation uploaded on </a:t>
            </a:r>
            <a:r>
              <a:rPr lang="en-US" sz="1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Github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Computer Vision: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Complete an online course on computer vision.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(Covered majority of the topics taught in the course. I can say covered 80% of the course)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29200" y="838200"/>
            <a:ext cx="4114800" cy="914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Goals Achieved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726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3505200" y="762000"/>
            <a:ext cx="5638800" cy="1295400"/>
          </a:xfrm>
          <a:prstGeom prst="rect">
            <a:avLst/>
          </a:prstGeom>
        </p:spPr>
        <p:txBody>
          <a:bodyPr anchor="t"/>
          <a:lstStyle/>
          <a:p>
            <a:pPr marL="342900" lvl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/>
              <a:t>Bottlenecks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The major problem I faced during the independent study is with Fetch. There is no proper documentation of using fetch with </a:t>
            </a:r>
            <a:r>
              <a:rPr lang="en-US" b="1" dirty="0" err="1" smtClean="0"/>
              <a:t>MoveIt</a:t>
            </a:r>
            <a:r>
              <a:rPr lang="en-US" b="1" dirty="0" smtClean="0"/>
              <a:t>. Major complications come with the difference in versions of ROS of which Fetch and </a:t>
            </a:r>
            <a:r>
              <a:rPr lang="en-US" b="1" dirty="0" err="1" smtClean="0"/>
              <a:t>MoveIt</a:t>
            </a:r>
            <a:r>
              <a:rPr lang="en-US" b="1" dirty="0" smtClean="0"/>
              <a:t> works. Fetch works only on ROS indigo and there are a lot of libraries in </a:t>
            </a:r>
            <a:r>
              <a:rPr lang="en-US" b="1" dirty="0" err="1" smtClean="0"/>
              <a:t>MoveIt</a:t>
            </a:r>
            <a:r>
              <a:rPr lang="en-US" b="1" dirty="0" smtClean="0"/>
              <a:t> which they have updated to ROS kinetic and are no longer supported on Indigo. This makes in very difficult for working on Fetch with </a:t>
            </a:r>
            <a:r>
              <a:rPr lang="en-US" b="1" dirty="0" err="1" smtClean="0"/>
              <a:t>MoveIt</a:t>
            </a:r>
            <a:r>
              <a:rPr lang="en-US" b="1" dirty="0" smtClean="0"/>
              <a:t>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Second major </a:t>
            </a:r>
            <a:r>
              <a:rPr lang="en-US" b="1" dirty="0" err="1" smtClean="0"/>
              <a:t>problen</a:t>
            </a:r>
            <a:r>
              <a:rPr lang="en-US" b="1" dirty="0" smtClean="0"/>
              <a:t> was over estimation. I believe I took too many things for the scope of one semester. The computer vision course itself is designed for 4 months and working on it along with the other two goal became very difficult.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680578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6003758" y="304800"/>
            <a:ext cx="3124200" cy="1143000"/>
          </a:xfrm>
          <a:prstGeom prst="rect">
            <a:avLst/>
          </a:prstGeom>
        </p:spPr>
        <p:txBody>
          <a:bodyPr anchor="t"/>
          <a:lstStyle/>
          <a:p>
            <a:pPr marL="342900" lvl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For future there is certainly a lot of scope in </a:t>
            </a:r>
            <a:r>
              <a:rPr lang="en-US" b="1" dirty="0" err="1" smtClean="0"/>
              <a:t>MoveIt</a:t>
            </a:r>
            <a:r>
              <a:rPr lang="en-US" b="1" dirty="0" smtClean="0"/>
              <a:t>. I would definitely like to continue my work on Fetch and </a:t>
            </a:r>
            <a:r>
              <a:rPr lang="en-US" b="1" dirty="0" err="1" smtClean="0"/>
              <a:t>MoveIt</a:t>
            </a:r>
            <a:r>
              <a:rPr lang="en-US" b="1" dirty="0" smtClean="0"/>
              <a:t> during the summer so that I came figure out a way to use both of them on same version o ROS.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7251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91200" y="381000"/>
            <a:ext cx="3733800" cy="67351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4000" b="1" dirty="0">
                <a:latin typeface="Arial" charset="0"/>
                <a:ea typeface="ＭＳ Ｐゴシック" pitchFamily="-110" charset="-128"/>
                <a:cs typeface="Arial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464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Objective</a:t>
            </a:r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Goals Proposed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Basics of </a:t>
            </a:r>
            <a:r>
              <a:rPr lang="en-US" sz="1800" b="1" dirty="0" err="1" smtClean="0"/>
              <a:t>MoveIt</a:t>
            </a:r>
            <a:r>
              <a:rPr lang="en-US" sz="1800" b="1" dirty="0" smtClean="0"/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Basics </a:t>
            </a:r>
            <a:r>
              <a:rPr lang="en-US" sz="1800" b="1" dirty="0"/>
              <a:t>of </a:t>
            </a:r>
            <a:r>
              <a:rPr lang="en-US" sz="1800" b="1" dirty="0" smtClean="0"/>
              <a:t>Fetch</a:t>
            </a:r>
            <a:endParaRPr lang="en-US" sz="1800" b="1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Optitrack</a:t>
            </a:r>
            <a:r>
              <a:rPr lang="en-US" sz="1800" b="1" dirty="0" smtClean="0"/>
              <a:t> </a:t>
            </a:r>
            <a:r>
              <a:rPr lang="en-US" sz="1800" b="1" dirty="0" smtClean="0"/>
              <a:t>System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Basics of </a:t>
            </a:r>
            <a:r>
              <a:rPr lang="en-US" sz="1800" b="1" dirty="0" err="1" smtClean="0"/>
              <a:t>Bitcraze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Crazyflie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4073769" y="1828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Topics covered in Computer Vision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Goals Achieved</a:t>
            </a:r>
            <a:endParaRPr lang="en-US" sz="1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Bottlenecks</a:t>
            </a:r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Future </a:t>
            </a:r>
            <a:r>
              <a:rPr lang="en-US" sz="1800" b="1" dirty="0" smtClean="0"/>
              <a:t>Scope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80557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03985" y="381000"/>
            <a:ext cx="3733800" cy="74971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Objective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9050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/>
              <a:t>The main objective of this independent study was to learn the </a:t>
            </a:r>
            <a:r>
              <a:rPr lang="en-US" sz="1800" b="1" dirty="0" err="1" smtClean="0"/>
              <a:t>M</a:t>
            </a:r>
            <a:r>
              <a:rPr lang="en-US" sz="1800" b="1" dirty="0" err="1" smtClean="0"/>
              <a:t>oveIt</a:t>
            </a:r>
            <a:r>
              <a:rPr lang="en-US" sz="1800" b="1" dirty="0" smtClean="0"/>
              <a:t> framework and use it to operate Fetch robot.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/>
              <a:t>Along with </a:t>
            </a:r>
            <a:r>
              <a:rPr lang="en-US" sz="1800" b="1" dirty="0" err="1" smtClean="0"/>
              <a:t>MoveIt</a:t>
            </a:r>
            <a:r>
              <a:rPr lang="en-US" sz="1800" b="1" dirty="0" smtClean="0"/>
              <a:t>, I wanted to learn about </a:t>
            </a:r>
            <a:r>
              <a:rPr lang="en-US" sz="1800" b="1" dirty="0" err="1" smtClean="0"/>
              <a:t>Crazyflies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OptiTrack</a:t>
            </a:r>
            <a:r>
              <a:rPr lang="en-US" sz="1800" b="1" dirty="0" smtClean="0"/>
              <a:t> system.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/>
              <a:t>Lastly, I wanted to learn the basics of Computer Vision.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181847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4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At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the starting of the independent study I listed out the following goal that I plan to achieve during the course of the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semester: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Fetch Robot: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Learn 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MoveIt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and prepare prototype for Fetch robot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Make the Fetch pick-up an object from one place and place it at another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place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Crazyflie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OptiTrack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Help setup the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OptiTrack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system and document all the details.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Learn about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Crazyflie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and how they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operate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Computer Vision:</a:t>
            </a:r>
          </a:p>
          <a:p>
            <a:pPr marL="854130" lvl="1" indent="-342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Complete an online course on computer vision.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29200" y="838200"/>
            <a:ext cx="4114800" cy="914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4000" b="1" smtClean="0">
                <a:latin typeface="Arial" charset="0"/>
                <a:ea typeface="ＭＳ Ｐゴシック" pitchFamily="-110" charset="-128"/>
                <a:cs typeface="Arial" charset="0"/>
              </a:rPr>
              <a:t>Goals Proposed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535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48829" y="228600"/>
            <a:ext cx="3581400" cy="1295697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Basics of </a:t>
            </a:r>
            <a:r>
              <a:rPr lang="en-US" sz="40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MoveIt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err="1" smtClean="0"/>
              <a:t>MoveIt</a:t>
            </a:r>
            <a:r>
              <a:rPr lang="en-US" b="1" dirty="0" smtClean="0"/>
              <a:t> </a:t>
            </a:r>
            <a:r>
              <a:rPr lang="en-US" b="1" dirty="0"/>
              <a:t>is state of the art software for mobile manipulation, incorporating the latest advances in motion planning, manipulation, 3D perception, kinematics, control and </a:t>
            </a:r>
            <a:r>
              <a:rPr lang="en-US" b="1" dirty="0" smtClean="0"/>
              <a:t>navigation</a:t>
            </a:r>
            <a:r>
              <a:rPr lang="en-US" b="1" dirty="0" smtClean="0"/>
              <a:t>. </a:t>
            </a: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err="1" smtClean="0"/>
              <a:t>MoveIt</a:t>
            </a:r>
            <a:r>
              <a:rPr lang="en-US" b="1" dirty="0" smtClean="0"/>
              <a:t> is one of the most widely used software for manipulation and has been used over multiple types of robots.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The most important class of </a:t>
            </a:r>
            <a:r>
              <a:rPr lang="en-US" b="1" dirty="0" err="1" smtClean="0"/>
              <a:t>MoveIt</a:t>
            </a:r>
            <a:r>
              <a:rPr lang="en-US" b="1" dirty="0" smtClean="0"/>
              <a:t> is the </a:t>
            </a:r>
            <a:r>
              <a:rPr lang="en-US" b="1" dirty="0" err="1" smtClean="0"/>
              <a:t>move_group</a:t>
            </a:r>
            <a:r>
              <a:rPr lang="en-US" b="1" dirty="0" smtClean="0"/>
              <a:t> class which </a:t>
            </a:r>
            <a:r>
              <a:rPr lang="en-US" b="1" dirty="0"/>
              <a:t>serves as an </a:t>
            </a:r>
            <a:r>
              <a:rPr lang="en-US" b="1" dirty="0" smtClean="0"/>
              <a:t>integrator pulling </a:t>
            </a:r>
            <a:r>
              <a:rPr lang="en-US" b="1" dirty="0"/>
              <a:t>all the individual components together to provide a set of ROS actions and services for users to use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47534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2800" y="228601"/>
            <a:ext cx="5715000" cy="8382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Architecture of </a:t>
            </a:r>
            <a:r>
              <a:rPr lang="en-US" sz="4000" b="1" dirty="0" err="1" smtClean="0">
                <a:latin typeface="Arial" charset="0"/>
                <a:ea typeface="ＭＳ Ｐゴシック" pitchFamily="-110" charset="-128"/>
                <a:cs typeface="Arial" charset="0"/>
              </a:rPr>
              <a:t>MoveIt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446"/>
            <a:ext cx="9144000" cy="54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72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48829" y="228600"/>
            <a:ext cx="3581400" cy="1295697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Basics of Fetch</a:t>
            </a:r>
            <a:endParaRPr lang="en-US" sz="4000" b="1" dirty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Fetch is a mobile manipulator with a 7 DOF arm which is capable of lifting </a:t>
            </a:r>
            <a:r>
              <a:rPr lang="en-US" b="1" dirty="0" err="1" smtClean="0"/>
              <a:t>upto</a:t>
            </a:r>
            <a:r>
              <a:rPr lang="en-US" b="1" dirty="0" smtClean="0"/>
              <a:t> 6 Kg of weight. </a:t>
            </a: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Between </a:t>
            </a:r>
            <a:r>
              <a:rPr lang="en-US" b="1" dirty="0"/>
              <a:t>the arm and the telescoping spine, Fetch has a grasping range all the way from the floor up to just under two meters, which can cover approximately the same manipulation range as a human</a:t>
            </a:r>
            <a:r>
              <a:rPr lang="en-US" b="1" dirty="0" smtClean="0"/>
              <a:t>.</a:t>
            </a:r>
          </a:p>
          <a:p>
            <a:pPr marL="342900" indent="-342900" algn="just">
              <a:buFont typeface="Wingdings" charset="2"/>
              <a:buChar char="Ø"/>
            </a:pPr>
            <a:endParaRPr lang="en-US" b="1" dirty="0"/>
          </a:p>
          <a:p>
            <a:pPr marL="342900" indent="-342900" algn="just">
              <a:buFont typeface="Wingdings" charset="2"/>
              <a:buChar char="Ø"/>
            </a:pPr>
            <a:r>
              <a:rPr lang="en-US" b="1" dirty="0" smtClean="0"/>
              <a:t>Fetch </a:t>
            </a:r>
            <a:r>
              <a:rPr lang="en-US" b="1" dirty="0"/>
              <a:t>has a </a:t>
            </a:r>
            <a:r>
              <a:rPr lang="en-US" b="1" dirty="0" err="1"/>
              <a:t>PrimeSense</a:t>
            </a:r>
            <a:r>
              <a:rPr lang="en-US" b="1" dirty="0"/>
              <a:t> 3D sensor in its head, which can pan and tilt. There are a bunch of mounting points </a:t>
            </a:r>
            <a:r>
              <a:rPr lang="en-US" b="1" dirty="0" smtClean="0"/>
              <a:t>available for </a:t>
            </a:r>
            <a:r>
              <a:rPr lang="en-US" b="1" dirty="0"/>
              <a:t>additional </a:t>
            </a:r>
            <a:r>
              <a:rPr lang="en-US" b="1" dirty="0" smtClean="0"/>
              <a:t>sensors. </a:t>
            </a:r>
            <a:r>
              <a:rPr lang="en-US" b="1" dirty="0"/>
              <a:t>Fetch’s base includes a charging dock, a 25-meter range navigation and obstacle avoidance laser from SICK, and differential drive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5141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79"/>
            <a:ext cx="9144000" cy="5396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75871" y="207073"/>
            <a:ext cx="4168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Naming Convention </a:t>
            </a:r>
          </a:p>
          <a:p>
            <a:r>
              <a:rPr lang="en-US" sz="3200" b="1" dirty="0" smtClean="0"/>
              <a:t>for Fetch Links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535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5871" y="207073"/>
            <a:ext cx="4168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Naming Convention </a:t>
            </a:r>
          </a:p>
          <a:p>
            <a:r>
              <a:rPr lang="en-US" sz="3200" b="1" dirty="0" smtClean="0"/>
              <a:t>for Fetch Joints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0919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5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UNCCharlotte_template05 (1)</Template>
  <TotalTime>2330</TotalTime>
  <Words>806</Words>
  <Application>Microsoft Macintosh PowerPoint</Application>
  <PresentationFormat>On-screen Show (4:3)</PresentationFormat>
  <Paragraphs>102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ＭＳ Ｐゴシック</vt:lpstr>
      <vt:lpstr>Wingdings</vt:lpstr>
      <vt:lpstr>Arial</vt:lpstr>
      <vt:lpstr>UNCCharlotte_template05 (1)</vt:lpstr>
      <vt:lpstr>Independent Study on MoveIt, Crazyflie and Computer Vision   </vt:lpstr>
      <vt:lpstr>PowerPoint Presentation</vt:lpstr>
      <vt:lpstr>PowerPoint Presentation</vt:lpstr>
      <vt:lpstr>PowerPoint Presentation</vt:lpstr>
      <vt:lpstr>Basics of MoveIt</vt:lpstr>
      <vt:lpstr>PowerPoint Presentation</vt:lpstr>
      <vt:lpstr>Basics of Fetch</vt:lpstr>
      <vt:lpstr>PowerPoint Presentation</vt:lpstr>
      <vt:lpstr>PowerPoint Presentation</vt:lpstr>
      <vt:lpstr>OptiTrack System</vt:lpstr>
      <vt:lpstr>Basics of Bitcraze Crazyflie</vt:lpstr>
      <vt:lpstr>Topics Covered in Computer Vision</vt:lpstr>
      <vt:lpstr>PowerPoint Presentation</vt:lpstr>
      <vt:lpstr>Bottlenecks</vt:lpstr>
      <vt:lpstr>Future Scope</vt:lpstr>
    </vt:vector>
  </TitlesOfParts>
  <Company>UNC Charlotte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Arial font, 36 point  Presenter &amp; Title Date or conference name</dc:title>
  <dc:creator>Cindy Jones</dc:creator>
  <cp:lastModifiedBy>sakshi shrivastava</cp:lastModifiedBy>
  <cp:revision>123</cp:revision>
  <cp:lastPrinted>2008-09-25T18:36:16Z</cp:lastPrinted>
  <dcterms:created xsi:type="dcterms:W3CDTF">2014-04-28T15:06:35Z</dcterms:created>
  <dcterms:modified xsi:type="dcterms:W3CDTF">2018-05-14T03:16:50Z</dcterms:modified>
</cp:coreProperties>
</file>