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82" r:id="rId21"/>
    <p:sldId id="28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FCAAA-FE44-43E5-92B5-9A613292DABD}"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40529-F63C-4D12-B53E-71718628BC5A}" type="slidenum">
              <a:rPr lang="en-IN" smtClean="0"/>
              <a:t>‹#›</a:t>
            </a:fld>
            <a:endParaRPr lang="en-IN"/>
          </a:p>
        </p:txBody>
      </p:sp>
    </p:spTree>
    <p:extLst>
      <p:ext uri="{BB962C8B-B14F-4D97-AF65-F5344CB8AC3E}">
        <p14:creationId xmlns:p14="http://schemas.microsoft.com/office/powerpoint/2010/main" val="4160094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Both the CSV files will be checked for any unnecessary data and unwanted columns/rows, and will be cleaned/removed if necessary. Then they will be checked for outliers, if any, to find if there is skewness in the given columns which would affect the final visualization and insight. Data Imbalance will be checked. Different types of analysis will be done to understand the relationships between different variable to find the Driving Factors. Different visualizations will be observed to understand the relationships</a:t>
            </a:r>
            <a:endParaRPr lang="en-IN" sz="1200" dirty="0"/>
          </a:p>
          <a:p>
            <a:endParaRPr lang="en-IN" dirty="0"/>
          </a:p>
        </p:txBody>
      </p:sp>
      <p:sp>
        <p:nvSpPr>
          <p:cNvPr id="4" name="Slide Number Placeholder 3"/>
          <p:cNvSpPr>
            <a:spLocks noGrp="1"/>
          </p:cNvSpPr>
          <p:nvPr>
            <p:ph type="sldNum" sz="quarter" idx="5"/>
          </p:nvPr>
        </p:nvSpPr>
        <p:spPr/>
        <p:txBody>
          <a:bodyPr/>
          <a:lstStyle/>
          <a:p>
            <a:fld id="{F8640529-F63C-4D12-B53E-71718628BC5A}" type="slidenum">
              <a:rPr lang="en-IN" smtClean="0"/>
              <a:t>6</a:t>
            </a:fld>
            <a:endParaRPr lang="en-IN"/>
          </a:p>
        </p:txBody>
      </p:sp>
    </p:spTree>
    <p:extLst>
      <p:ext uri="{BB962C8B-B14F-4D97-AF65-F5344CB8AC3E}">
        <p14:creationId xmlns:p14="http://schemas.microsoft.com/office/powerpoint/2010/main" val="17084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640529-F63C-4D12-B53E-71718628BC5A}" type="slidenum">
              <a:rPr lang="en-IN" smtClean="0"/>
              <a:t>14</a:t>
            </a:fld>
            <a:endParaRPr lang="en-IN"/>
          </a:p>
        </p:txBody>
      </p:sp>
    </p:spTree>
    <p:extLst>
      <p:ext uri="{BB962C8B-B14F-4D97-AF65-F5344CB8AC3E}">
        <p14:creationId xmlns:p14="http://schemas.microsoft.com/office/powerpoint/2010/main" val="3633562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332A-9424-FFB9-F6FE-6390512AF5D3}"/>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226624D3-0EE5-5027-6408-EE503D3CBFA5}"/>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FA4FD2FB-AD4F-753F-88FF-565D43F72FF8}"/>
              </a:ext>
            </a:extLst>
          </p:cNvPr>
          <p:cNvSpPr>
            <a:spLocks noGrp="1"/>
          </p:cNvSpPr>
          <p:nvPr>
            <p:ph type="subTitle" idx="1"/>
          </p:nvPr>
        </p:nvSpPr>
        <p:spPr/>
        <p:txBody>
          <a:bodyPr>
            <a:normAutofit fontScale="32500" lnSpcReduction="20000"/>
          </a:bodyPr>
          <a:lstStyle/>
          <a:p>
            <a:pPr algn="ctr"/>
            <a:r>
              <a:rPr lang="en-IN" sz="2000" dirty="0">
                <a:solidFill>
                  <a:schemeClr val="accent1"/>
                </a:solidFill>
              </a:rPr>
              <a:t>                                                                                                                                                      </a:t>
            </a:r>
            <a:r>
              <a:rPr lang="en-IN" sz="7400" dirty="0">
                <a:solidFill>
                  <a:schemeClr val="tx1"/>
                </a:solidFill>
              </a:rPr>
              <a:t>BANK LOAN CASE STUDY</a:t>
            </a:r>
          </a:p>
          <a:p>
            <a:pPr algn="ctr"/>
            <a:r>
              <a:rPr lang="en-IN" sz="7400" dirty="0">
                <a:solidFill>
                  <a:schemeClr val="tx1"/>
                </a:solidFill>
              </a:rPr>
              <a:t>                                                              (Final Project-2)</a:t>
            </a:r>
          </a:p>
          <a:p>
            <a:endParaRPr lang="en-IN" dirty="0"/>
          </a:p>
        </p:txBody>
      </p:sp>
      <p:sp>
        <p:nvSpPr>
          <p:cNvPr id="4" name="TextBox 3">
            <a:extLst>
              <a:ext uri="{FF2B5EF4-FFF2-40B4-BE49-F238E27FC236}">
                <a16:creationId xmlns:a16="http://schemas.microsoft.com/office/drawing/2014/main" id="{C451BA20-892E-6838-B830-A27277EAC627}"/>
              </a:ext>
            </a:extLst>
          </p:cNvPr>
          <p:cNvSpPr txBox="1"/>
          <p:nvPr/>
        </p:nvSpPr>
        <p:spPr>
          <a:xfrm>
            <a:off x="4630994" y="6046839"/>
            <a:ext cx="6803922" cy="646331"/>
          </a:xfrm>
          <a:prstGeom prst="rect">
            <a:avLst/>
          </a:prstGeom>
          <a:noFill/>
        </p:spPr>
        <p:txBody>
          <a:bodyPr wrap="square" rtlCol="0">
            <a:spAutoFit/>
          </a:bodyPr>
          <a:lstStyle/>
          <a:p>
            <a:r>
              <a:rPr lang="en-IN" dirty="0"/>
              <a:t>https://1drv.ms/x/c/e1641d3ba3ec422b/Efy1pc8Ae8FDunC4JB83J70B9UOfG1GKAqhlH0-gt6bNUg?e=qw0V2W</a:t>
            </a:r>
          </a:p>
        </p:txBody>
      </p:sp>
    </p:spTree>
    <p:extLst>
      <p:ext uri="{BB962C8B-B14F-4D97-AF65-F5344CB8AC3E}">
        <p14:creationId xmlns:p14="http://schemas.microsoft.com/office/powerpoint/2010/main" val="11528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063A-F437-D4DF-1549-0980152AE272}"/>
              </a:ext>
            </a:extLst>
          </p:cNvPr>
          <p:cNvSpPr>
            <a:spLocks noGrp="1"/>
          </p:cNvSpPr>
          <p:nvPr>
            <p:ph type="title"/>
          </p:nvPr>
        </p:nvSpPr>
        <p:spPr>
          <a:xfrm>
            <a:off x="587117" y="197079"/>
            <a:ext cx="9404723" cy="1400530"/>
          </a:xfrm>
        </p:spPr>
        <p:txBody>
          <a:bodyPr/>
          <a:lstStyle/>
          <a:p>
            <a:r>
              <a:rPr lang="en-US" sz="2400" b="1" dirty="0">
                <a:solidFill>
                  <a:srgbClr val="FF0000"/>
                </a:solidFill>
              </a:rPr>
              <a:t>Task 3:</a:t>
            </a:r>
            <a:r>
              <a:rPr lang="en-US" sz="2400" dirty="0"/>
              <a:t> </a:t>
            </a:r>
            <a:r>
              <a:rPr lang="en-US" sz="2400" dirty="0">
                <a:solidFill>
                  <a:srgbClr val="FF0000"/>
                </a:solidFill>
              </a:rPr>
              <a:t>Detect and identify outliers in the dataset using Excel statistical functions and features, focusing on numerical variables.</a:t>
            </a:r>
            <a:br>
              <a:rPr lang="en-IN" sz="2400" dirty="0">
                <a:solidFill>
                  <a:srgbClr val="FF0000"/>
                </a:solidFill>
              </a:rPr>
            </a:br>
            <a:endParaRPr lang="en-IN" sz="2400" dirty="0"/>
          </a:p>
        </p:txBody>
      </p:sp>
      <p:pic>
        <p:nvPicPr>
          <p:cNvPr id="5" name="Content Placeholder 4">
            <a:extLst>
              <a:ext uri="{FF2B5EF4-FFF2-40B4-BE49-F238E27FC236}">
                <a16:creationId xmlns:a16="http://schemas.microsoft.com/office/drawing/2014/main" id="{DCB1885A-BF24-716B-A631-0B8CB1766126}"/>
              </a:ext>
            </a:extLst>
          </p:cNvPr>
          <p:cNvPicPr>
            <a:picLocks noGrp="1" noChangeAspect="1"/>
          </p:cNvPicPr>
          <p:nvPr>
            <p:ph idx="1"/>
          </p:nvPr>
        </p:nvPicPr>
        <p:blipFill>
          <a:blip r:embed="rId2"/>
          <a:stretch>
            <a:fillRect/>
          </a:stretch>
        </p:blipFill>
        <p:spPr>
          <a:xfrm>
            <a:off x="389729" y="1704734"/>
            <a:ext cx="5706271" cy="3448531"/>
          </a:xfrm>
        </p:spPr>
      </p:pic>
      <p:pic>
        <p:nvPicPr>
          <p:cNvPr id="7" name="Picture 6">
            <a:extLst>
              <a:ext uri="{FF2B5EF4-FFF2-40B4-BE49-F238E27FC236}">
                <a16:creationId xmlns:a16="http://schemas.microsoft.com/office/drawing/2014/main" id="{38495826-D2CB-029D-1FEE-CC7B26BD8D4D}"/>
              </a:ext>
            </a:extLst>
          </p:cNvPr>
          <p:cNvPicPr>
            <a:picLocks noChangeAspect="1"/>
          </p:cNvPicPr>
          <p:nvPr/>
        </p:nvPicPr>
        <p:blipFill>
          <a:blip r:embed="rId3"/>
          <a:stretch>
            <a:fillRect/>
          </a:stretch>
        </p:blipFill>
        <p:spPr>
          <a:xfrm>
            <a:off x="6291171" y="1704734"/>
            <a:ext cx="5725324" cy="3410426"/>
          </a:xfrm>
          <a:prstGeom prst="rect">
            <a:avLst/>
          </a:prstGeom>
        </p:spPr>
      </p:pic>
    </p:spTree>
    <p:extLst>
      <p:ext uri="{BB962C8B-B14F-4D97-AF65-F5344CB8AC3E}">
        <p14:creationId xmlns:p14="http://schemas.microsoft.com/office/powerpoint/2010/main" val="89492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A624-DF73-364D-0138-DE81208DBDF0}"/>
              </a:ext>
            </a:extLst>
          </p:cNvPr>
          <p:cNvSpPr>
            <a:spLocks noGrp="1"/>
          </p:cNvSpPr>
          <p:nvPr>
            <p:ph type="title"/>
          </p:nvPr>
        </p:nvSpPr>
        <p:spPr/>
        <p:txBody>
          <a:bodyPr/>
          <a:lstStyle/>
          <a:p>
            <a:r>
              <a:rPr lang="en-IN" sz="2800" dirty="0"/>
              <a:t>Outlier  Analysis:</a:t>
            </a:r>
          </a:p>
        </p:txBody>
      </p:sp>
      <p:pic>
        <p:nvPicPr>
          <p:cNvPr id="5" name="Content Placeholder 4">
            <a:extLst>
              <a:ext uri="{FF2B5EF4-FFF2-40B4-BE49-F238E27FC236}">
                <a16:creationId xmlns:a16="http://schemas.microsoft.com/office/drawing/2014/main" id="{D3C462D4-E43C-E853-BDA8-9BE082992A07}"/>
              </a:ext>
            </a:extLst>
          </p:cNvPr>
          <p:cNvPicPr>
            <a:picLocks noGrp="1" noChangeAspect="1"/>
          </p:cNvPicPr>
          <p:nvPr>
            <p:ph idx="1"/>
          </p:nvPr>
        </p:nvPicPr>
        <p:blipFill>
          <a:blip r:embed="rId2"/>
          <a:stretch>
            <a:fillRect/>
          </a:stretch>
        </p:blipFill>
        <p:spPr>
          <a:xfrm>
            <a:off x="323888" y="1934949"/>
            <a:ext cx="5687219" cy="3429479"/>
          </a:xfrm>
        </p:spPr>
      </p:pic>
      <p:pic>
        <p:nvPicPr>
          <p:cNvPr id="7" name="Picture 6">
            <a:extLst>
              <a:ext uri="{FF2B5EF4-FFF2-40B4-BE49-F238E27FC236}">
                <a16:creationId xmlns:a16="http://schemas.microsoft.com/office/drawing/2014/main" id="{4B73D108-F44F-B216-2C0F-A58DAEF5527E}"/>
              </a:ext>
            </a:extLst>
          </p:cNvPr>
          <p:cNvPicPr>
            <a:picLocks noChangeAspect="1"/>
          </p:cNvPicPr>
          <p:nvPr/>
        </p:nvPicPr>
        <p:blipFill>
          <a:blip r:embed="rId3"/>
          <a:stretch>
            <a:fillRect/>
          </a:stretch>
        </p:blipFill>
        <p:spPr>
          <a:xfrm>
            <a:off x="6180895" y="1977817"/>
            <a:ext cx="5687219" cy="3343742"/>
          </a:xfrm>
          <a:prstGeom prst="rect">
            <a:avLst/>
          </a:prstGeom>
        </p:spPr>
      </p:pic>
    </p:spTree>
    <p:extLst>
      <p:ext uri="{BB962C8B-B14F-4D97-AF65-F5344CB8AC3E}">
        <p14:creationId xmlns:p14="http://schemas.microsoft.com/office/powerpoint/2010/main" val="1090224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3CFA-09EE-CF50-68EF-7C96D07C4515}"/>
              </a:ext>
            </a:extLst>
          </p:cNvPr>
          <p:cNvSpPr>
            <a:spLocks noGrp="1"/>
          </p:cNvSpPr>
          <p:nvPr>
            <p:ph type="title"/>
          </p:nvPr>
        </p:nvSpPr>
        <p:spPr>
          <a:xfrm>
            <a:off x="645130" y="246241"/>
            <a:ext cx="9404723" cy="1400530"/>
          </a:xfrm>
        </p:spPr>
        <p:txBody>
          <a:bodyPr/>
          <a:lstStyle/>
          <a:p>
            <a:r>
              <a:rPr lang="en-US" sz="3200" b="1" dirty="0">
                <a:solidFill>
                  <a:srgbClr val="FF0000"/>
                </a:solidFill>
              </a:rPr>
              <a:t>Task 4 : </a:t>
            </a:r>
            <a:r>
              <a:rPr lang="en-US" sz="2800" dirty="0">
                <a:solidFill>
                  <a:srgbClr val="FF0000"/>
                </a:solidFill>
              </a:rPr>
              <a:t>Identify if there is data imbalance in the data. Find the ratio of data imbalance.</a:t>
            </a:r>
            <a:br>
              <a:rPr lang="en-IN" sz="2800" dirty="0">
                <a:solidFill>
                  <a:srgbClr val="FF0000"/>
                </a:solidFill>
              </a:rPr>
            </a:br>
            <a:endParaRPr lang="en-IN" sz="2800" dirty="0"/>
          </a:p>
        </p:txBody>
      </p:sp>
      <p:pic>
        <p:nvPicPr>
          <p:cNvPr id="5" name="Content Placeholder 4">
            <a:extLst>
              <a:ext uri="{FF2B5EF4-FFF2-40B4-BE49-F238E27FC236}">
                <a16:creationId xmlns:a16="http://schemas.microsoft.com/office/drawing/2014/main" id="{59216A77-B75C-964B-91B0-E9A629A5EDC0}"/>
              </a:ext>
            </a:extLst>
          </p:cNvPr>
          <p:cNvPicPr>
            <a:picLocks noGrp="1" noChangeAspect="1"/>
          </p:cNvPicPr>
          <p:nvPr>
            <p:ph idx="1"/>
          </p:nvPr>
        </p:nvPicPr>
        <p:blipFill>
          <a:blip r:embed="rId2"/>
          <a:stretch>
            <a:fillRect/>
          </a:stretch>
        </p:blipFill>
        <p:spPr>
          <a:xfrm>
            <a:off x="399255" y="1918821"/>
            <a:ext cx="5696745" cy="3381847"/>
          </a:xfrm>
        </p:spPr>
      </p:pic>
      <p:pic>
        <p:nvPicPr>
          <p:cNvPr id="7" name="Picture 6">
            <a:extLst>
              <a:ext uri="{FF2B5EF4-FFF2-40B4-BE49-F238E27FC236}">
                <a16:creationId xmlns:a16="http://schemas.microsoft.com/office/drawing/2014/main" id="{4EF77F06-3F29-1392-04AD-B65AE3C7A188}"/>
              </a:ext>
            </a:extLst>
          </p:cNvPr>
          <p:cNvPicPr>
            <a:picLocks noChangeAspect="1"/>
          </p:cNvPicPr>
          <p:nvPr/>
        </p:nvPicPr>
        <p:blipFill>
          <a:blip r:embed="rId3"/>
          <a:stretch>
            <a:fillRect/>
          </a:stretch>
        </p:blipFill>
        <p:spPr>
          <a:xfrm>
            <a:off x="6305154" y="1904531"/>
            <a:ext cx="5677692" cy="3410426"/>
          </a:xfrm>
          <a:prstGeom prst="rect">
            <a:avLst/>
          </a:prstGeom>
        </p:spPr>
      </p:pic>
    </p:spTree>
    <p:extLst>
      <p:ext uri="{BB962C8B-B14F-4D97-AF65-F5344CB8AC3E}">
        <p14:creationId xmlns:p14="http://schemas.microsoft.com/office/powerpoint/2010/main" val="428888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1F71-B179-56D6-EA2F-81D1444744EE}"/>
              </a:ext>
            </a:extLst>
          </p:cNvPr>
          <p:cNvSpPr>
            <a:spLocks noGrp="1"/>
          </p:cNvSpPr>
          <p:nvPr>
            <p:ph type="title"/>
          </p:nvPr>
        </p:nvSpPr>
        <p:spPr/>
        <p:txBody>
          <a:bodyPr/>
          <a:lstStyle/>
          <a:p>
            <a:r>
              <a:rPr lang="en-IN" sz="2400" dirty="0"/>
              <a:t>Imbalanced Data:</a:t>
            </a:r>
          </a:p>
        </p:txBody>
      </p:sp>
      <p:pic>
        <p:nvPicPr>
          <p:cNvPr id="7" name="Picture 6">
            <a:extLst>
              <a:ext uri="{FF2B5EF4-FFF2-40B4-BE49-F238E27FC236}">
                <a16:creationId xmlns:a16="http://schemas.microsoft.com/office/drawing/2014/main" id="{3E877962-3B8C-42AA-3E7E-9D0A323228FD}"/>
              </a:ext>
            </a:extLst>
          </p:cNvPr>
          <p:cNvPicPr>
            <a:picLocks noChangeAspect="1"/>
          </p:cNvPicPr>
          <p:nvPr/>
        </p:nvPicPr>
        <p:blipFill>
          <a:blip r:embed="rId2"/>
          <a:stretch>
            <a:fillRect/>
          </a:stretch>
        </p:blipFill>
        <p:spPr>
          <a:xfrm>
            <a:off x="6314277" y="1330802"/>
            <a:ext cx="5715798" cy="3429479"/>
          </a:xfrm>
          <a:prstGeom prst="rect">
            <a:avLst/>
          </a:prstGeom>
        </p:spPr>
      </p:pic>
      <p:pic>
        <p:nvPicPr>
          <p:cNvPr id="11" name="Content Placeholder 10">
            <a:extLst>
              <a:ext uri="{FF2B5EF4-FFF2-40B4-BE49-F238E27FC236}">
                <a16:creationId xmlns:a16="http://schemas.microsoft.com/office/drawing/2014/main" id="{C42BBD9F-ACE1-7039-465C-C2AF170152CA}"/>
              </a:ext>
            </a:extLst>
          </p:cNvPr>
          <p:cNvPicPr>
            <a:picLocks noGrp="1" noChangeAspect="1"/>
          </p:cNvPicPr>
          <p:nvPr>
            <p:ph idx="1"/>
          </p:nvPr>
        </p:nvPicPr>
        <p:blipFill>
          <a:blip r:embed="rId3"/>
          <a:stretch>
            <a:fillRect/>
          </a:stretch>
        </p:blipFill>
        <p:spPr>
          <a:xfrm>
            <a:off x="333902" y="1340329"/>
            <a:ext cx="5668166" cy="3419952"/>
          </a:xfrm>
        </p:spPr>
      </p:pic>
    </p:spTree>
    <p:extLst>
      <p:ext uri="{BB962C8B-B14F-4D97-AF65-F5344CB8AC3E}">
        <p14:creationId xmlns:p14="http://schemas.microsoft.com/office/powerpoint/2010/main" val="264331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B7CA-A348-C62F-D3A8-3F8195CF4C40}"/>
              </a:ext>
            </a:extLst>
          </p:cNvPr>
          <p:cNvSpPr>
            <a:spLocks noGrp="1"/>
          </p:cNvSpPr>
          <p:nvPr>
            <p:ph type="title"/>
          </p:nvPr>
        </p:nvSpPr>
        <p:spPr/>
        <p:txBody>
          <a:bodyPr/>
          <a:lstStyle/>
          <a:p>
            <a:r>
              <a:rPr lang="en-US" sz="2800" b="1" dirty="0">
                <a:solidFill>
                  <a:srgbClr val="FF0000"/>
                </a:solidFill>
              </a:rPr>
              <a:t>Task 5:</a:t>
            </a:r>
            <a:r>
              <a:rPr lang="en-US" sz="2800" dirty="0">
                <a:solidFill>
                  <a:srgbClr val="FF0000"/>
                </a:solidFill>
              </a:rPr>
              <a:t> Explain the results of univariate, segmented univariate, bivariate analysis, etc. in business terms.</a:t>
            </a:r>
            <a:br>
              <a:rPr lang="en-US" sz="2800" dirty="0">
                <a:solidFill>
                  <a:srgbClr val="FF0000"/>
                </a:solidFill>
              </a:rPr>
            </a:br>
            <a:endParaRPr lang="en-IN" sz="2800" dirty="0"/>
          </a:p>
        </p:txBody>
      </p:sp>
      <p:pic>
        <p:nvPicPr>
          <p:cNvPr id="7" name="Content Placeholder 6">
            <a:extLst>
              <a:ext uri="{FF2B5EF4-FFF2-40B4-BE49-F238E27FC236}">
                <a16:creationId xmlns:a16="http://schemas.microsoft.com/office/drawing/2014/main" id="{CEFD1424-E0E1-EBF2-5FAF-7442F2C8D6A6}"/>
              </a:ext>
            </a:extLst>
          </p:cNvPr>
          <p:cNvPicPr>
            <a:picLocks noGrp="1" noChangeAspect="1"/>
          </p:cNvPicPr>
          <p:nvPr>
            <p:ph idx="1"/>
          </p:nvPr>
        </p:nvPicPr>
        <p:blipFill>
          <a:blip r:embed="rId3"/>
          <a:stretch>
            <a:fillRect/>
          </a:stretch>
        </p:blipFill>
        <p:spPr>
          <a:xfrm>
            <a:off x="370676" y="2071985"/>
            <a:ext cx="5725324" cy="3429479"/>
          </a:xfrm>
        </p:spPr>
      </p:pic>
      <p:sp>
        <p:nvSpPr>
          <p:cNvPr id="5" name="TextBox 4">
            <a:extLst>
              <a:ext uri="{FF2B5EF4-FFF2-40B4-BE49-F238E27FC236}">
                <a16:creationId xmlns:a16="http://schemas.microsoft.com/office/drawing/2014/main" id="{826F3F50-43D7-DF7A-AF98-CF74CCDC6E9F}"/>
              </a:ext>
            </a:extLst>
          </p:cNvPr>
          <p:cNvSpPr txBox="1"/>
          <p:nvPr/>
        </p:nvSpPr>
        <p:spPr>
          <a:xfrm>
            <a:off x="747252" y="1483916"/>
            <a:ext cx="6096000" cy="369332"/>
          </a:xfrm>
          <a:prstGeom prst="rect">
            <a:avLst/>
          </a:prstGeom>
          <a:noFill/>
        </p:spPr>
        <p:txBody>
          <a:bodyPr wrap="square">
            <a:spAutoFit/>
          </a:bodyPr>
          <a:lstStyle/>
          <a:p>
            <a:r>
              <a:rPr lang="en-US" sz="1800" dirty="0"/>
              <a:t>Univariate:</a:t>
            </a:r>
            <a:endParaRPr lang="en-IN" sz="1800" dirty="0"/>
          </a:p>
        </p:txBody>
      </p:sp>
      <p:pic>
        <p:nvPicPr>
          <p:cNvPr id="9" name="Picture 8">
            <a:extLst>
              <a:ext uri="{FF2B5EF4-FFF2-40B4-BE49-F238E27FC236}">
                <a16:creationId xmlns:a16="http://schemas.microsoft.com/office/drawing/2014/main" id="{882F6D50-BEFE-E432-7A6A-AD091C61C795}"/>
              </a:ext>
            </a:extLst>
          </p:cNvPr>
          <p:cNvPicPr>
            <a:picLocks noChangeAspect="1"/>
          </p:cNvPicPr>
          <p:nvPr/>
        </p:nvPicPr>
        <p:blipFill>
          <a:blip r:embed="rId4"/>
          <a:stretch>
            <a:fillRect/>
          </a:stretch>
        </p:blipFill>
        <p:spPr>
          <a:xfrm>
            <a:off x="6275657" y="2071985"/>
            <a:ext cx="5677692" cy="3400900"/>
          </a:xfrm>
          <a:prstGeom prst="rect">
            <a:avLst/>
          </a:prstGeom>
        </p:spPr>
      </p:pic>
    </p:spTree>
    <p:extLst>
      <p:ext uri="{BB962C8B-B14F-4D97-AF65-F5344CB8AC3E}">
        <p14:creationId xmlns:p14="http://schemas.microsoft.com/office/powerpoint/2010/main" val="7642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B2B1-2D83-FA73-F269-217EBEBAE25E}"/>
              </a:ext>
            </a:extLst>
          </p:cNvPr>
          <p:cNvSpPr>
            <a:spLocks noGrp="1"/>
          </p:cNvSpPr>
          <p:nvPr>
            <p:ph type="title"/>
          </p:nvPr>
        </p:nvSpPr>
        <p:spPr/>
        <p:txBody>
          <a:bodyPr/>
          <a:lstStyle/>
          <a:p>
            <a:r>
              <a:rPr lang="en-IN" sz="2000" dirty="0"/>
              <a:t>Group Chart:</a:t>
            </a:r>
          </a:p>
        </p:txBody>
      </p:sp>
      <p:pic>
        <p:nvPicPr>
          <p:cNvPr id="5" name="Content Placeholder 4">
            <a:extLst>
              <a:ext uri="{FF2B5EF4-FFF2-40B4-BE49-F238E27FC236}">
                <a16:creationId xmlns:a16="http://schemas.microsoft.com/office/drawing/2014/main" id="{68F89F3C-28E1-589B-A305-FE81C9300312}"/>
              </a:ext>
            </a:extLst>
          </p:cNvPr>
          <p:cNvPicPr>
            <a:picLocks noGrp="1" noChangeAspect="1"/>
          </p:cNvPicPr>
          <p:nvPr>
            <p:ph idx="1"/>
          </p:nvPr>
        </p:nvPicPr>
        <p:blipFill>
          <a:blip r:embed="rId2"/>
          <a:stretch>
            <a:fillRect/>
          </a:stretch>
        </p:blipFill>
        <p:spPr>
          <a:xfrm>
            <a:off x="399255" y="1252451"/>
            <a:ext cx="5696745" cy="3448531"/>
          </a:xfrm>
        </p:spPr>
      </p:pic>
      <p:pic>
        <p:nvPicPr>
          <p:cNvPr id="7" name="Picture 6">
            <a:extLst>
              <a:ext uri="{FF2B5EF4-FFF2-40B4-BE49-F238E27FC236}">
                <a16:creationId xmlns:a16="http://schemas.microsoft.com/office/drawing/2014/main" id="{C943FC61-2A06-3289-E429-71E6D5A590D9}"/>
              </a:ext>
            </a:extLst>
          </p:cNvPr>
          <p:cNvPicPr>
            <a:picLocks noChangeAspect="1"/>
          </p:cNvPicPr>
          <p:nvPr/>
        </p:nvPicPr>
        <p:blipFill>
          <a:blip r:embed="rId3"/>
          <a:stretch>
            <a:fillRect/>
          </a:stretch>
        </p:blipFill>
        <p:spPr>
          <a:xfrm>
            <a:off x="6208575" y="1281030"/>
            <a:ext cx="5668166" cy="3419952"/>
          </a:xfrm>
          <a:prstGeom prst="rect">
            <a:avLst/>
          </a:prstGeom>
        </p:spPr>
      </p:pic>
    </p:spTree>
    <p:extLst>
      <p:ext uri="{BB962C8B-B14F-4D97-AF65-F5344CB8AC3E}">
        <p14:creationId xmlns:p14="http://schemas.microsoft.com/office/powerpoint/2010/main" val="297488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F267-493F-95BA-BE2B-82DEF9D10906}"/>
              </a:ext>
            </a:extLst>
          </p:cNvPr>
          <p:cNvSpPr>
            <a:spLocks noGrp="1"/>
          </p:cNvSpPr>
          <p:nvPr>
            <p:ph type="title"/>
          </p:nvPr>
        </p:nvSpPr>
        <p:spPr>
          <a:xfrm>
            <a:off x="301982" y="0"/>
            <a:ext cx="9404723" cy="1400530"/>
          </a:xfrm>
        </p:spPr>
        <p:txBody>
          <a:bodyPr/>
          <a:lstStyle/>
          <a:p>
            <a:r>
              <a:rPr lang="en-IN" sz="2000" dirty="0"/>
              <a:t>Count Variables:</a:t>
            </a:r>
          </a:p>
        </p:txBody>
      </p:sp>
      <p:pic>
        <p:nvPicPr>
          <p:cNvPr id="5" name="Content Placeholder 4">
            <a:extLst>
              <a:ext uri="{FF2B5EF4-FFF2-40B4-BE49-F238E27FC236}">
                <a16:creationId xmlns:a16="http://schemas.microsoft.com/office/drawing/2014/main" id="{2E69897B-FF4A-8DF7-DC35-35A5E4AE09BB}"/>
              </a:ext>
            </a:extLst>
          </p:cNvPr>
          <p:cNvPicPr>
            <a:picLocks noGrp="1" noChangeAspect="1"/>
          </p:cNvPicPr>
          <p:nvPr>
            <p:ph idx="1"/>
          </p:nvPr>
        </p:nvPicPr>
        <p:blipFill>
          <a:blip r:embed="rId2"/>
          <a:stretch>
            <a:fillRect/>
          </a:stretch>
        </p:blipFill>
        <p:spPr>
          <a:xfrm>
            <a:off x="619432" y="444289"/>
            <a:ext cx="5348748" cy="3272305"/>
          </a:xfrm>
        </p:spPr>
      </p:pic>
      <p:pic>
        <p:nvPicPr>
          <p:cNvPr id="7" name="Picture 6">
            <a:extLst>
              <a:ext uri="{FF2B5EF4-FFF2-40B4-BE49-F238E27FC236}">
                <a16:creationId xmlns:a16="http://schemas.microsoft.com/office/drawing/2014/main" id="{07BD678B-6D64-EDD8-437B-AD15C42F99DA}"/>
              </a:ext>
            </a:extLst>
          </p:cNvPr>
          <p:cNvPicPr>
            <a:picLocks noChangeAspect="1"/>
          </p:cNvPicPr>
          <p:nvPr/>
        </p:nvPicPr>
        <p:blipFill>
          <a:blip r:embed="rId3"/>
          <a:stretch>
            <a:fillRect/>
          </a:stretch>
        </p:blipFill>
        <p:spPr>
          <a:xfrm>
            <a:off x="6351639" y="444289"/>
            <a:ext cx="5348748" cy="3272305"/>
          </a:xfrm>
          <a:prstGeom prst="rect">
            <a:avLst/>
          </a:prstGeom>
        </p:spPr>
      </p:pic>
      <p:pic>
        <p:nvPicPr>
          <p:cNvPr id="9" name="Picture 8">
            <a:extLst>
              <a:ext uri="{FF2B5EF4-FFF2-40B4-BE49-F238E27FC236}">
                <a16:creationId xmlns:a16="http://schemas.microsoft.com/office/drawing/2014/main" id="{19A7CEA3-5467-8082-28B3-721719124EA3}"/>
              </a:ext>
            </a:extLst>
          </p:cNvPr>
          <p:cNvPicPr>
            <a:picLocks noChangeAspect="1"/>
          </p:cNvPicPr>
          <p:nvPr/>
        </p:nvPicPr>
        <p:blipFill>
          <a:blip r:embed="rId4"/>
          <a:stretch>
            <a:fillRect/>
          </a:stretch>
        </p:blipFill>
        <p:spPr>
          <a:xfrm>
            <a:off x="619432" y="3716594"/>
            <a:ext cx="5348748" cy="3085493"/>
          </a:xfrm>
          <a:prstGeom prst="rect">
            <a:avLst/>
          </a:prstGeom>
        </p:spPr>
      </p:pic>
      <p:pic>
        <p:nvPicPr>
          <p:cNvPr id="11" name="Picture 10">
            <a:extLst>
              <a:ext uri="{FF2B5EF4-FFF2-40B4-BE49-F238E27FC236}">
                <a16:creationId xmlns:a16="http://schemas.microsoft.com/office/drawing/2014/main" id="{AB562299-4D8F-B7C5-DC02-F90AD1E3FC76}"/>
              </a:ext>
            </a:extLst>
          </p:cNvPr>
          <p:cNvPicPr>
            <a:picLocks noChangeAspect="1"/>
          </p:cNvPicPr>
          <p:nvPr/>
        </p:nvPicPr>
        <p:blipFill>
          <a:blip r:embed="rId5"/>
          <a:stretch>
            <a:fillRect/>
          </a:stretch>
        </p:blipFill>
        <p:spPr>
          <a:xfrm>
            <a:off x="6351639" y="3716593"/>
            <a:ext cx="5348748" cy="3085493"/>
          </a:xfrm>
          <a:prstGeom prst="rect">
            <a:avLst/>
          </a:prstGeom>
        </p:spPr>
      </p:pic>
    </p:spTree>
    <p:extLst>
      <p:ext uri="{BB962C8B-B14F-4D97-AF65-F5344CB8AC3E}">
        <p14:creationId xmlns:p14="http://schemas.microsoft.com/office/powerpoint/2010/main" val="10361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5D1D-C98E-2185-EED3-A3A13B777542}"/>
              </a:ext>
            </a:extLst>
          </p:cNvPr>
          <p:cNvSpPr>
            <a:spLocks noGrp="1"/>
          </p:cNvSpPr>
          <p:nvPr>
            <p:ph type="title"/>
          </p:nvPr>
        </p:nvSpPr>
        <p:spPr/>
        <p:txBody>
          <a:bodyPr/>
          <a:lstStyle/>
          <a:p>
            <a:r>
              <a:rPr lang="en-IN" sz="3200" b="1" dirty="0">
                <a:solidFill>
                  <a:schemeClr val="accent3"/>
                </a:solidFill>
              </a:rPr>
              <a:t>Analysis:</a:t>
            </a:r>
            <a:br>
              <a:rPr lang="en-IN" sz="3200" b="1" dirty="0">
                <a:solidFill>
                  <a:srgbClr val="FF0000"/>
                </a:solidFill>
              </a:rPr>
            </a:br>
            <a:endParaRPr lang="en-IN" sz="3200" dirty="0"/>
          </a:p>
        </p:txBody>
      </p:sp>
      <p:sp>
        <p:nvSpPr>
          <p:cNvPr id="3" name="Content Placeholder 2">
            <a:extLst>
              <a:ext uri="{FF2B5EF4-FFF2-40B4-BE49-F238E27FC236}">
                <a16:creationId xmlns:a16="http://schemas.microsoft.com/office/drawing/2014/main" id="{EBF78728-25E2-2690-20F9-C0CC7829D17D}"/>
              </a:ext>
            </a:extLst>
          </p:cNvPr>
          <p:cNvSpPr>
            <a:spLocks noGrp="1"/>
          </p:cNvSpPr>
          <p:nvPr>
            <p:ph idx="1"/>
          </p:nvPr>
        </p:nvSpPr>
        <p:spPr>
          <a:xfrm>
            <a:off x="875201" y="1227008"/>
            <a:ext cx="8946541" cy="4195481"/>
          </a:xfrm>
        </p:spPr>
        <p:txBody>
          <a:bodyPr>
            <a:normAutofit fontScale="92500" lnSpcReduction="10000"/>
          </a:bodyPr>
          <a:lstStyle/>
          <a:p>
            <a:pPr marL="342900" indent="-342900">
              <a:buFont typeface="Wingdings" panose="05000000000000000000" pitchFamily="2" charset="2"/>
              <a:buChar char="Ø"/>
            </a:pPr>
            <a:r>
              <a:rPr lang="en-US" sz="2000" dirty="0"/>
              <a:t>Individuals with higher incomes are less likely to apply for loans. </a:t>
            </a:r>
          </a:p>
          <a:p>
            <a:pPr marL="342900" indent="-342900">
              <a:buFont typeface="Wingdings" panose="05000000000000000000" pitchFamily="2" charset="2"/>
              <a:buChar char="Ø"/>
            </a:pPr>
            <a:r>
              <a:rPr lang="en-US" sz="2000" dirty="0"/>
              <a:t>The credit amount of a bank loan is typically in the range of 45000 to 545000. </a:t>
            </a:r>
          </a:p>
          <a:p>
            <a:pPr marL="342900" indent="-342900">
              <a:buFont typeface="Wingdings" panose="05000000000000000000" pitchFamily="2" charset="2"/>
              <a:buChar char="Ø"/>
            </a:pPr>
            <a:r>
              <a:rPr lang="en-US" sz="2000" dirty="0"/>
              <a:t>Individuals whose house/apartment are more likely to apply for loans than others.</a:t>
            </a:r>
          </a:p>
          <a:p>
            <a:pPr marL="342900" indent="-342900">
              <a:buFont typeface="Wingdings" panose="05000000000000000000" pitchFamily="2" charset="2"/>
              <a:buChar char="Ø"/>
            </a:pPr>
            <a:r>
              <a:rPr lang="en-US" sz="2000" dirty="0"/>
              <a:t>More loans have been requested by working people.</a:t>
            </a:r>
          </a:p>
          <a:p>
            <a:pPr marL="342900" indent="-342900">
              <a:buFont typeface="Wingdings" panose="05000000000000000000" pitchFamily="2" charset="2"/>
              <a:buChar char="Ø"/>
            </a:pPr>
            <a:r>
              <a:rPr lang="en-US" sz="2000" dirty="0"/>
              <a:t>Those who are married have taken out more loans. </a:t>
            </a:r>
          </a:p>
          <a:p>
            <a:pPr marL="342900" indent="-342900">
              <a:buFont typeface="Wingdings" panose="05000000000000000000" pitchFamily="2" charset="2"/>
              <a:buChar char="Ø"/>
            </a:pPr>
            <a:r>
              <a:rPr lang="en-US" sz="2000" dirty="0"/>
              <a:t>Unaccompanied minors have requested for extra loans.</a:t>
            </a:r>
          </a:p>
          <a:p>
            <a:pPr marL="342900" indent="-342900">
              <a:buFont typeface="Wingdings" panose="05000000000000000000" pitchFamily="2" charset="2"/>
              <a:buChar char="Ø"/>
            </a:pPr>
            <a:r>
              <a:rPr lang="en-US" sz="2000" dirty="0"/>
              <a:t>Those with 0 to 10 years of work experience are the most likely to seek for loans. </a:t>
            </a:r>
          </a:p>
          <a:p>
            <a:pPr marL="342900" indent="-342900">
              <a:buFont typeface="Wingdings" panose="05000000000000000000" pitchFamily="2" charset="2"/>
              <a:buChar char="Ø"/>
            </a:pPr>
            <a:r>
              <a:rPr lang="en-US" sz="2000" dirty="0"/>
              <a:t>The majority of loan applications have come from people between the ages of 31 and 41. </a:t>
            </a:r>
          </a:p>
          <a:p>
            <a:endParaRPr lang="en-IN" dirty="0"/>
          </a:p>
        </p:txBody>
      </p:sp>
    </p:spTree>
    <p:extLst>
      <p:ext uri="{BB962C8B-B14F-4D97-AF65-F5344CB8AC3E}">
        <p14:creationId xmlns:p14="http://schemas.microsoft.com/office/powerpoint/2010/main" val="289694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9ED3-0E75-4AF0-40CC-EA83AF293CED}"/>
              </a:ext>
            </a:extLst>
          </p:cNvPr>
          <p:cNvSpPr>
            <a:spLocks noGrp="1"/>
          </p:cNvSpPr>
          <p:nvPr>
            <p:ph type="title"/>
          </p:nvPr>
        </p:nvSpPr>
        <p:spPr/>
        <p:txBody>
          <a:bodyPr/>
          <a:lstStyle/>
          <a:p>
            <a:r>
              <a:rPr lang="en-IN" sz="3200" b="1" u="sng" dirty="0">
                <a:solidFill>
                  <a:schemeClr val="accent3"/>
                </a:solidFill>
              </a:rPr>
              <a:t>SEGMENTED UNIVARIATE ANALYSIS</a:t>
            </a:r>
            <a:br>
              <a:rPr lang="en-IN" sz="4400" b="1" u="sng" dirty="0">
                <a:solidFill>
                  <a:srgbClr val="FF0000"/>
                </a:solidFill>
              </a:rPr>
            </a:br>
            <a:endParaRPr lang="en-IN" dirty="0"/>
          </a:p>
        </p:txBody>
      </p:sp>
      <p:pic>
        <p:nvPicPr>
          <p:cNvPr id="5" name="Content Placeholder 4">
            <a:extLst>
              <a:ext uri="{FF2B5EF4-FFF2-40B4-BE49-F238E27FC236}">
                <a16:creationId xmlns:a16="http://schemas.microsoft.com/office/drawing/2014/main" id="{147CF645-18FB-1095-8C43-BEF1CA598AC0}"/>
              </a:ext>
            </a:extLst>
          </p:cNvPr>
          <p:cNvPicPr>
            <a:picLocks noGrp="1" noChangeAspect="1"/>
          </p:cNvPicPr>
          <p:nvPr>
            <p:ph idx="1"/>
          </p:nvPr>
        </p:nvPicPr>
        <p:blipFill>
          <a:blip r:embed="rId2"/>
          <a:stretch>
            <a:fillRect/>
          </a:stretch>
        </p:blipFill>
        <p:spPr>
          <a:xfrm>
            <a:off x="1127730" y="1502715"/>
            <a:ext cx="3788399" cy="3419951"/>
          </a:xfrm>
        </p:spPr>
      </p:pic>
      <p:pic>
        <p:nvPicPr>
          <p:cNvPr id="7" name="Picture 6">
            <a:extLst>
              <a:ext uri="{FF2B5EF4-FFF2-40B4-BE49-F238E27FC236}">
                <a16:creationId xmlns:a16="http://schemas.microsoft.com/office/drawing/2014/main" id="{BC5501FC-3FA6-4CC1-30A3-F04CEE5DD888}"/>
              </a:ext>
            </a:extLst>
          </p:cNvPr>
          <p:cNvPicPr>
            <a:picLocks noChangeAspect="1"/>
          </p:cNvPicPr>
          <p:nvPr/>
        </p:nvPicPr>
        <p:blipFill>
          <a:blip r:embed="rId3"/>
          <a:stretch>
            <a:fillRect/>
          </a:stretch>
        </p:blipFill>
        <p:spPr>
          <a:xfrm>
            <a:off x="5348472" y="1502715"/>
            <a:ext cx="5715798" cy="3419952"/>
          </a:xfrm>
          <a:prstGeom prst="rect">
            <a:avLst/>
          </a:prstGeom>
        </p:spPr>
      </p:pic>
    </p:spTree>
    <p:extLst>
      <p:ext uri="{BB962C8B-B14F-4D97-AF65-F5344CB8AC3E}">
        <p14:creationId xmlns:p14="http://schemas.microsoft.com/office/powerpoint/2010/main" val="57070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E4EB-A756-4EBA-D0BA-160B05F52034}"/>
              </a:ext>
            </a:extLst>
          </p:cNvPr>
          <p:cNvSpPr>
            <a:spLocks noGrp="1"/>
          </p:cNvSpPr>
          <p:nvPr>
            <p:ph type="title"/>
          </p:nvPr>
        </p:nvSpPr>
        <p:spPr/>
        <p:txBody>
          <a:bodyPr/>
          <a:lstStyle/>
          <a:p>
            <a:r>
              <a:rPr lang="en-IN" sz="2400" dirty="0"/>
              <a:t>Pie Chart:</a:t>
            </a:r>
          </a:p>
        </p:txBody>
      </p:sp>
      <p:pic>
        <p:nvPicPr>
          <p:cNvPr id="5" name="Content Placeholder 4">
            <a:extLst>
              <a:ext uri="{FF2B5EF4-FFF2-40B4-BE49-F238E27FC236}">
                <a16:creationId xmlns:a16="http://schemas.microsoft.com/office/drawing/2014/main" id="{AFFA91CC-0E81-9305-59CB-EB98F1F049B5}"/>
              </a:ext>
            </a:extLst>
          </p:cNvPr>
          <p:cNvPicPr>
            <a:picLocks noGrp="1" noChangeAspect="1"/>
          </p:cNvPicPr>
          <p:nvPr>
            <p:ph idx="1"/>
          </p:nvPr>
        </p:nvPicPr>
        <p:blipFill>
          <a:blip r:embed="rId2"/>
          <a:stretch>
            <a:fillRect/>
          </a:stretch>
        </p:blipFill>
        <p:spPr>
          <a:xfrm>
            <a:off x="1192057" y="1714260"/>
            <a:ext cx="3696216" cy="3429479"/>
          </a:xfrm>
        </p:spPr>
      </p:pic>
      <p:pic>
        <p:nvPicPr>
          <p:cNvPr id="7" name="Picture 6">
            <a:extLst>
              <a:ext uri="{FF2B5EF4-FFF2-40B4-BE49-F238E27FC236}">
                <a16:creationId xmlns:a16="http://schemas.microsoft.com/office/drawing/2014/main" id="{B25D134E-E42C-FDF9-9B61-7C4469D84AE5}"/>
              </a:ext>
            </a:extLst>
          </p:cNvPr>
          <p:cNvPicPr>
            <a:picLocks noChangeAspect="1"/>
          </p:cNvPicPr>
          <p:nvPr/>
        </p:nvPicPr>
        <p:blipFill>
          <a:blip r:embed="rId3"/>
          <a:stretch>
            <a:fillRect/>
          </a:stretch>
        </p:blipFill>
        <p:spPr>
          <a:xfrm>
            <a:off x="5016093" y="1723786"/>
            <a:ext cx="5668166" cy="3410426"/>
          </a:xfrm>
          <a:prstGeom prst="rect">
            <a:avLst/>
          </a:prstGeom>
        </p:spPr>
      </p:pic>
    </p:spTree>
    <p:extLst>
      <p:ext uri="{BB962C8B-B14F-4D97-AF65-F5344CB8AC3E}">
        <p14:creationId xmlns:p14="http://schemas.microsoft.com/office/powerpoint/2010/main" val="338525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32A0-0C7D-058E-48B1-73C1226215CC}"/>
              </a:ext>
            </a:extLst>
          </p:cNvPr>
          <p:cNvSpPr>
            <a:spLocks noGrp="1"/>
          </p:cNvSpPr>
          <p:nvPr>
            <p:ph type="title"/>
          </p:nvPr>
        </p:nvSpPr>
        <p:spPr>
          <a:xfrm>
            <a:off x="-2185400" y="256073"/>
            <a:ext cx="15146402" cy="1400530"/>
          </a:xfrm>
        </p:spPr>
        <p:txBody>
          <a:bodyPr/>
          <a:lstStyle/>
          <a:p>
            <a:r>
              <a:rPr lang="en-IN" sz="3600" b="1" dirty="0">
                <a:solidFill>
                  <a:schemeClr val="tx2"/>
                </a:solidFill>
              </a:rPr>
              <a:t>                         </a:t>
            </a:r>
            <a:r>
              <a:rPr lang="en-IN" sz="3600" b="1" u="sng" dirty="0">
                <a:solidFill>
                  <a:schemeClr val="accent3"/>
                </a:solidFill>
              </a:rPr>
              <a:t>Project Description:</a:t>
            </a:r>
            <a:br>
              <a:rPr lang="en-IN" sz="3600" b="1" u="sng" dirty="0">
                <a:solidFill>
                  <a:schemeClr val="tx2"/>
                </a:solidFill>
              </a:rPr>
            </a:br>
            <a:br>
              <a:rPr lang="en-IN" sz="4400" b="1" u="sng" dirty="0">
                <a:solidFill>
                  <a:schemeClr val="tx2"/>
                </a:solidFill>
              </a:rPr>
            </a:br>
            <a:endParaRPr lang="en-IN" dirty="0"/>
          </a:p>
        </p:txBody>
      </p:sp>
      <p:sp>
        <p:nvSpPr>
          <p:cNvPr id="3" name="Content Placeholder 2">
            <a:extLst>
              <a:ext uri="{FF2B5EF4-FFF2-40B4-BE49-F238E27FC236}">
                <a16:creationId xmlns:a16="http://schemas.microsoft.com/office/drawing/2014/main" id="{DFD5F01C-8C41-0059-60CA-8C4B06D66975}"/>
              </a:ext>
            </a:extLst>
          </p:cNvPr>
          <p:cNvSpPr>
            <a:spLocks noGrp="1"/>
          </p:cNvSpPr>
          <p:nvPr>
            <p:ph idx="1"/>
          </p:nvPr>
        </p:nvSpPr>
        <p:spPr>
          <a:xfrm>
            <a:off x="914530" y="1118853"/>
            <a:ext cx="8946541" cy="5001293"/>
          </a:xfrm>
        </p:spPr>
        <p:txBody>
          <a:bodyPr>
            <a:noAutofit/>
          </a:bodyPr>
          <a:lstStyle/>
          <a:p>
            <a:pPr marL="0" indent="0">
              <a:buNone/>
            </a:pPr>
            <a:r>
              <a:rPr lang="en-US" sz="1600" dirty="0"/>
              <a:t>This case study attempts to demonstrate the application of EDA in a real-world business environment. In this case study, in addition to using the techniques learned in the EDA module, it will help in gaining a basic grasp of risk analytics in banking and financial services, as well as how data is utilized to reduce the risk of losing money when lending to consumers.</a:t>
            </a:r>
          </a:p>
          <a:p>
            <a:pPr marL="0" indent="0">
              <a:buNone/>
            </a:pPr>
            <a:endParaRPr lang="en-US" sz="1600" dirty="0"/>
          </a:p>
          <a:p>
            <a:pPr marL="0" indent="0">
              <a:buNone/>
            </a:pPr>
            <a:r>
              <a:rPr lang="en-US" sz="1600" dirty="0"/>
              <a:t>The company wants to understand the driving factors (or driver variables) behind loan default, i.e. the variables which are strong indicators of default.</a:t>
            </a:r>
          </a:p>
          <a:p>
            <a:pPr marL="0" indent="0">
              <a:buNone/>
            </a:pPr>
            <a:endParaRPr lang="en-US" sz="1600" dirty="0"/>
          </a:p>
          <a:p>
            <a:pPr marL="0" indent="0">
              <a:buNone/>
            </a:pPr>
            <a:r>
              <a:rPr lang="en-US" sz="1600" dirty="0"/>
              <a:t>When a customer applies for a loan, your company faces two risks:</a:t>
            </a:r>
          </a:p>
          <a:p>
            <a:pPr marL="0" indent="0">
              <a:buNone/>
            </a:pPr>
            <a:endParaRPr lang="en-US" sz="1600" dirty="0"/>
          </a:p>
          <a:p>
            <a:pPr marL="0" indent="0">
              <a:buNone/>
            </a:pPr>
            <a:r>
              <a:rPr lang="en-US" sz="1600" dirty="0"/>
              <a:t>1. If the applicant can repay the loan but is not approved, the company loses business.</a:t>
            </a:r>
          </a:p>
          <a:p>
            <a:pPr marL="0" indent="0">
              <a:buNone/>
            </a:pPr>
            <a:r>
              <a:rPr lang="en-US" sz="1600" dirty="0"/>
              <a:t>2. If the applicant cannot repay the loan and is approved, the company faces a financial loss</a:t>
            </a:r>
          </a:p>
          <a:p>
            <a:pPr marL="0" indent="0">
              <a:buNone/>
            </a:pPr>
            <a:endParaRPr lang="en-US" sz="1600" dirty="0"/>
          </a:p>
          <a:p>
            <a:pPr marL="0" indent="0">
              <a:buNone/>
            </a:pPr>
            <a:r>
              <a:rPr lang="en-US" sz="1600" dirty="0"/>
              <a:t>The dataset you'll be working with contains information about loan applications. It includes two types of scenarios:</a:t>
            </a:r>
          </a:p>
          <a:p>
            <a:pPr marL="0" indent="0">
              <a:buNone/>
            </a:pPr>
            <a:endParaRPr lang="en-IN" sz="1600" dirty="0"/>
          </a:p>
        </p:txBody>
      </p:sp>
    </p:spTree>
    <p:extLst>
      <p:ext uri="{BB962C8B-B14F-4D97-AF65-F5344CB8AC3E}">
        <p14:creationId xmlns:p14="http://schemas.microsoft.com/office/powerpoint/2010/main" val="3013854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221F-ACC4-91D7-667A-311337DCA49E}"/>
              </a:ext>
            </a:extLst>
          </p:cNvPr>
          <p:cNvSpPr>
            <a:spLocks noGrp="1"/>
          </p:cNvSpPr>
          <p:nvPr>
            <p:ph type="title"/>
          </p:nvPr>
        </p:nvSpPr>
        <p:spPr/>
        <p:txBody>
          <a:bodyPr/>
          <a:lstStyle/>
          <a:p>
            <a:r>
              <a:rPr lang="en-IN" sz="3200" b="1" u="sng" dirty="0">
                <a:solidFill>
                  <a:schemeClr val="accent3"/>
                </a:solidFill>
              </a:rPr>
              <a:t>BIVARIATE ANALYSIS :</a:t>
            </a:r>
            <a:br>
              <a:rPr lang="en-IN" sz="4400" b="1" u="sng" dirty="0">
                <a:solidFill>
                  <a:srgbClr val="FF0000"/>
                </a:solidFill>
              </a:rPr>
            </a:br>
            <a:endParaRPr lang="en-IN" dirty="0"/>
          </a:p>
        </p:txBody>
      </p:sp>
      <p:sp>
        <p:nvSpPr>
          <p:cNvPr id="3" name="Content Placeholder 2">
            <a:extLst>
              <a:ext uri="{FF2B5EF4-FFF2-40B4-BE49-F238E27FC236}">
                <a16:creationId xmlns:a16="http://schemas.microsoft.com/office/drawing/2014/main" id="{49449B8F-517A-609E-BFEC-C7D89CAB2DAE}"/>
              </a:ext>
            </a:extLst>
          </p:cNvPr>
          <p:cNvSpPr>
            <a:spLocks noGrp="1"/>
          </p:cNvSpPr>
          <p:nvPr>
            <p:ph idx="1"/>
          </p:nvPr>
        </p:nvSpPr>
        <p:spPr>
          <a:xfrm>
            <a:off x="875201" y="1502311"/>
            <a:ext cx="8946541" cy="4195481"/>
          </a:xfrm>
        </p:spPr>
        <p:txBody>
          <a:bodyPr>
            <a:normAutofit fontScale="92500" lnSpcReduction="10000"/>
          </a:bodyPr>
          <a:lstStyle/>
          <a:p>
            <a:pPr marL="342900" indent="-342900">
              <a:buFont typeface="Arial" panose="020B0604020202020204" pitchFamily="34" charset="0"/>
              <a:buChar char="•"/>
            </a:pPr>
            <a:r>
              <a:rPr lang="en-US" sz="2000" dirty="0"/>
              <a:t>Customers who live in low-rating areas will have higher defaults. </a:t>
            </a:r>
          </a:p>
          <a:p>
            <a:pPr marL="342900" indent="-342900">
              <a:buFont typeface="Arial" panose="020B0604020202020204" pitchFamily="34" charset="0"/>
              <a:buChar char="•"/>
            </a:pPr>
            <a:r>
              <a:rPr lang="en-US" sz="2000" dirty="0"/>
              <a:t>Individuals with lower incomes are more likely to default.</a:t>
            </a:r>
          </a:p>
          <a:p>
            <a:pPr marL="342900" indent="-342900">
              <a:buFont typeface="Arial" panose="020B0604020202020204" pitchFamily="34" charset="0"/>
              <a:buChar char="•"/>
            </a:pPr>
            <a:r>
              <a:rPr lang="en-US" sz="2000" dirty="0"/>
              <a:t>Young people are more likely to default, and the trend of defaulters declines with age.</a:t>
            </a:r>
          </a:p>
          <a:p>
            <a:pPr marL="342900" indent="-342900">
              <a:buFont typeface="Arial" panose="020B0604020202020204" pitchFamily="34" charset="0"/>
              <a:buChar char="•"/>
            </a:pPr>
            <a:r>
              <a:rPr lang="en-US" sz="2000" dirty="0"/>
              <a:t>Ladies are less inclined than males to have defaults.</a:t>
            </a:r>
          </a:p>
          <a:p>
            <a:pPr marL="342900" indent="-342900">
              <a:buFont typeface="Arial" panose="020B0604020202020204" pitchFamily="34" charset="0"/>
              <a:buChar char="•"/>
            </a:pPr>
            <a:r>
              <a:rPr lang="en-US" sz="2000" dirty="0"/>
              <a:t>More defaults are predicted due to maternity leave and unemployment.</a:t>
            </a:r>
          </a:p>
          <a:p>
            <a:pPr marL="342900" indent="-342900">
              <a:buFont typeface="Arial" panose="020B0604020202020204" pitchFamily="34" charset="0"/>
              <a:buChar char="•"/>
            </a:pPr>
            <a:r>
              <a:rPr lang="en-US" sz="2000" dirty="0"/>
              <a:t>Customers with more than five family members are more likely to default on their bank loan.</a:t>
            </a:r>
          </a:p>
          <a:p>
            <a:pPr marL="342900" indent="-342900">
              <a:buFont typeface="Arial" panose="020B0604020202020204" pitchFamily="34" charset="0"/>
              <a:buChar char="•"/>
            </a:pPr>
            <a:r>
              <a:rPr lang="en-US" sz="2000" dirty="0"/>
              <a:t>Customers with fewer educational qualifications are more likely to fail on a bank loan.</a:t>
            </a:r>
          </a:p>
          <a:p>
            <a:pPr marL="342900" indent="-342900">
              <a:buFont typeface="Arial" panose="020B0604020202020204" pitchFamily="34" charset="0"/>
              <a:buChar char="•"/>
            </a:pPr>
            <a:r>
              <a:rPr lang="en-US" sz="2000" dirty="0"/>
              <a:t>Customers with hardly work experience are more likely to have defaults.</a:t>
            </a:r>
            <a:endParaRPr lang="en-IN" sz="2000" dirty="0"/>
          </a:p>
          <a:p>
            <a:endParaRPr lang="en-IN" dirty="0"/>
          </a:p>
        </p:txBody>
      </p:sp>
    </p:spTree>
    <p:extLst>
      <p:ext uri="{BB962C8B-B14F-4D97-AF65-F5344CB8AC3E}">
        <p14:creationId xmlns:p14="http://schemas.microsoft.com/office/powerpoint/2010/main" val="3508148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1D5A-4FB8-3766-2935-B8321FBC79E9}"/>
              </a:ext>
            </a:extLst>
          </p:cNvPr>
          <p:cNvSpPr>
            <a:spLocks noGrp="1"/>
          </p:cNvSpPr>
          <p:nvPr>
            <p:ph type="title"/>
          </p:nvPr>
        </p:nvSpPr>
        <p:spPr/>
        <p:txBody>
          <a:bodyPr/>
          <a:lstStyle/>
          <a:p>
            <a:r>
              <a:rPr lang="en-IN" sz="2000" dirty="0"/>
              <a:t>Chart:</a:t>
            </a:r>
          </a:p>
        </p:txBody>
      </p:sp>
      <p:pic>
        <p:nvPicPr>
          <p:cNvPr id="5" name="Content Placeholder 4">
            <a:extLst>
              <a:ext uri="{FF2B5EF4-FFF2-40B4-BE49-F238E27FC236}">
                <a16:creationId xmlns:a16="http://schemas.microsoft.com/office/drawing/2014/main" id="{93DA77DB-484C-7383-7445-E2712C21B58A}"/>
              </a:ext>
            </a:extLst>
          </p:cNvPr>
          <p:cNvPicPr>
            <a:picLocks noGrp="1" noChangeAspect="1"/>
          </p:cNvPicPr>
          <p:nvPr>
            <p:ph idx="1"/>
          </p:nvPr>
        </p:nvPicPr>
        <p:blipFill>
          <a:blip r:embed="rId2"/>
          <a:stretch>
            <a:fillRect/>
          </a:stretch>
        </p:blipFill>
        <p:spPr>
          <a:xfrm>
            <a:off x="1179872" y="1352159"/>
            <a:ext cx="2977088" cy="3381847"/>
          </a:xfrm>
        </p:spPr>
      </p:pic>
      <p:pic>
        <p:nvPicPr>
          <p:cNvPr id="7" name="Picture 6">
            <a:extLst>
              <a:ext uri="{FF2B5EF4-FFF2-40B4-BE49-F238E27FC236}">
                <a16:creationId xmlns:a16="http://schemas.microsoft.com/office/drawing/2014/main" id="{7D1D4897-4AA5-5D08-3F23-9EB9FAB1F62C}"/>
              </a:ext>
            </a:extLst>
          </p:cNvPr>
          <p:cNvPicPr>
            <a:picLocks noChangeAspect="1"/>
          </p:cNvPicPr>
          <p:nvPr/>
        </p:nvPicPr>
        <p:blipFill>
          <a:blip r:embed="rId3"/>
          <a:stretch>
            <a:fillRect/>
          </a:stretch>
        </p:blipFill>
        <p:spPr>
          <a:xfrm>
            <a:off x="4540415" y="1334953"/>
            <a:ext cx="5687219" cy="3381847"/>
          </a:xfrm>
          <a:prstGeom prst="rect">
            <a:avLst/>
          </a:prstGeom>
        </p:spPr>
      </p:pic>
    </p:spTree>
    <p:extLst>
      <p:ext uri="{BB962C8B-B14F-4D97-AF65-F5344CB8AC3E}">
        <p14:creationId xmlns:p14="http://schemas.microsoft.com/office/powerpoint/2010/main" val="173112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A8B6-84A8-EC3A-5F1C-1E7DCB514456}"/>
              </a:ext>
            </a:extLst>
          </p:cNvPr>
          <p:cNvSpPr>
            <a:spLocks noGrp="1"/>
          </p:cNvSpPr>
          <p:nvPr>
            <p:ph type="title"/>
          </p:nvPr>
        </p:nvSpPr>
        <p:spPr/>
        <p:txBody>
          <a:bodyPr/>
          <a:lstStyle/>
          <a:p>
            <a:r>
              <a:rPr lang="en-US" sz="2800" b="1" dirty="0">
                <a:solidFill>
                  <a:schemeClr val="accent3"/>
                </a:solidFill>
              </a:rPr>
              <a:t>Task 6 : </a:t>
            </a:r>
            <a:r>
              <a:rPr lang="en-US" sz="2800" dirty="0">
                <a:solidFill>
                  <a:schemeClr val="accent3"/>
                </a:solidFill>
              </a:rPr>
              <a:t>Find the top 10 correlation for the Client with payment difficulties and all other cases (Target variable).</a:t>
            </a:r>
            <a:br>
              <a:rPr lang="en-IN" sz="2800" dirty="0">
                <a:solidFill>
                  <a:schemeClr val="accent3"/>
                </a:solidFill>
              </a:rPr>
            </a:br>
            <a:endParaRPr lang="en-IN" sz="2800" dirty="0">
              <a:solidFill>
                <a:schemeClr val="accent3"/>
              </a:solidFill>
            </a:endParaRPr>
          </a:p>
        </p:txBody>
      </p:sp>
      <p:sp>
        <p:nvSpPr>
          <p:cNvPr id="3" name="Content Placeholder 2">
            <a:extLst>
              <a:ext uri="{FF2B5EF4-FFF2-40B4-BE49-F238E27FC236}">
                <a16:creationId xmlns:a16="http://schemas.microsoft.com/office/drawing/2014/main" id="{80553F1F-7FC5-13DC-ED8B-C52D848AEA87}"/>
              </a:ext>
            </a:extLst>
          </p:cNvPr>
          <p:cNvSpPr>
            <a:spLocks noGrp="1"/>
          </p:cNvSpPr>
          <p:nvPr>
            <p:ph idx="1"/>
          </p:nvPr>
        </p:nvSpPr>
        <p:spPr/>
        <p:txBody>
          <a:bodyPr>
            <a:normAutofit fontScale="85000" lnSpcReduction="20000"/>
          </a:bodyPr>
          <a:lstStyle/>
          <a:p>
            <a:r>
              <a:rPr lang="en-US" dirty="0"/>
              <a:t>Top 10 driving factors in current application.csv</a:t>
            </a:r>
          </a:p>
          <a:p>
            <a:endParaRPr lang="en-US" dirty="0"/>
          </a:p>
          <a:p>
            <a:r>
              <a:rPr lang="en-US" dirty="0"/>
              <a:t>1.Income type </a:t>
            </a:r>
          </a:p>
          <a:p>
            <a:r>
              <a:rPr lang="en-US" dirty="0"/>
              <a:t>2. Count of Family Members </a:t>
            </a:r>
          </a:p>
          <a:p>
            <a:r>
              <a:rPr lang="en-US" dirty="0"/>
              <a:t>3. Birth Year</a:t>
            </a:r>
          </a:p>
          <a:p>
            <a:r>
              <a:rPr lang="en-US" dirty="0"/>
              <a:t>4. External source</a:t>
            </a:r>
          </a:p>
          <a:p>
            <a:r>
              <a:rPr lang="en-US" dirty="0"/>
              <a:t>5. Region rating of client</a:t>
            </a:r>
          </a:p>
          <a:p>
            <a:r>
              <a:rPr lang="en-US" dirty="0"/>
              <a:t>6. Age</a:t>
            </a:r>
          </a:p>
          <a:p>
            <a:r>
              <a:rPr lang="en-US" dirty="0"/>
              <a:t>7. Years Employed</a:t>
            </a:r>
          </a:p>
          <a:p>
            <a:r>
              <a:rPr lang="en-US" dirty="0"/>
              <a:t>8. Amount credit </a:t>
            </a:r>
          </a:p>
          <a:p>
            <a:r>
              <a:rPr lang="en-US" dirty="0"/>
              <a:t>9. Amount Goods Price </a:t>
            </a:r>
          </a:p>
          <a:p>
            <a:r>
              <a:rPr lang="en-US" dirty="0"/>
              <a:t>10. Amount total income</a:t>
            </a:r>
            <a:endParaRPr lang="en-IN" dirty="0"/>
          </a:p>
          <a:p>
            <a:endParaRPr lang="en-IN" dirty="0"/>
          </a:p>
        </p:txBody>
      </p:sp>
    </p:spTree>
    <p:extLst>
      <p:ext uri="{BB962C8B-B14F-4D97-AF65-F5344CB8AC3E}">
        <p14:creationId xmlns:p14="http://schemas.microsoft.com/office/powerpoint/2010/main" val="199417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712C-360D-4204-F95C-25CFCFA05203}"/>
              </a:ext>
            </a:extLst>
          </p:cNvPr>
          <p:cNvSpPr>
            <a:spLocks noGrp="1"/>
          </p:cNvSpPr>
          <p:nvPr>
            <p:ph type="title"/>
          </p:nvPr>
        </p:nvSpPr>
        <p:spPr/>
        <p:txBody>
          <a:bodyPr/>
          <a:lstStyle/>
          <a:p>
            <a:r>
              <a:rPr lang="en-IN" sz="2800" dirty="0">
                <a:solidFill>
                  <a:schemeClr val="accent3"/>
                </a:solidFill>
              </a:rPr>
              <a:t>Corelation:</a:t>
            </a:r>
          </a:p>
        </p:txBody>
      </p:sp>
      <p:pic>
        <p:nvPicPr>
          <p:cNvPr id="5" name="Content Placeholder 4">
            <a:extLst>
              <a:ext uri="{FF2B5EF4-FFF2-40B4-BE49-F238E27FC236}">
                <a16:creationId xmlns:a16="http://schemas.microsoft.com/office/drawing/2014/main" id="{AFBBB22F-9067-FE5D-F897-AAA146698A71}"/>
              </a:ext>
            </a:extLst>
          </p:cNvPr>
          <p:cNvPicPr>
            <a:picLocks noGrp="1" noChangeAspect="1"/>
          </p:cNvPicPr>
          <p:nvPr>
            <p:ph idx="1"/>
          </p:nvPr>
        </p:nvPicPr>
        <p:blipFill>
          <a:blip r:embed="rId2"/>
          <a:stretch>
            <a:fillRect/>
          </a:stretch>
        </p:blipFill>
        <p:spPr>
          <a:xfrm>
            <a:off x="1278316" y="1403085"/>
            <a:ext cx="2638793" cy="3410426"/>
          </a:xfrm>
        </p:spPr>
      </p:pic>
      <p:pic>
        <p:nvPicPr>
          <p:cNvPr id="7" name="Picture 6">
            <a:extLst>
              <a:ext uri="{FF2B5EF4-FFF2-40B4-BE49-F238E27FC236}">
                <a16:creationId xmlns:a16="http://schemas.microsoft.com/office/drawing/2014/main" id="{163D2919-A1BC-0398-7CB1-728835444F64}"/>
              </a:ext>
            </a:extLst>
          </p:cNvPr>
          <p:cNvPicPr>
            <a:picLocks noChangeAspect="1"/>
          </p:cNvPicPr>
          <p:nvPr/>
        </p:nvPicPr>
        <p:blipFill>
          <a:blip r:embed="rId3"/>
          <a:stretch>
            <a:fillRect/>
          </a:stretch>
        </p:blipFill>
        <p:spPr>
          <a:xfrm>
            <a:off x="4768369" y="1297858"/>
            <a:ext cx="5914670" cy="4454013"/>
          </a:xfrm>
          <a:prstGeom prst="rect">
            <a:avLst/>
          </a:prstGeom>
        </p:spPr>
      </p:pic>
    </p:spTree>
    <p:extLst>
      <p:ext uri="{BB962C8B-B14F-4D97-AF65-F5344CB8AC3E}">
        <p14:creationId xmlns:p14="http://schemas.microsoft.com/office/powerpoint/2010/main" val="2124120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F255-AF93-B377-FD07-C437D2E0A434}"/>
              </a:ext>
            </a:extLst>
          </p:cNvPr>
          <p:cNvSpPr>
            <a:spLocks noGrp="1"/>
          </p:cNvSpPr>
          <p:nvPr>
            <p:ph type="title"/>
          </p:nvPr>
        </p:nvSpPr>
        <p:spPr/>
        <p:txBody>
          <a:bodyPr/>
          <a:lstStyle/>
          <a:p>
            <a:r>
              <a:rPr lang="en-IN" sz="2800" dirty="0">
                <a:solidFill>
                  <a:schemeClr val="accent3"/>
                </a:solidFill>
              </a:rPr>
              <a:t>Corelation:</a:t>
            </a:r>
          </a:p>
        </p:txBody>
      </p:sp>
      <p:pic>
        <p:nvPicPr>
          <p:cNvPr id="5" name="Content Placeholder 4">
            <a:extLst>
              <a:ext uri="{FF2B5EF4-FFF2-40B4-BE49-F238E27FC236}">
                <a16:creationId xmlns:a16="http://schemas.microsoft.com/office/drawing/2014/main" id="{35AE75DF-DEB2-D2CD-A7CC-C59693C34CB1}"/>
              </a:ext>
            </a:extLst>
          </p:cNvPr>
          <p:cNvPicPr>
            <a:picLocks noGrp="1" noChangeAspect="1"/>
          </p:cNvPicPr>
          <p:nvPr>
            <p:ph idx="1"/>
          </p:nvPr>
        </p:nvPicPr>
        <p:blipFill>
          <a:blip r:embed="rId2"/>
          <a:stretch>
            <a:fillRect/>
          </a:stretch>
        </p:blipFill>
        <p:spPr>
          <a:xfrm>
            <a:off x="963561" y="1589369"/>
            <a:ext cx="3873633" cy="2318531"/>
          </a:xfrm>
        </p:spPr>
      </p:pic>
      <p:pic>
        <p:nvPicPr>
          <p:cNvPr id="7" name="Picture 6">
            <a:extLst>
              <a:ext uri="{FF2B5EF4-FFF2-40B4-BE49-F238E27FC236}">
                <a16:creationId xmlns:a16="http://schemas.microsoft.com/office/drawing/2014/main" id="{DDA06EBC-36B7-69FE-B7CF-F561B4D804AA}"/>
              </a:ext>
            </a:extLst>
          </p:cNvPr>
          <p:cNvPicPr>
            <a:picLocks noChangeAspect="1"/>
          </p:cNvPicPr>
          <p:nvPr/>
        </p:nvPicPr>
        <p:blipFill>
          <a:blip r:embed="rId3"/>
          <a:stretch>
            <a:fillRect/>
          </a:stretch>
        </p:blipFill>
        <p:spPr>
          <a:xfrm>
            <a:off x="5486400" y="1382892"/>
            <a:ext cx="6059489" cy="4307678"/>
          </a:xfrm>
          <a:prstGeom prst="rect">
            <a:avLst/>
          </a:prstGeom>
        </p:spPr>
      </p:pic>
    </p:spTree>
    <p:extLst>
      <p:ext uri="{BB962C8B-B14F-4D97-AF65-F5344CB8AC3E}">
        <p14:creationId xmlns:p14="http://schemas.microsoft.com/office/powerpoint/2010/main" val="45912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F3E2-9B91-F4E6-635A-DB2BE227DB77}"/>
              </a:ext>
            </a:extLst>
          </p:cNvPr>
          <p:cNvSpPr>
            <a:spLocks noGrp="1"/>
          </p:cNvSpPr>
          <p:nvPr>
            <p:ph type="title"/>
          </p:nvPr>
        </p:nvSpPr>
        <p:spPr/>
        <p:txBody>
          <a:bodyPr/>
          <a:lstStyle/>
          <a:p>
            <a:r>
              <a:rPr lang="en-IN" sz="3200" b="1" u="sng" dirty="0">
                <a:solidFill>
                  <a:schemeClr val="accent3"/>
                </a:solidFill>
              </a:rPr>
              <a:t>Insights</a:t>
            </a:r>
            <a:br>
              <a:rPr lang="en-IN" sz="3200" b="1" u="sng" dirty="0">
                <a:solidFill>
                  <a:schemeClr val="accent3"/>
                </a:solidFill>
              </a:rPr>
            </a:br>
            <a:endParaRPr lang="en-IN" sz="3200" dirty="0">
              <a:solidFill>
                <a:schemeClr val="accent3"/>
              </a:solidFill>
            </a:endParaRPr>
          </a:p>
        </p:txBody>
      </p:sp>
      <p:sp>
        <p:nvSpPr>
          <p:cNvPr id="3" name="Content Placeholder 2">
            <a:extLst>
              <a:ext uri="{FF2B5EF4-FFF2-40B4-BE49-F238E27FC236}">
                <a16:creationId xmlns:a16="http://schemas.microsoft.com/office/drawing/2014/main" id="{6A7BCF36-4180-4E0A-1125-998028D99F3E}"/>
              </a:ext>
            </a:extLst>
          </p:cNvPr>
          <p:cNvSpPr>
            <a:spLocks noGrp="1"/>
          </p:cNvSpPr>
          <p:nvPr>
            <p:ph idx="1"/>
          </p:nvPr>
        </p:nvSpPr>
        <p:spPr>
          <a:xfrm>
            <a:off x="965660" y="1331258"/>
            <a:ext cx="10380766" cy="5074023"/>
          </a:xfrm>
        </p:spPr>
        <p:txBody>
          <a:bodyPr>
            <a:normAutofit fontScale="70000" lnSpcReduction="20000"/>
          </a:bodyPr>
          <a:lstStyle/>
          <a:p>
            <a:pPr marL="285750" indent="-285750">
              <a:buFont typeface="Wingdings" panose="05000000000000000000" pitchFamily="2" charset="2"/>
              <a:buChar char="Ø"/>
            </a:pPr>
            <a:r>
              <a:rPr lang="en-US" dirty="0"/>
              <a:t>NAME_EDUCATION_TYPE: Academic degree has less defaults.</a:t>
            </a:r>
          </a:p>
          <a:p>
            <a:pPr marL="285750" indent="-285750">
              <a:buFont typeface="Wingdings" panose="05000000000000000000" pitchFamily="2" charset="2"/>
              <a:buChar char="Ø"/>
            </a:pPr>
            <a:r>
              <a:rPr lang="en-US" dirty="0"/>
              <a:t>NAME_INCOME_TYPE: Student and Businessmen have no defaults.</a:t>
            </a:r>
          </a:p>
          <a:p>
            <a:pPr marL="285750" indent="-285750">
              <a:buFont typeface="Wingdings" panose="05000000000000000000" pitchFamily="2" charset="2"/>
              <a:buChar char="Ø"/>
            </a:pPr>
            <a:r>
              <a:rPr lang="en-US" dirty="0"/>
              <a:t>REGION_RATING_CLIENT: RATING 1 is safer.</a:t>
            </a:r>
          </a:p>
          <a:p>
            <a:pPr marL="285750" indent="-285750">
              <a:buFont typeface="Wingdings" panose="05000000000000000000" pitchFamily="2" charset="2"/>
              <a:buChar char="Ø"/>
            </a:pPr>
            <a:r>
              <a:rPr lang="en-US" dirty="0"/>
              <a:t>ORGANIZATION_TYPE: Clients with Trade Type 4 and 5 and Industry type 8 have defaulted less than 3%.</a:t>
            </a:r>
          </a:p>
          <a:p>
            <a:pPr marL="285750" indent="-285750">
              <a:buFont typeface="Wingdings" panose="05000000000000000000" pitchFamily="2" charset="2"/>
              <a:buChar char="Ø"/>
            </a:pPr>
            <a:r>
              <a:rPr lang="en-US" dirty="0"/>
              <a:t>DAYS_BIRTH: People above age of 61-71 have low probability of defaulting</a:t>
            </a:r>
          </a:p>
          <a:p>
            <a:pPr marL="285750" indent="-285750">
              <a:buFont typeface="Wingdings" panose="05000000000000000000" pitchFamily="2" charset="2"/>
              <a:buChar char="Ø"/>
            </a:pPr>
            <a:r>
              <a:rPr lang="en-US" dirty="0"/>
              <a:t>DAYS_EMPLOYED: Clients with 50+ year experience having less than 1% default rate.</a:t>
            </a:r>
          </a:p>
          <a:p>
            <a:pPr marL="285750" indent="-285750">
              <a:buFont typeface="Wingdings" panose="05000000000000000000" pitchFamily="2" charset="2"/>
              <a:buChar char="Ø"/>
            </a:pPr>
            <a:r>
              <a:rPr lang="en-US" dirty="0"/>
              <a:t>AMT_INCOME_TOTAL: Applicant with Income more than 30-40 lakh are less likely to default.</a:t>
            </a:r>
          </a:p>
          <a:p>
            <a:pPr marL="285750" indent="-285750">
              <a:buFont typeface="Wingdings" panose="05000000000000000000" pitchFamily="2" charset="2"/>
              <a:buChar char="Ø"/>
            </a:pPr>
            <a:r>
              <a:rPr lang="en-US" dirty="0"/>
              <a:t>NAME_CASH_LOAN_PURPOSE: Loans bought for Hobby, buying garage are being repaid mostly.</a:t>
            </a:r>
          </a:p>
          <a:p>
            <a:pPr marL="285750" indent="-285750">
              <a:buFont typeface="Wingdings" panose="05000000000000000000" pitchFamily="2" charset="2"/>
              <a:buChar char="Ø"/>
            </a:pPr>
            <a:r>
              <a:rPr lang="en-US" dirty="0"/>
              <a:t>CNT_CHILDREN: People with zero to two children tend to repay the loans.</a:t>
            </a:r>
          </a:p>
          <a:p>
            <a:pPr marL="285750" indent="-285750">
              <a:buFont typeface="Wingdings" panose="05000000000000000000" pitchFamily="2" charset="2"/>
              <a:buChar char="Ø"/>
            </a:pPr>
            <a:r>
              <a:rPr lang="en-US" dirty="0"/>
              <a:t>CODE_GENDER: Men are at relatively higher default rate</a:t>
            </a:r>
          </a:p>
          <a:p>
            <a:pPr marL="285750" indent="-285750">
              <a:buFont typeface="Wingdings" panose="05000000000000000000" pitchFamily="2" charset="2"/>
              <a:buChar char="Ø"/>
            </a:pPr>
            <a:r>
              <a:rPr lang="en-US" dirty="0"/>
              <a:t>NAME_FAMILY_STATUS: People who have civil marriage or who are single default a lot.</a:t>
            </a:r>
          </a:p>
          <a:p>
            <a:pPr marL="285750" indent="-285750">
              <a:buFont typeface="Wingdings" panose="05000000000000000000" pitchFamily="2" charset="2"/>
              <a:buChar char="Ø"/>
            </a:pPr>
            <a:r>
              <a:rPr lang="en-US" dirty="0"/>
              <a:t>NAME_EDUCATION_TYPE: People with Lower Secondary &amp; Secondary education</a:t>
            </a:r>
          </a:p>
          <a:p>
            <a:pPr marL="285750" indent="-285750">
              <a:buFont typeface="Wingdings" panose="05000000000000000000" pitchFamily="2" charset="2"/>
              <a:buChar char="Ø"/>
            </a:pPr>
            <a:r>
              <a:rPr lang="en-US" dirty="0"/>
              <a:t>NAME_INCOME_TYPE: Clients who are either at Maternity leave OR Unemployed default a lot.</a:t>
            </a:r>
          </a:p>
          <a:p>
            <a:pPr marL="285750" indent="-285750">
              <a:buFont typeface="Wingdings" panose="05000000000000000000" pitchFamily="2" charset="2"/>
              <a:buChar char="Ø"/>
            </a:pPr>
            <a:r>
              <a:rPr lang="en-US" dirty="0"/>
              <a:t>REGION_RATING_CLIENT: People who live in Rating 3 has highest defaults.</a:t>
            </a:r>
          </a:p>
          <a:p>
            <a:pPr marL="285750" indent="-285750">
              <a:buFont typeface="Wingdings" panose="05000000000000000000" pitchFamily="2" charset="2"/>
              <a:buChar char="Ø"/>
            </a:pPr>
            <a:r>
              <a:rPr lang="en-US" dirty="0"/>
              <a:t>OCCUPATION_TYPE: Avoid Low-skill Laborers, Drivers and Waiters/barmen staff, Security staff, Laborers and Cooking staff as their default rate is huge</a:t>
            </a:r>
            <a:endParaRPr lang="en-IN" dirty="0"/>
          </a:p>
          <a:p>
            <a:endParaRPr lang="en-IN" dirty="0"/>
          </a:p>
        </p:txBody>
      </p:sp>
    </p:spTree>
    <p:extLst>
      <p:ext uri="{BB962C8B-B14F-4D97-AF65-F5344CB8AC3E}">
        <p14:creationId xmlns:p14="http://schemas.microsoft.com/office/powerpoint/2010/main" val="2310738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859D-7F8C-B167-DA03-267E707C9DDB}"/>
              </a:ext>
            </a:extLst>
          </p:cNvPr>
          <p:cNvSpPr>
            <a:spLocks noGrp="1"/>
          </p:cNvSpPr>
          <p:nvPr>
            <p:ph type="title"/>
          </p:nvPr>
        </p:nvSpPr>
        <p:spPr/>
        <p:txBody>
          <a:bodyPr/>
          <a:lstStyle/>
          <a:p>
            <a:r>
              <a:rPr lang="en-IN" sz="2800" dirty="0"/>
              <a:t>Loan-Highly Recommended         Loan-High Risk Group                                                 Groups</a:t>
            </a:r>
            <a:br>
              <a:rPr lang="en-IN" sz="2800" dirty="0"/>
            </a:br>
            <a:endParaRPr lang="en-IN" sz="2800" dirty="0"/>
          </a:p>
        </p:txBody>
      </p:sp>
      <p:sp>
        <p:nvSpPr>
          <p:cNvPr id="3" name="Content Placeholder 2">
            <a:extLst>
              <a:ext uri="{FF2B5EF4-FFF2-40B4-BE49-F238E27FC236}">
                <a16:creationId xmlns:a16="http://schemas.microsoft.com/office/drawing/2014/main" id="{5FCA325B-E750-4F48-8DCC-0F19E94BAF43}"/>
              </a:ext>
            </a:extLst>
          </p:cNvPr>
          <p:cNvSpPr>
            <a:spLocks noGrp="1"/>
          </p:cNvSpPr>
          <p:nvPr>
            <p:ph idx="1"/>
          </p:nvPr>
        </p:nvSpPr>
        <p:spPr>
          <a:xfrm>
            <a:off x="769015" y="1757950"/>
            <a:ext cx="9997308" cy="4544527"/>
          </a:xfrm>
        </p:spPr>
        <p:txBody>
          <a:bodyPr>
            <a:normAutofit fontScale="70000" lnSpcReduction="20000"/>
          </a:bodyPr>
          <a:lstStyle/>
          <a:p>
            <a:pPr>
              <a:buFont typeface="+mj-lt"/>
              <a:buAutoNum type="arabicPeriod"/>
            </a:pPr>
            <a:r>
              <a:rPr lang="en-IN" dirty="0"/>
              <a:t>Previous application approved clients                                                                          </a:t>
            </a:r>
          </a:p>
          <a:p>
            <a:pPr marL="342900" indent="-342900">
              <a:buFont typeface="+mj-lt"/>
              <a:buAutoNum type="arabicPeriod"/>
            </a:pPr>
            <a:endParaRPr lang="en-IN" dirty="0"/>
          </a:p>
          <a:p>
            <a:pPr marL="342900" indent="-342900">
              <a:buFont typeface="+mj-lt"/>
              <a:buAutoNum type="arabicPeriod"/>
            </a:pPr>
            <a:r>
              <a:rPr lang="en-IN" dirty="0"/>
              <a:t>Married clients</a:t>
            </a:r>
          </a:p>
          <a:p>
            <a:pPr marL="342900" indent="-342900">
              <a:buFont typeface="+mj-lt"/>
              <a:buAutoNum type="arabicPeriod"/>
            </a:pPr>
            <a:endParaRPr lang="en-IN" dirty="0"/>
          </a:p>
          <a:p>
            <a:pPr marL="342900" indent="-342900">
              <a:buFont typeface="+mj-lt"/>
              <a:buAutoNum type="arabicPeriod"/>
            </a:pPr>
            <a:r>
              <a:rPr lang="en-IN" dirty="0"/>
              <a:t>Senior client</a:t>
            </a:r>
          </a:p>
          <a:p>
            <a:pPr marL="342900" indent="-342900">
              <a:buFont typeface="+mj-lt"/>
              <a:buAutoNum type="arabicPeriod"/>
            </a:pPr>
            <a:endParaRPr lang="en-IN" dirty="0"/>
          </a:p>
          <a:p>
            <a:pPr marL="342900" indent="-342900">
              <a:buFont typeface="+mj-lt"/>
              <a:buAutoNum type="arabicPeriod"/>
            </a:pPr>
            <a:r>
              <a:rPr lang="en-IN" dirty="0"/>
              <a:t>More Educated clients</a:t>
            </a:r>
          </a:p>
          <a:p>
            <a:pPr marL="342900" indent="-342900">
              <a:buFont typeface="+mj-lt"/>
              <a:buAutoNum type="arabicPeriod"/>
            </a:pPr>
            <a:endParaRPr lang="en-IN" dirty="0"/>
          </a:p>
          <a:p>
            <a:pPr marL="342900" indent="-342900">
              <a:buFont typeface="+mj-lt"/>
              <a:buAutoNum type="arabicPeriod"/>
            </a:pPr>
            <a:r>
              <a:rPr lang="en-IN" dirty="0"/>
              <a:t>Customer with high income</a:t>
            </a:r>
          </a:p>
          <a:p>
            <a:pPr marL="342900" indent="-342900">
              <a:buFont typeface="+mj-lt"/>
              <a:buAutoNum type="arabicPeriod"/>
            </a:pPr>
            <a:endParaRPr lang="en-IN" dirty="0"/>
          </a:p>
          <a:p>
            <a:pPr marL="342900" indent="-342900">
              <a:buFont typeface="+mj-lt"/>
              <a:buAutoNum type="arabicPeriod"/>
            </a:pPr>
            <a:r>
              <a:rPr lang="en-IN" dirty="0"/>
              <a:t>Clients with greater external source</a:t>
            </a:r>
          </a:p>
          <a:p>
            <a:pPr marL="342900" indent="-342900">
              <a:buFont typeface="+mj-lt"/>
              <a:buAutoNum type="arabicPeriod"/>
            </a:pPr>
            <a:endParaRPr lang="en-IN" dirty="0"/>
          </a:p>
          <a:p>
            <a:pPr marL="342900" indent="-342900">
              <a:buFont typeface="+mj-lt"/>
              <a:buAutoNum type="arabicPeriod"/>
            </a:pPr>
            <a:r>
              <a:rPr lang="en-IN" dirty="0"/>
              <a:t>Females</a:t>
            </a:r>
          </a:p>
          <a:p>
            <a:pPr marL="342900" indent="-342900">
              <a:buFont typeface="+mj-lt"/>
              <a:buAutoNum type="arabicPeriod"/>
            </a:pPr>
            <a:endParaRPr lang="en-IN" dirty="0"/>
          </a:p>
          <a:p>
            <a:pPr marL="342900" indent="-342900">
              <a:buFont typeface="+mj-lt"/>
              <a:buAutoNum type="arabicPeriod"/>
            </a:pPr>
            <a:r>
              <a:rPr lang="en-IN" dirty="0"/>
              <a:t>Customer with strong work experience  </a:t>
            </a:r>
          </a:p>
          <a:p>
            <a:endParaRPr lang="en-IN" dirty="0"/>
          </a:p>
        </p:txBody>
      </p:sp>
      <p:graphicFrame>
        <p:nvGraphicFramePr>
          <p:cNvPr id="5" name="Table 4">
            <a:extLst>
              <a:ext uri="{FF2B5EF4-FFF2-40B4-BE49-F238E27FC236}">
                <a16:creationId xmlns:a16="http://schemas.microsoft.com/office/drawing/2014/main" id="{9DC1C107-B9CC-E5BC-9C07-7788A561042A}"/>
              </a:ext>
            </a:extLst>
          </p:cNvPr>
          <p:cNvGraphicFramePr>
            <a:graphicFrameLocks noGrp="1"/>
          </p:cNvGraphicFramePr>
          <p:nvPr>
            <p:extLst>
              <p:ext uri="{D42A27DB-BD31-4B8C-83A1-F6EECF244321}">
                <p14:modId xmlns:p14="http://schemas.microsoft.com/office/powerpoint/2010/main" val="3586573057"/>
              </p:ext>
            </p:extLst>
          </p:nvPr>
        </p:nvGraphicFramePr>
        <p:xfrm>
          <a:off x="646111" y="334297"/>
          <a:ext cx="9513890" cy="6070985"/>
        </p:xfrm>
        <a:graphic>
          <a:graphicData uri="http://schemas.openxmlformats.org/drawingml/2006/table">
            <a:tbl>
              <a:tblPr firstRow="1" bandRow="1">
                <a:tableStyleId>{00A15C55-8517-42AA-B614-E9B94910E393}</a:tableStyleId>
              </a:tblPr>
              <a:tblGrid>
                <a:gridCol w="4756945">
                  <a:extLst>
                    <a:ext uri="{9D8B030D-6E8A-4147-A177-3AD203B41FA5}">
                      <a16:colId xmlns:a16="http://schemas.microsoft.com/office/drawing/2014/main" val="2426826643"/>
                    </a:ext>
                  </a:extLst>
                </a:gridCol>
                <a:gridCol w="4756945">
                  <a:extLst>
                    <a:ext uri="{9D8B030D-6E8A-4147-A177-3AD203B41FA5}">
                      <a16:colId xmlns:a16="http://schemas.microsoft.com/office/drawing/2014/main" val="865550362"/>
                    </a:ext>
                  </a:extLst>
                </a:gridCol>
              </a:tblGrid>
              <a:tr h="60709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Loan-Highly Recommended Groups</a:t>
                      </a:r>
                    </a:p>
                    <a:p>
                      <a:endParaRPr lang="en-IN" dirty="0"/>
                    </a:p>
                    <a:p>
                      <a:pPr marL="342900" indent="-342900">
                        <a:buFont typeface="+mj-lt"/>
                        <a:buAutoNum type="arabicPeriod"/>
                      </a:pPr>
                      <a:r>
                        <a:rPr lang="en-IN" dirty="0"/>
                        <a:t>Previous application approved clients</a:t>
                      </a:r>
                    </a:p>
                    <a:p>
                      <a:pPr marL="342900" indent="-342900">
                        <a:buFont typeface="+mj-lt"/>
                        <a:buAutoNum type="arabicPeriod"/>
                      </a:pPr>
                      <a:endParaRPr lang="en-IN" dirty="0"/>
                    </a:p>
                    <a:p>
                      <a:pPr marL="342900" indent="-342900">
                        <a:buFont typeface="+mj-lt"/>
                        <a:buAutoNum type="arabicPeriod"/>
                      </a:pPr>
                      <a:r>
                        <a:rPr lang="en-IN" dirty="0"/>
                        <a:t>Married clients</a:t>
                      </a:r>
                    </a:p>
                    <a:p>
                      <a:pPr marL="342900" indent="-342900">
                        <a:buFont typeface="+mj-lt"/>
                        <a:buAutoNum type="arabicPeriod"/>
                      </a:pPr>
                      <a:endParaRPr lang="en-IN" dirty="0"/>
                    </a:p>
                    <a:p>
                      <a:pPr marL="342900" indent="-342900">
                        <a:buFont typeface="+mj-lt"/>
                        <a:buAutoNum type="arabicPeriod"/>
                      </a:pPr>
                      <a:r>
                        <a:rPr lang="en-IN" dirty="0"/>
                        <a:t>Senior client</a:t>
                      </a:r>
                    </a:p>
                    <a:p>
                      <a:pPr marL="342900" indent="-342900">
                        <a:buFont typeface="+mj-lt"/>
                        <a:buAutoNum type="arabicPeriod"/>
                      </a:pPr>
                      <a:endParaRPr lang="en-IN" dirty="0"/>
                    </a:p>
                    <a:p>
                      <a:pPr marL="342900" indent="-342900">
                        <a:buFont typeface="+mj-lt"/>
                        <a:buAutoNum type="arabicPeriod"/>
                      </a:pPr>
                      <a:r>
                        <a:rPr lang="en-IN" dirty="0"/>
                        <a:t>More Educated clients</a:t>
                      </a:r>
                    </a:p>
                    <a:p>
                      <a:pPr marL="342900" indent="-342900">
                        <a:buFont typeface="+mj-lt"/>
                        <a:buAutoNum type="arabicPeriod"/>
                      </a:pPr>
                      <a:endParaRPr lang="en-IN" dirty="0"/>
                    </a:p>
                    <a:p>
                      <a:pPr marL="342900" indent="-342900">
                        <a:buFont typeface="+mj-lt"/>
                        <a:buAutoNum type="arabicPeriod"/>
                      </a:pPr>
                      <a:r>
                        <a:rPr lang="en-IN" dirty="0"/>
                        <a:t>Customer with high income</a:t>
                      </a:r>
                    </a:p>
                    <a:p>
                      <a:pPr marL="342900" indent="-342900">
                        <a:buFont typeface="+mj-lt"/>
                        <a:buAutoNum type="arabicPeriod"/>
                      </a:pPr>
                      <a:endParaRPr lang="en-IN" dirty="0"/>
                    </a:p>
                    <a:p>
                      <a:pPr marL="342900" indent="-342900">
                        <a:buFont typeface="+mj-lt"/>
                        <a:buAutoNum type="arabicPeriod"/>
                      </a:pPr>
                      <a:r>
                        <a:rPr lang="en-IN" dirty="0"/>
                        <a:t>Clients with greater external source</a:t>
                      </a:r>
                    </a:p>
                    <a:p>
                      <a:pPr marL="342900" indent="-342900">
                        <a:buFont typeface="+mj-lt"/>
                        <a:buAutoNum type="arabicPeriod"/>
                      </a:pPr>
                      <a:endParaRPr lang="en-IN" dirty="0"/>
                    </a:p>
                    <a:p>
                      <a:pPr marL="342900" indent="-342900">
                        <a:buFont typeface="+mj-lt"/>
                        <a:buAutoNum type="arabicPeriod"/>
                      </a:pPr>
                      <a:r>
                        <a:rPr lang="en-IN" dirty="0"/>
                        <a:t>Females</a:t>
                      </a:r>
                    </a:p>
                    <a:p>
                      <a:pPr marL="342900" indent="-342900">
                        <a:buFont typeface="+mj-lt"/>
                        <a:buAutoNum type="arabicPeriod"/>
                      </a:pPr>
                      <a:endParaRPr lang="en-IN" dirty="0"/>
                    </a:p>
                    <a:p>
                      <a:pPr marL="342900" indent="-342900">
                        <a:buFont typeface="+mj-lt"/>
                        <a:buAutoNum type="arabicPeriod"/>
                      </a:pPr>
                      <a:r>
                        <a:rPr lang="en-IN" dirty="0"/>
                        <a:t>Customer with strong work experience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Loan-High Risk Groups</a:t>
                      </a:r>
                    </a:p>
                    <a:p>
                      <a:endParaRPr lang="en-IN" dirty="0"/>
                    </a:p>
                    <a:p>
                      <a:pPr marL="342900" indent="-342900">
                        <a:buFont typeface="+mj-lt"/>
                        <a:buAutoNum type="arabicPeriod"/>
                      </a:pPr>
                      <a:r>
                        <a:rPr lang="en-IN" dirty="0"/>
                        <a:t>Clients that are unemployed</a:t>
                      </a:r>
                    </a:p>
                    <a:p>
                      <a:pPr marL="342900" indent="-342900">
                        <a:buFont typeface="+mj-lt"/>
                        <a:buAutoNum type="arabicPeriod"/>
                      </a:pPr>
                      <a:endParaRPr lang="en-IN" dirty="0"/>
                    </a:p>
                    <a:p>
                      <a:pPr marL="342900" indent="-342900">
                        <a:buFont typeface="+mj-lt"/>
                        <a:buAutoNum type="arabicPeriod"/>
                      </a:pPr>
                      <a:r>
                        <a:rPr lang="en-IN" dirty="0"/>
                        <a:t>Youth clients</a:t>
                      </a:r>
                    </a:p>
                    <a:p>
                      <a:pPr marL="342900" indent="-342900">
                        <a:buFont typeface="+mj-lt"/>
                        <a:buAutoNum type="arabicPeriod"/>
                      </a:pPr>
                      <a:endParaRPr lang="en-IN" dirty="0"/>
                    </a:p>
                    <a:p>
                      <a:pPr marL="342900" indent="-342900">
                        <a:buFont typeface="+mj-lt"/>
                        <a:buAutoNum type="arabicPeriod"/>
                      </a:pPr>
                      <a:r>
                        <a:rPr lang="en-IN" dirty="0"/>
                        <a:t>Customer whose prior application denied</a:t>
                      </a:r>
                    </a:p>
                    <a:p>
                      <a:pPr marL="342900" indent="-342900">
                        <a:buFont typeface="+mj-lt"/>
                        <a:buAutoNum type="arabicPeriod"/>
                      </a:pPr>
                      <a:endParaRPr lang="en-IN" dirty="0"/>
                    </a:p>
                    <a:p>
                      <a:pPr marL="342900" indent="-342900">
                        <a:buFont typeface="+mj-lt"/>
                        <a:buAutoNum type="arabicPeriod"/>
                      </a:pPr>
                      <a:r>
                        <a:rPr lang="en-IN" dirty="0"/>
                        <a:t>Low income clients</a:t>
                      </a:r>
                    </a:p>
                    <a:p>
                      <a:pPr marL="342900" indent="-342900">
                        <a:buFont typeface="+mj-lt"/>
                        <a:buAutoNum type="arabicPeriod"/>
                      </a:pPr>
                      <a:endParaRPr lang="en-IN" dirty="0"/>
                    </a:p>
                    <a:p>
                      <a:pPr marL="342900" indent="-342900">
                        <a:buFont typeface="+mj-lt"/>
                        <a:buAutoNum type="arabicPeriod"/>
                      </a:pPr>
                      <a:r>
                        <a:rPr lang="en-IN" dirty="0"/>
                        <a:t>Clients with insufficient external sources</a:t>
                      </a:r>
                    </a:p>
                    <a:p>
                      <a:pPr marL="342900" indent="-342900">
                        <a:buFont typeface="+mj-lt"/>
                        <a:buAutoNum type="arabicPeriod"/>
                      </a:pPr>
                      <a:endParaRPr lang="en-IN" dirty="0"/>
                    </a:p>
                    <a:p>
                      <a:pPr marL="342900" indent="-342900">
                        <a:buFont typeface="+mj-lt"/>
                        <a:buAutoNum type="arabicPeriod"/>
                      </a:pPr>
                      <a:r>
                        <a:rPr lang="en-IN" dirty="0"/>
                        <a:t>Customer with little work experience</a:t>
                      </a:r>
                    </a:p>
                    <a:p>
                      <a:pPr marL="342900" indent="-342900">
                        <a:buFont typeface="+mj-lt"/>
                        <a:buAutoNum type="arabicPeriod"/>
                      </a:pPr>
                      <a:endParaRPr lang="en-IN" dirty="0"/>
                    </a:p>
                    <a:p>
                      <a:pPr marL="342900" indent="-342900">
                        <a:buFont typeface="+mj-lt"/>
                        <a:buAutoNum type="arabicPeriod"/>
                      </a:pPr>
                      <a:r>
                        <a:rPr lang="en-IN" dirty="0"/>
                        <a:t>Customer on maternity leave</a:t>
                      </a:r>
                    </a:p>
                    <a:p>
                      <a:pPr marL="342900" indent="-342900">
                        <a:buFont typeface="+mj-lt"/>
                        <a:buAutoNum type="arabicPeriod"/>
                      </a:pPr>
                      <a:endParaRPr lang="en-IN" dirty="0"/>
                    </a:p>
                    <a:p>
                      <a:pPr marL="342900" indent="-342900">
                        <a:buFont typeface="+mj-lt"/>
                        <a:buAutoNum type="arabicPeriod"/>
                      </a:pPr>
                      <a:r>
                        <a:rPr lang="en-IN" dirty="0"/>
                        <a:t>Clients with large number of family members</a:t>
                      </a:r>
                    </a:p>
                    <a:p>
                      <a:endParaRPr lang="en-IN" dirty="0"/>
                    </a:p>
                  </a:txBody>
                  <a:tcPr/>
                </a:tc>
                <a:extLst>
                  <a:ext uri="{0D108BD9-81ED-4DB2-BD59-A6C34878D82A}">
                    <a16:rowId xmlns:a16="http://schemas.microsoft.com/office/drawing/2014/main" val="606923861"/>
                  </a:ext>
                </a:extLst>
              </a:tr>
            </a:tbl>
          </a:graphicData>
        </a:graphic>
      </p:graphicFrame>
    </p:spTree>
    <p:extLst>
      <p:ext uri="{BB962C8B-B14F-4D97-AF65-F5344CB8AC3E}">
        <p14:creationId xmlns:p14="http://schemas.microsoft.com/office/powerpoint/2010/main" val="38159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EFB4-31C1-0A85-4E28-29893B9EF1FB}"/>
              </a:ext>
            </a:extLst>
          </p:cNvPr>
          <p:cNvSpPr>
            <a:spLocks noGrp="1"/>
          </p:cNvSpPr>
          <p:nvPr>
            <p:ph type="title"/>
          </p:nvPr>
        </p:nvSpPr>
        <p:spPr/>
        <p:txBody>
          <a:bodyPr/>
          <a:lstStyle/>
          <a:p>
            <a:r>
              <a:rPr lang="en-IN" sz="3200" b="1" u="sng" dirty="0">
                <a:solidFill>
                  <a:schemeClr val="accent3"/>
                </a:solidFill>
              </a:rPr>
              <a:t>Results</a:t>
            </a:r>
            <a:br>
              <a:rPr lang="en-IN" sz="3200" b="1" u="sng" dirty="0">
                <a:solidFill>
                  <a:srgbClr val="FF0000"/>
                </a:solidFill>
              </a:rPr>
            </a:br>
            <a:endParaRPr lang="en-IN" sz="3200" dirty="0"/>
          </a:p>
        </p:txBody>
      </p:sp>
      <p:sp>
        <p:nvSpPr>
          <p:cNvPr id="3" name="Content Placeholder 2">
            <a:extLst>
              <a:ext uri="{FF2B5EF4-FFF2-40B4-BE49-F238E27FC236}">
                <a16:creationId xmlns:a16="http://schemas.microsoft.com/office/drawing/2014/main" id="{3AAEC493-841B-95D3-E27A-4774E7757CBD}"/>
              </a:ext>
            </a:extLst>
          </p:cNvPr>
          <p:cNvSpPr>
            <a:spLocks noGrp="1"/>
          </p:cNvSpPr>
          <p:nvPr>
            <p:ph idx="1"/>
          </p:nvPr>
        </p:nvSpPr>
        <p:spPr>
          <a:xfrm>
            <a:off x="1703080" y="1236841"/>
            <a:ext cx="8946541" cy="4195481"/>
          </a:xfrm>
        </p:spPr>
        <p:txBody>
          <a:bodyPr>
            <a:normAutofit lnSpcReduction="10000"/>
          </a:bodyPr>
          <a:lstStyle/>
          <a:p>
            <a:pPr marL="285750" indent="-285750">
              <a:buFont typeface="Wingdings" panose="05000000000000000000" pitchFamily="2" charset="2"/>
              <a:buChar char="Ø"/>
            </a:pPr>
            <a:r>
              <a:rPr lang="en-US" dirty="0"/>
              <a:t>After performing the analysis, we can rectify whether a client will repay the loan or not.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people who are likely to face problem in loan repayment are </a:t>
            </a:r>
            <a:r>
              <a:rPr lang="en-US" dirty="0" err="1"/>
              <a:t>labourers</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People with Secondary /secondary special education might face problem in loan repayment.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Moreover, those who are living in house/apartment are facing difficulty in loan repayment (may be because of extra home loan, EMIs and so on).</a:t>
            </a:r>
            <a:endParaRPr lang="en-IN" dirty="0"/>
          </a:p>
          <a:p>
            <a:endParaRPr lang="en-IN" dirty="0"/>
          </a:p>
        </p:txBody>
      </p:sp>
    </p:spTree>
    <p:extLst>
      <p:ext uri="{BB962C8B-B14F-4D97-AF65-F5344CB8AC3E}">
        <p14:creationId xmlns:p14="http://schemas.microsoft.com/office/powerpoint/2010/main" val="982641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A8E7-CC72-D119-E9FE-34B5E7AA5EA4}"/>
              </a:ext>
            </a:extLst>
          </p:cNvPr>
          <p:cNvSpPr>
            <a:spLocks noGrp="1"/>
          </p:cNvSpPr>
          <p:nvPr>
            <p:ph type="title"/>
          </p:nvPr>
        </p:nvSpPr>
        <p:spPr/>
        <p:txBody>
          <a:bodyPr/>
          <a:lstStyle/>
          <a:p>
            <a:r>
              <a:rPr lang="en-I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br>
              <a:rPr lang="en-I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IN"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IN" sz="4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END OF REPORT</a:t>
            </a:r>
            <a:br>
              <a:rPr lang="en-IN" sz="44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IN" dirty="0"/>
          </a:p>
        </p:txBody>
      </p:sp>
      <p:sp>
        <p:nvSpPr>
          <p:cNvPr id="3" name="Content Placeholder 2">
            <a:extLst>
              <a:ext uri="{FF2B5EF4-FFF2-40B4-BE49-F238E27FC236}">
                <a16:creationId xmlns:a16="http://schemas.microsoft.com/office/drawing/2014/main" id="{F1C99A24-1331-5BE3-43BF-6717881DCD21}"/>
              </a:ext>
            </a:extLst>
          </p:cNvPr>
          <p:cNvSpPr>
            <a:spLocks noGrp="1"/>
          </p:cNvSpPr>
          <p:nvPr>
            <p:ph idx="1"/>
          </p:nvPr>
        </p:nvSpPr>
        <p:spPr>
          <a:xfrm>
            <a:off x="3245459" y="2741176"/>
            <a:ext cx="8946541" cy="4195481"/>
          </a:xfrm>
        </p:spPr>
        <p:txBody>
          <a:bodyPr/>
          <a:lstStyle/>
          <a:p>
            <a:pPr marL="0" indent="0">
              <a:buNone/>
            </a:pPr>
            <a:r>
              <a:rPr lang="en-IN" sz="6000" dirty="0">
                <a:ln w="0"/>
                <a:solidFill>
                  <a:srgbClr val="FF0000"/>
                </a:solidFill>
                <a:effectLst>
                  <a:reflection blurRad="6350" stA="53000" endA="300" endPos="35500" dir="5400000" sy="-90000" algn="bl" rotWithShape="0"/>
                </a:effectLst>
              </a:rPr>
              <a:t>THANK YOU</a:t>
            </a:r>
          </a:p>
          <a:p>
            <a:pPr marL="0" indent="0">
              <a:buNone/>
            </a:pPr>
            <a:endParaRPr lang="en-IN" dirty="0"/>
          </a:p>
        </p:txBody>
      </p:sp>
    </p:spTree>
    <p:extLst>
      <p:ext uri="{BB962C8B-B14F-4D97-AF65-F5344CB8AC3E}">
        <p14:creationId xmlns:p14="http://schemas.microsoft.com/office/powerpoint/2010/main" val="410421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A675-FF6D-484A-D237-0A0AEAB8A067}"/>
              </a:ext>
            </a:extLst>
          </p:cNvPr>
          <p:cNvSpPr>
            <a:spLocks noGrp="1"/>
          </p:cNvSpPr>
          <p:nvPr>
            <p:ph type="title"/>
          </p:nvPr>
        </p:nvSpPr>
        <p:spPr>
          <a:xfrm>
            <a:off x="714937" y="-90664"/>
            <a:ext cx="9404723" cy="1400530"/>
          </a:xfrm>
        </p:spPr>
        <p:txBody>
          <a:bodyPr/>
          <a:lstStyle/>
          <a:p>
            <a:br>
              <a:rPr lang="en-IN" sz="2000" dirty="0"/>
            </a:br>
            <a:br>
              <a:rPr lang="en-IN" sz="2000" dirty="0"/>
            </a:br>
            <a:r>
              <a:rPr lang="en-IN" sz="2000" dirty="0"/>
              <a:t>Description:</a:t>
            </a:r>
          </a:p>
        </p:txBody>
      </p:sp>
      <p:sp>
        <p:nvSpPr>
          <p:cNvPr id="3" name="Content Placeholder 2">
            <a:extLst>
              <a:ext uri="{FF2B5EF4-FFF2-40B4-BE49-F238E27FC236}">
                <a16:creationId xmlns:a16="http://schemas.microsoft.com/office/drawing/2014/main" id="{54F40C12-76B5-D83B-EC97-5D07488B6823}"/>
              </a:ext>
            </a:extLst>
          </p:cNvPr>
          <p:cNvSpPr>
            <a:spLocks noGrp="1"/>
          </p:cNvSpPr>
          <p:nvPr>
            <p:ph idx="1"/>
          </p:nvPr>
        </p:nvSpPr>
        <p:spPr>
          <a:xfrm>
            <a:off x="1173119" y="1482647"/>
            <a:ext cx="8946541" cy="4195481"/>
          </a:xfrm>
        </p:spPr>
        <p:txBody>
          <a:bodyPr>
            <a:normAutofit fontScale="92500" lnSpcReduction="20000"/>
          </a:bodyPr>
          <a:lstStyle/>
          <a:p>
            <a:pPr>
              <a:buClr>
                <a:schemeClr val="tx1"/>
              </a:buClr>
            </a:pPr>
            <a:r>
              <a:rPr lang="en-US" dirty="0"/>
              <a:t>1. Customers with payment difficulties: These are customers who had a late payment of more than X days on at least one of the first Y installments of the loan.</a:t>
            </a:r>
          </a:p>
          <a:p>
            <a:pPr>
              <a:buClr>
                <a:schemeClr val="tx1"/>
              </a:buClr>
            </a:pPr>
            <a:r>
              <a:rPr lang="en-US" dirty="0"/>
              <a:t>2. All other cases: These are cases where the payment was made on time.</a:t>
            </a:r>
            <a:endParaRPr lang="en-IN" dirty="0"/>
          </a:p>
          <a:p>
            <a:endParaRPr lang="en-IN" dirty="0"/>
          </a:p>
          <a:p>
            <a:pPr marL="285750" indent="-285750">
              <a:buFont typeface="Arial" panose="020B0604020202020204" pitchFamily="34" charset="0"/>
              <a:buChar char="•"/>
            </a:pPr>
            <a:r>
              <a:rPr lang="en-US" dirty="0"/>
              <a:t>When a customer applies for a loan, there are four possible outcomes:</a:t>
            </a:r>
          </a:p>
          <a:p>
            <a:endParaRPr lang="en-US" dirty="0"/>
          </a:p>
          <a:p>
            <a:r>
              <a:rPr lang="en-US" dirty="0"/>
              <a:t>1. Approved: The company has approved the loan application.</a:t>
            </a:r>
          </a:p>
          <a:p>
            <a:r>
              <a:rPr lang="en-US" dirty="0"/>
              <a:t>2. Cancelled: The customer cancelled the application during the approval process.</a:t>
            </a:r>
          </a:p>
          <a:p>
            <a:r>
              <a:rPr lang="en-US" dirty="0"/>
              <a:t>3. Refused: The company rejected the loan.</a:t>
            </a:r>
          </a:p>
          <a:p>
            <a:r>
              <a:rPr lang="en-US" dirty="0"/>
              <a:t>4. Unused Offer: The loan was approved but the customer did not use it.</a:t>
            </a:r>
          </a:p>
          <a:p>
            <a:endParaRPr lang="en-IN" dirty="0"/>
          </a:p>
        </p:txBody>
      </p:sp>
    </p:spTree>
    <p:extLst>
      <p:ext uri="{BB962C8B-B14F-4D97-AF65-F5344CB8AC3E}">
        <p14:creationId xmlns:p14="http://schemas.microsoft.com/office/powerpoint/2010/main" val="105254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3B6E-DD01-1DD3-9A16-A6D3AB998243}"/>
              </a:ext>
            </a:extLst>
          </p:cNvPr>
          <p:cNvSpPr>
            <a:spLocks noGrp="1"/>
          </p:cNvSpPr>
          <p:nvPr>
            <p:ph type="title"/>
          </p:nvPr>
        </p:nvSpPr>
        <p:spPr/>
        <p:txBody>
          <a:bodyPr/>
          <a:lstStyle/>
          <a:p>
            <a:r>
              <a:rPr lang="en-IN" sz="4400" b="1" u="sng" dirty="0">
                <a:solidFill>
                  <a:schemeClr val="accent3"/>
                </a:solidFill>
              </a:rPr>
              <a:t>APPROACH</a:t>
            </a:r>
            <a:br>
              <a:rPr lang="en-IN" sz="4400" b="1" u="sng" dirty="0">
                <a:solidFill>
                  <a:schemeClr val="accent3"/>
                </a:solidFill>
              </a:rPr>
            </a:br>
            <a:endParaRPr lang="en-IN" dirty="0"/>
          </a:p>
        </p:txBody>
      </p:sp>
      <p:sp>
        <p:nvSpPr>
          <p:cNvPr id="3" name="Content Placeholder 2">
            <a:extLst>
              <a:ext uri="{FF2B5EF4-FFF2-40B4-BE49-F238E27FC236}">
                <a16:creationId xmlns:a16="http://schemas.microsoft.com/office/drawing/2014/main" id="{539AE0C6-9FDA-036C-CB81-DF59BFF0BB44}"/>
              </a:ext>
            </a:extLst>
          </p:cNvPr>
          <p:cNvSpPr>
            <a:spLocks noGrp="1"/>
          </p:cNvSpPr>
          <p:nvPr>
            <p:ph idx="1"/>
          </p:nvPr>
        </p:nvSpPr>
        <p:spPr>
          <a:xfrm>
            <a:off x="1004989" y="1541641"/>
            <a:ext cx="8946541" cy="4195481"/>
          </a:xfrm>
        </p:spPr>
        <p:txBody>
          <a:bodyPr/>
          <a:lstStyle/>
          <a:p>
            <a:pPr marL="342900" indent="-342900">
              <a:buFont typeface="Wingdings" panose="05000000000000000000" pitchFamily="2" charset="2"/>
              <a:buChar char="q"/>
            </a:pPr>
            <a:r>
              <a:rPr lang="en-US" sz="2000" dirty="0"/>
              <a:t>This case study has two enormous data sets: the current application and the previous application. Each included several unneeded columns that would be useless for risk assessments, as well as many blank data. So, first step is cleaning the data.</a:t>
            </a:r>
          </a:p>
          <a:p>
            <a:pPr marL="342900" indent="-342900">
              <a:buFont typeface="Wingdings" panose="05000000000000000000" pitchFamily="2" charset="2"/>
              <a:buChar char="q"/>
            </a:pPr>
            <a:r>
              <a:rPr lang="en-US" sz="2000" dirty="0"/>
              <a:t>To evaluate his enormous set of data, I first cleaned the data, located some    outliers and deleted them, and then began performing univariate and bivariate analysis using pivot tables and charts.</a:t>
            </a:r>
            <a:endParaRPr lang="en-IN" sz="2000" b="1" u="sng" dirty="0">
              <a:solidFill>
                <a:schemeClr val="accent3"/>
              </a:solidFill>
            </a:endParaRPr>
          </a:p>
          <a:p>
            <a:endParaRPr lang="en-IN" dirty="0"/>
          </a:p>
        </p:txBody>
      </p:sp>
    </p:spTree>
    <p:extLst>
      <p:ext uri="{BB962C8B-B14F-4D97-AF65-F5344CB8AC3E}">
        <p14:creationId xmlns:p14="http://schemas.microsoft.com/office/powerpoint/2010/main" val="96175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8222-AE64-2545-9BF3-4DB52222AF39}"/>
              </a:ext>
            </a:extLst>
          </p:cNvPr>
          <p:cNvSpPr>
            <a:spLocks noGrp="1"/>
          </p:cNvSpPr>
          <p:nvPr>
            <p:ph type="title"/>
          </p:nvPr>
        </p:nvSpPr>
        <p:spPr/>
        <p:txBody>
          <a:bodyPr/>
          <a:lstStyle/>
          <a:p>
            <a:r>
              <a:rPr lang="en-IN" sz="4400" b="1" u="sng" dirty="0">
                <a:solidFill>
                  <a:schemeClr val="accent3"/>
                </a:solidFill>
              </a:rPr>
              <a:t>TECH-STACK USED</a:t>
            </a:r>
            <a:br>
              <a:rPr lang="en-IN" sz="4400" b="1" u="sng" dirty="0">
                <a:solidFill>
                  <a:schemeClr val="accent3"/>
                </a:solidFill>
              </a:rPr>
            </a:br>
            <a:endParaRPr lang="en-IN" dirty="0"/>
          </a:p>
        </p:txBody>
      </p:sp>
      <p:sp>
        <p:nvSpPr>
          <p:cNvPr id="3" name="Content Placeholder 2">
            <a:extLst>
              <a:ext uri="{FF2B5EF4-FFF2-40B4-BE49-F238E27FC236}">
                <a16:creationId xmlns:a16="http://schemas.microsoft.com/office/drawing/2014/main" id="{887A9171-481D-714A-007E-EC651DD5BC3C}"/>
              </a:ext>
            </a:extLst>
          </p:cNvPr>
          <p:cNvSpPr>
            <a:spLocks noGrp="1"/>
          </p:cNvSpPr>
          <p:nvPr>
            <p:ph idx="1"/>
          </p:nvPr>
        </p:nvSpPr>
        <p:spPr>
          <a:xfrm>
            <a:off x="995157" y="1689124"/>
            <a:ext cx="8946541" cy="4195481"/>
          </a:xfrm>
        </p:spPr>
        <p:txBody>
          <a:bodyPr/>
          <a:lstStyle/>
          <a:p>
            <a:r>
              <a:rPr lang="en-US" sz="2000" dirty="0"/>
              <a:t>Software And The Version Used While Making The Project :</a:t>
            </a:r>
          </a:p>
          <a:p>
            <a:endParaRPr lang="en-US" sz="2000" dirty="0"/>
          </a:p>
          <a:p>
            <a:r>
              <a:rPr lang="en-US" sz="2000" dirty="0"/>
              <a:t>1. MS Excel (For working, </a:t>
            </a:r>
            <a:r>
              <a:rPr lang="en-US" sz="2000" dirty="0" err="1"/>
              <a:t>analysing</a:t>
            </a:r>
            <a:r>
              <a:rPr lang="en-US" sz="2000" dirty="0"/>
              <a:t> and reporting insights)</a:t>
            </a:r>
          </a:p>
          <a:p>
            <a:endParaRPr lang="en-US" sz="2000" dirty="0"/>
          </a:p>
          <a:p>
            <a:r>
              <a:rPr lang="en-US" sz="2000" dirty="0"/>
              <a:t>2. Microsoft Power Point (For presenting the detailed analysis)</a:t>
            </a:r>
            <a:endParaRPr lang="en-IN" sz="2000" dirty="0"/>
          </a:p>
          <a:p>
            <a:endParaRPr lang="en-IN" dirty="0"/>
          </a:p>
        </p:txBody>
      </p:sp>
    </p:spTree>
    <p:extLst>
      <p:ext uri="{BB962C8B-B14F-4D97-AF65-F5344CB8AC3E}">
        <p14:creationId xmlns:p14="http://schemas.microsoft.com/office/powerpoint/2010/main" val="318118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A3E3-454A-FF18-69D7-287E70008AD3}"/>
              </a:ext>
            </a:extLst>
          </p:cNvPr>
          <p:cNvSpPr>
            <a:spLocks noGrp="1"/>
          </p:cNvSpPr>
          <p:nvPr>
            <p:ph type="title"/>
          </p:nvPr>
        </p:nvSpPr>
        <p:spPr/>
        <p:txBody>
          <a:bodyPr/>
          <a:lstStyle/>
          <a:p>
            <a:r>
              <a:rPr lang="en-US" sz="2400" b="1" dirty="0">
                <a:solidFill>
                  <a:schemeClr val="accent3"/>
                </a:solidFill>
              </a:rPr>
              <a:t>Task 1 : </a:t>
            </a:r>
            <a:r>
              <a:rPr lang="en-US" sz="2400" dirty="0">
                <a:solidFill>
                  <a:schemeClr val="accent3"/>
                </a:solidFill>
              </a:rPr>
              <a:t>Present the overall approach of the analysis. Mention the problem statement and the analysis approach briefly</a:t>
            </a:r>
            <a:br>
              <a:rPr lang="en-IN" sz="2400" dirty="0">
                <a:solidFill>
                  <a:schemeClr val="accent3"/>
                </a:solidFill>
              </a:rPr>
            </a:br>
            <a:endParaRPr lang="en-IN" sz="2400" dirty="0">
              <a:solidFill>
                <a:schemeClr val="accent3"/>
              </a:solidFill>
            </a:endParaRPr>
          </a:p>
        </p:txBody>
      </p:sp>
      <p:sp>
        <p:nvSpPr>
          <p:cNvPr id="3" name="Content Placeholder 2">
            <a:extLst>
              <a:ext uri="{FF2B5EF4-FFF2-40B4-BE49-F238E27FC236}">
                <a16:creationId xmlns:a16="http://schemas.microsoft.com/office/drawing/2014/main" id="{1144D7F7-10D9-7392-6B3C-750512C73154}"/>
              </a:ext>
            </a:extLst>
          </p:cNvPr>
          <p:cNvSpPr>
            <a:spLocks noGrp="1"/>
          </p:cNvSpPr>
          <p:nvPr>
            <p:ph idx="1"/>
          </p:nvPr>
        </p:nvSpPr>
        <p:spPr>
          <a:xfrm>
            <a:off x="955828" y="1728453"/>
            <a:ext cx="8946541" cy="4195481"/>
          </a:xfrm>
        </p:spPr>
        <p:txBody>
          <a:bodyPr/>
          <a:lstStyle/>
          <a:p>
            <a:r>
              <a:rPr lang="en-US" sz="2000" dirty="0"/>
              <a:t>Both the CSV files will be checked for any unnecessary data and unwanted columns/rows, and will be cleaned/removed if necessary. Then they will be checked for outliers, if any, to find if there is skewness in the given columns which would affect the final visualization and insight. Data Imbalance will be checked. Different types of analysis will be done to understand the relationships between different variable to find the Driving Factors. Different visualizations will be observed to understand the relationships</a:t>
            </a:r>
            <a:endParaRPr lang="en-IN" sz="2000" dirty="0"/>
          </a:p>
          <a:p>
            <a:endParaRPr lang="en-IN" dirty="0"/>
          </a:p>
        </p:txBody>
      </p:sp>
    </p:spTree>
    <p:extLst>
      <p:ext uri="{BB962C8B-B14F-4D97-AF65-F5344CB8AC3E}">
        <p14:creationId xmlns:p14="http://schemas.microsoft.com/office/powerpoint/2010/main" val="317800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C0E9-F394-DF18-946E-2CB4200DC1DA}"/>
              </a:ext>
            </a:extLst>
          </p:cNvPr>
          <p:cNvSpPr>
            <a:spLocks noGrp="1"/>
          </p:cNvSpPr>
          <p:nvPr>
            <p:ph type="title"/>
          </p:nvPr>
        </p:nvSpPr>
        <p:spPr>
          <a:xfrm>
            <a:off x="2543737" y="128254"/>
            <a:ext cx="9404723" cy="1400530"/>
          </a:xfrm>
        </p:spPr>
        <p:txBody>
          <a:bodyPr/>
          <a:lstStyle/>
          <a:p>
            <a:r>
              <a:rPr lang="en-IN" sz="3600" b="1" dirty="0">
                <a:solidFill>
                  <a:schemeClr val="accent3"/>
                </a:solidFill>
              </a:rPr>
              <a:t>After Cleaning the Table</a:t>
            </a:r>
            <a:br>
              <a:rPr lang="en-IN" sz="4400" b="1" dirty="0">
                <a:solidFill>
                  <a:schemeClr val="accent3"/>
                </a:solidFill>
              </a:rPr>
            </a:br>
            <a:endParaRPr lang="en-IN" dirty="0"/>
          </a:p>
        </p:txBody>
      </p:sp>
      <p:pic>
        <p:nvPicPr>
          <p:cNvPr id="9" name="Content Placeholder 8">
            <a:extLst>
              <a:ext uri="{FF2B5EF4-FFF2-40B4-BE49-F238E27FC236}">
                <a16:creationId xmlns:a16="http://schemas.microsoft.com/office/drawing/2014/main" id="{76A48BEF-F493-497F-92D5-C543578C046B}"/>
              </a:ext>
            </a:extLst>
          </p:cNvPr>
          <p:cNvPicPr>
            <a:picLocks noGrp="1" noChangeAspect="1"/>
          </p:cNvPicPr>
          <p:nvPr>
            <p:ph idx="1"/>
          </p:nvPr>
        </p:nvPicPr>
        <p:blipFill>
          <a:blip r:embed="rId2"/>
          <a:stretch>
            <a:fillRect/>
          </a:stretch>
        </p:blipFill>
        <p:spPr>
          <a:xfrm>
            <a:off x="521110" y="1012724"/>
            <a:ext cx="9861755" cy="4994786"/>
          </a:xfrm>
        </p:spPr>
      </p:pic>
    </p:spTree>
    <p:extLst>
      <p:ext uri="{BB962C8B-B14F-4D97-AF65-F5344CB8AC3E}">
        <p14:creationId xmlns:p14="http://schemas.microsoft.com/office/powerpoint/2010/main" val="204572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575F-DAA7-4D90-1C23-54F5BD23E28B}"/>
              </a:ext>
            </a:extLst>
          </p:cNvPr>
          <p:cNvSpPr>
            <a:spLocks noGrp="1"/>
          </p:cNvSpPr>
          <p:nvPr>
            <p:ph type="title"/>
          </p:nvPr>
        </p:nvSpPr>
        <p:spPr/>
        <p:txBody>
          <a:bodyPr/>
          <a:lstStyle/>
          <a:p>
            <a:r>
              <a:rPr lang="en-US" sz="2800" b="1" dirty="0">
                <a:solidFill>
                  <a:schemeClr val="accent3"/>
                </a:solidFill>
              </a:rPr>
              <a:t>Task 2 : </a:t>
            </a:r>
            <a:r>
              <a:rPr lang="en-US" sz="2800" dirty="0">
                <a:solidFill>
                  <a:schemeClr val="accent3"/>
                </a:solidFill>
              </a:rPr>
              <a:t>Identify the missing data and use appropriate method to deal with it. (Remove columns/or replace it with an appropriate value)</a:t>
            </a:r>
            <a:br>
              <a:rPr lang="en-IN" sz="2800" dirty="0">
                <a:solidFill>
                  <a:schemeClr val="accent3"/>
                </a:solidFill>
              </a:rPr>
            </a:br>
            <a:endParaRPr lang="en-IN" sz="2800" dirty="0">
              <a:solidFill>
                <a:schemeClr val="accent3"/>
              </a:solidFill>
            </a:endParaRPr>
          </a:p>
        </p:txBody>
      </p:sp>
      <p:sp>
        <p:nvSpPr>
          <p:cNvPr id="3" name="Content Placeholder 2">
            <a:extLst>
              <a:ext uri="{FF2B5EF4-FFF2-40B4-BE49-F238E27FC236}">
                <a16:creationId xmlns:a16="http://schemas.microsoft.com/office/drawing/2014/main" id="{5EFA66AE-A37F-7225-1155-7899D0B77CFF}"/>
              </a:ext>
            </a:extLst>
          </p:cNvPr>
          <p:cNvSpPr>
            <a:spLocks noGrp="1"/>
          </p:cNvSpPr>
          <p:nvPr>
            <p:ph idx="1"/>
          </p:nvPr>
        </p:nvSpPr>
        <p:spPr>
          <a:xfrm>
            <a:off x="1388447" y="1925099"/>
            <a:ext cx="8946541" cy="4480183"/>
          </a:xfrm>
        </p:spPr>
        <p:txBody>
          <a:bodyPr>
            <a:normAutofit fontScale="85000" lnSpcReduction="10000"/>
          </a:bodyPr>
          <a:lstStyle/>
          <a:p>
            <a:r>
              <a:rPr lang="en-IN" b="1" u="sng" dirty="0"/>
              <a:t>In Applicant_data.csv</a:t>
            </a:r>
          </a:p>
          <a:p>
            <a:r>
              <a:rPr lang="en-US" dirty="0"/>
              <a:t>Before Cleaning, the number of Columns and rows are 122 and 3075124 respectively. Items removed from the original dataset are : </a:t>
            </a:r>
          </a:p>
          <a:p>
            <a:pPr marL="285750" indent="-285750">
              <a:buFont typeface="Wingdings" panose="05000000000000000000" pitchFamily="2" charset="2"/>
              <a:buChar char="Ø"/>
            </a:pPr>
            <a:r>
              <a:rPr lang="en-US" dirty="0"/>
              <a:t>There are columns having more than 40% null data. </a:t>
            </a:r>
          </a:p>
          <a:p>
            <a:pPr marL="285750" indent="-285750">
              <a:buFont typeface="Wingdings" panose="05000000000000000000" pitchFamily="2" charset="2"/>
              <a:buChar char="Ø"/>
            </a:pPr>
            <a:r>
              <a:rPr lang="en-US" dirty="0"/>
              <a:t>There are more than 50 unwanted columns or columns not desirable for our analysis. (Hint: Note that in EDA, since it is not necessary to replace the missing value, but if you have to replace the missing value, what should be the approach. Clearly mention the approach.) </a:t>
            </a:r>
          </a:p>
          <a:p>
            <a:pPr marL="285750" indent="-285750">
              <a:buFont typeface="Wingdings" panose="05000000000000000000" pitchFamily="2" charset="2"/>
              <a:buChar char="Ø"/>
            </a:pPr>
            <a:r>
              <a:rPr lang="en-US" dirty="0"/>
              <a:t>There are columns with null values less than 40%. They can be treated in 2 ways. I can delete those columns but then I might lose some important information required for my analysis. I can retain it but then I will have to do treatment. If I impute them, I will introduce bias. The decision to delete or retain basically depends on the Understanding of the problem statement, the usefulness of the variable, total size of available data. Here it seems that those columns can be removed So, I have removed them. There are still some columns will very little missing values which will be treated if necessary or left as it is. </a:t>
            </a:r>
            <a:endParaRPr lang="en-IN" b="1" u="sng" dirty="0"/>
          </a:p>
          <a:p>
            <a:endParaRPr lang="en-IN" dirty="0"/>
          </a:p>
        </p:txBody>
      </p:sp>
    </p:spTree>
    <p:extLst>
      <p:ext uri="{BB962C8B-B14F-4D97-AF65-F5344CB8AC3E}">
        <p14:creationId xmlns:p14="http://schemas.microsoft.com/office/powerpoint/2010/main" val="23140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1534-A8FD-EBEB-F313-23C968228C2F}"/>
              </a:ext>
            </a:extLst>
          </p:cNvPr>
          <p:cNvSpPr>
            <a:spLocks noGrp="1"/>
          </p:cNvSpPr>
          <p:nvPr>
            <p:ph type="title"/>
          </p:nvPr>
        </p:nvSpPr>
        <p:spPr/>
        <p:txBody>
          <a:bodyPr/>
          <a:lstStyle/>
          <a:p>
            <a:r>
              <a:rPr lang="en-US" sz="3200" b="1" i="0" dirty="0">
                <a:solidFill>
                  <a:schemeClr val="accent3"/>
                </a:solidFill>
                <a:effectLst/>
                <a:latin typeface="Manrope"/>
              </a:rPr>
              <a:t>Identify Missing Data and Deal with it Appropriately</a:t>
            </a:r>
            <a:br>
              <a:rPr lang="en-IN" sz="3200" dirty="0">
                <a:solidFill>
                  <a:schemeClr val="accent3"/>
                </a:solidFill>
              </a:rPr>
            </a:br>
            <a:endParaRPr lang="en-IN" sz="3200" dirty="0">
              <a:solidFill>
                <a:schemeClr val="accent3"/>
              </a:solidFill>
            </a:endParaRPr>
          </a:p>
        </p:txBody>
      </p:sp>
      <p:pic>
        <p:nvPicPr>
          <p:cNvPr id="5" name="Content Placeholder 4">
            <a:extLst>
              <a:ext uri="{FF2B5EF4-FFF2-40B4-BE49-F238E27FC236}">
                <a16:creationId xmlns:a16="http://schemas.microsoft.com/office/drawing/2014/main" id="{EE5F14FE-D906-2E66-220E-31713FFC0D4E}"/>
              </a:ext>
            </a:extLst>
          </p:cNvPr>
          <p:cNvPicPr>
            <a:picLocks noGrp="1" noChangeAspect="1"/>
          </p:cNvPicPr>
          <p:nvPr>
            <p:ph idx="1"/>
          </p:nvPr>
        </p:nvPicPr>
        <p:blipFill>
          <a:blip r:embed="rId2"/>
          <a:stretch>
            <a:fillRect/>
          </a:stretch>
        </p:blipFill>
        <p:spPr>
          <a:xfrm>
            <a:off x="977081" y="1433175"/>
            <a:ext cx="8945563" cy="456944"/>
          </a:xfrm>
        </p:spPr>
      </p:pic>
      <p:pic>
        <p:nvPicPr>
          <p:cNvPr id="7" name="Picture 6">
            <a:extLst>
              <a:ext uri="{FF2B5EF4-FFF2-40B4-BE49-F238E27FC236}">
                <a16:creationId xmlns:a16="http://schemas.microsoft.com/office/drawing/2014/main" id="{24E55759-8F67-ADC5-C721-EDEDB0191FA0}"/>
              </a:ext>
            </a:extLst>
          </p:cNvPr>
          <p:cNvPicPr>
            <a:picLocks noChangeAspect="1"/>
          </p:cNvPicPr>
          <p:nvPr/>
        </p:nvPicPr>
        <p:blipFill>
          <a:blip r:embed="rId3"/>
          <a:stretch>
            <a:fillRect/>
          </a:stretch>
        </p:blipFill>
        <p:spPr>
          <a:xfrm>
            <a:off x="2800718" y="2113803"/>
            <a:ext cx="6795566" cy="3864210"/>
          </a:xfrm>
          <a:prstGeom prst="rect">
            <a:avLst/>
          </a:prstGeom>
        </p:spPr>
      </p:pic>
    </p:spTree>
    <p:extLst>
      <p:ext uri="{BB962C8B-B14F-4D97-AF65-F5344CB8AC3E}">
        <p14:creationId xmlns:p14="http://schemas.microsoft.com/office/powerpoint/2010/main" val="1145029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141</TotalTime>
  <Words>1738</Words>
  <Application>Microsoft Office PowerPoint</Application>
  <PresentationFormat>Widescreen</PresentationFormat>
  <Paragraphs>166</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Manrope</vt:lpstr>
      <vt:lpstr>Wingdings</vt:lpstr>
      <vt:lpstr>Wingdings 3</vt:lpstr>
      <vt:lpstr>Ion</vt:lpstr>
      <vt:lpstr>PowerPoint Presentation</vt:lpstr>
      <vt:lpstr>                         Project Description:  </vt:lpstr>
      <vt:lpstr>  Description:</vt:lpstr>
      <vt:lpstr>APPROACH </vt:lpstr>
      <vt:lpstr>TECH-STACK USED </vt:lpstr>
      <vt:lpstr>Task 1 : Present the overall approach of the analysis. Mention the problem statement and the analysis approach briefly </vt:lpstr>
      <vt:lpstr>After Cleaning the Table </vt:lpstr>
      <vt:lpstr>Task 2 : Identify the missing data and use appropriate method to deal with it. (Remove columns/or replace it with an appropriate value) </vt:lpstr>
      <vt:lpstr>Identify Missing Data and Deal with it Appropriately </vt:lpstr>
      <vt:lpstr>Task 3: Detect and identify outliers in the dataset using Excel statistical functions and features, focusing on numerical variables. </vt:lpstr>
      <vt:lpstr>Outlier  Analysis:</vt:lpstr>
      <vt:lpstr>Task 4 : Identify if there is data imbalance in the data. Find the ratio of data imbalance. </vt:lpstr>
      <vt:lpstr>Imbalanced Data:</vt:lpstr>
      <vt:lpstr>Task 5: Explain the results of univariate, segmented univariate, bivariate analysis, etc. in business terms. </vt:lpstr>
      <vt:lpstr>Group Chart:</vt:lpstr>
      <vt:lpstr>Count Variables:</vt:lpstr>
      <vt:lpstr>Analysis: </vt:lpstr>
      <vt:lpstr>SEGMENTED UNIVARIATE ANALYSIS </vt:lpstr>
      <vt:lpstr>Pie Chart:</vt:lpstr>
      <vt:lpstr>BIVARIATE ANALYSIS : </vt:lpstr>
      <vt:lpstr>Chart:</vt:lpstr>
      <vt:lpstr>Task 6 : Find the top 10 correlation for the Client with payment difficulties and all other cases (Target variable). </vt:lpstr>
      <vt:lpstr>Corelation:</vt:lpstr>
      <vt:lpstr>Corelation:</vt:lpstr>
      <vt:lpstr>Insights </vt:lpstr>
      <vt:lpstr>Loan-Highly Recommended         Loan-High Risk Group                                                 Groups </vt:lpstr>
      <vt:lpstr>Results </vt:lpstr>
      <vt:lpstr>                                  END OF REPORT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Rahiwal</dc:creator>
  <cp:lastModifiedBy>Sakshi Rahiwal</cp:lastModifiedBy>
  <cp:revision>4</cp:revision>
  <dcterms:created xsi:type="dcterms:W3CDTF">2024-07-16T16:00:00Z</dcterms:created>
  <dcterms:modified xsi:type="dcterms:W3CDTF">2024-07-17T06:21:09Z</dcterms:modified>
</cp:coreProperties>
</file>