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008556-A08D-4EC7-93BB-E44EF8B0992B}" type="datetimeFigureOut">
              <a:rPr lang="en-IN" smtClean="0"/>
              <a:t>15-07-2024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734A3-A9D8-4E9E-AF3C-039E1201BEE5}" type="slidenum">
              <a:rPr lang="en-IN" smtClean="0"/>
              <a:t>‹#›</a:t>
            </a:fld>
            <a:endParaRPr lang="en-IN"/>
          </a:p>
        </p:txBody>
      </p:sp>
    </p:spTree>
    <p:extLst>
      <p:ext uri="{BB962C8B-B14F-4D97-AF65-F5344CB8AC3E}">
        <p14:creationId xmlns:p14="http://schemas.microsoft.com/office/powerpoint/2010/main" val="4222637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3734A3-A9D8-4E9E-AF3C-039E1201BEE5}" type="slidenum">
              <a:rPr lang="en-IN" smtClean="0"/>
              <a:t>12</a:t>
            </a:fld>
            <a:endParaRPr lang="en-IN"/>
          </a:p>
        </p:txBody>
      </p:sp>
    </p:spTree>
    <p:extLst>
      <p:ext uri="{BB962C8B-B14F-4D97-AF65-F5344CB8AC3E}">
        <p14:creationId xmlns:p14="http://schemas.microsoft.com/office/powerpoint/2010/main" val="1486987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9894AF-B5E7-4AE5-B7D8-5AF0AAF3E25B}"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5372649-6589-4726-AFFD-07D2DFFFF4F6}" type="slidenum">
              <a:rPr lang="en-IN" smtClean="0"/>
              <a:t>‹#›</a:t>
            </a:fld>
            <a:endParaRPr lang="en-IN"/>
          </a:p>
        </p:txBody>
      </p:sp>
    </p:spTree>
    <p:extLst>
      <p:ext uri="{BB962C8B-B14F-4D97-AF65-F5344CB8AC3E}">
        <p14:creationId xmlns:p14="http://schemas.microsoft.com/office/powerpoint/2010/main" val="3711097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9894AF-B5E7-4AE5-B7D8-5AF0AAF3E25B}"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5372649-6589-4726-AFFD-07D2DFFFF4F6}" type="slidenum">
              <a:rPr lang="en-IN" smtClean="0"/>
              <a:t>‹#›</a:t>
            </a:fld>
            <a:endParaRPr lang="en-IN"/>
          </a:p>
        </p:txBody>
      </p:sp>
    </p:spTree>
    <p:extLst>
      <p:ext uri="{BB962C8B-B14F-4D97-AF65-F5344CB8AC3E}">
        <p14:creationId xmlns:p14="http://schemas.microsoft.com/office/powerpoint/2010/main" val="2043554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9894AF-B5E7-4AE5-B7D8-5AF0AAF3E25B}"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5372649-6589-4726-AFFD-07D2DFFFF4F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91802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49894AF-B5E7-4AE5-B7D8-5AF0AAF3E25B}"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5372649-6589-4726-AFFD-07D2DFFFF4F6}" type="slidenum">
              <a:rPr lang="en-IN" smtClean="0"/>
              <a:t>‹#›</a:t>
            </a:fld>
            <a:endParaRPr lang="en-IN"/>
          </a:p>
        </p:txBody>
      </p:sp>
    </p:spTree>
    <p:extLst>
      <p:ext uri="{BB962C8B-B14F-4D97-AF65-F5344CB8AC3E}">
        <p14:creationId xmlns:p14="http://schemas.microsoft.com/office/powerpoint/2010/main" val="907841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49894AF-B5E7-4AE5-B7D8-5AF0AAF3E25B}"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5372649-6589-4726-AFFD-07D2DFFFF4F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06217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49894AF-B5E7-4AE5-B7D8-5AF0AAF3E25B}"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5372649-6589-4726-AFFD-07D2DFFFF4F6}" type="slidenum">
              <a:rPr lang="en-IN" smtClean="0"/>
              <a:t>‹#›</a:t>
            </a:fld>
            <a:endParaRPr lang="en-IN"/>
          </a:p>
        </p:txBody>
      </p:sp>
    </p:spTree>
    <p:extLst>
      <p:ext uri="{BB962C8B-B14F-4D97-AF65-F5344CB8AC3E}">
        <p14:creationId xmlns:p14="http://schemas.microsoft.com/office/powerpoint/2010/main" val="2524283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9894AF-B5E7-4AE5-B7D8-5AF0AAF3E25B}"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5372649-6589-4726-AFFD-07D2DFFFF4F6}" type="slidenum">
              <a:rPr lang="en-IN" smtClean="0"/>
              <a:t>‹#›</a:t>
            </a:fld>
            <a:endParaRPr lang="en-IN"/>
          </a:p>
        </p:txBody>
      </p:sp>
    </p:spTree>
    <p:extLst>
      <p:ext uri="{BB962C8B-B14F-4D97-AF65-F5344CB8AC3E}">
        <p14:creationId xmlns:p14="http://schemas.microsoft.com/office/powerpoint/2010/main" val="2349634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9894AF-B5E7-4AE5-B7D8-5AF0AAF3E25B}"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5372649-6589-4726-AFFD-07D2DFFFF4F6}" type="slidenum">
              <a:rPr lang="en-IN" smtClean="0"/>
              <a:t>‹#›</a:t>
            </a:fld>
            <a:endParaRPr lang="en-IN"/>
          </a:p>
        </p:txBody>
      </p:sp>
    </p:spTree>
    <p:extLst>
      <p:ext uri="{BB962C8B-B14F-4D97-AF65-F5344CB8AC3E}">
        <p14:creationId xmlns:p14="http://schemas.microsoft.com/office/powerpoint/2010/main" val="2990307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9894AF-B5E7-4AE5-B7D8-5AF0AAF3E25B}"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5372649-6589-4726-AFFD-07D2DFFFF4F6}" type="slidenum">
              <a:rPr lang="en-IN" smtClean="0"/>
              <a:t>‹#›</a:t>
            </a:fld>
            <a:endParaRPr lang="en-IN"/>
          </a:p>
        </p:txBody>
      </p:sp>
    </p:spTree>
    <p:extLst>
      <p:ext uri="{BB962C8B-B14F-4D97-AF65-F5344CB8AC3E}">
        <p14:creationId xmlns:p14="http://schemas.microsoft.com/office/powerpoint/2010/main" val="424843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9894AF-B5E7-4AE5-B7D8-5AF0AAF3E25B}"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5372649-6589-4726-AFFD-07D2DFFFF4F6}" type="slidenum">
              <a:rPr lang="en-IN" smtClean="0"/>
              <a:t>‹#›</a:t>
            </a:fld>
            <a:endParaRPr lang="en-IN"/>
          </a:p>
        </p:txBody>
      </p:sp>
    </p:spTree>
    <p:extLst>
      <p:ext uri="{BB962C8B-B14F-4D97-AF65-F5344CB8AC3E}">
        <p14:creationId xmlns:p14="http://schemas.microsoft.com/office/powerpoint/2010/main" val="3108303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9894AF-B5E7-4AE5-B7D8-5AF0AAF3E25B}"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5372649-6589-4726-AFFD-07D2DFFFF4F6}" type="slidenum">
              <a:rPr lang="en-IN" smtClean="0"/>
              <a:t>‹#›</a:t>
            </a:fld>
            <a:endParaRPr lang="en-IN"/>
          </a:p>
        </p:txBody>
      </p:sp>
    </p:spTree>
    <p:extLst>
      <p:ext uri="{BB962C8B-B14F-4D97-AF65-F5344CB8AC3E}">
        <p14:creationId xmlns:p14="http://schemas.microsoft.com/office/powerpoint/2010/main" val="1589983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9894AF-B5E7-4AE5-B7D8-5AF0AAF3E25B}" type="datetimeFigureOut">
              <a:rPr lang="en-IN" smtClean="0"/>
              <a:t>15-07-2024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5372649-6589-4726-AFFD-07D2DFFFF4F6}" type="slidenum">
              <a:rPr lang="en-IN" smtClean="0"/>
              <a:t>‹#›</a:t>
            </a:fld>
            <a:endParaRPr lang="en-IN"/>
          </a:p>
        </p:txBody>
      </p:sp>
    </p:spTree>
    <p:extLst>
      <p:ext uri="{BB962C8B-B14F-4D97-AF65-F5344CB8AC3E}">
        <p14:creationId xmlns:p14="http://schemas.microsoft.com/office/powerpoint/2010/main" val="3387109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9894AF-B5E7-4AE5-B7D8-5AF0AAF3E25B}" type="datetimeFigureOut">
              <a:rPr lang="en-IN" smtClean="0"/>
              <a:t>15-07-2024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5372649-6589-4726-AFFD-07D2DFFFF4F6}" type="slidenum">
              <a:rPr lang="en-IN" smtClean="0"/>
              <a:t>‹#›</a:t>
            </a:fld>
            <a:endParaRPr lang="en-IN"/>
          </a:p>
        </p:txBody>
      </p:sp>
    </p:spTree>
    <p:extLst>
      <p:ext uri="{BB962C8B-B14F-4D97-AF65-F5344CB8AC3E}">
        <p14:creationId xmlns:p14="http://schemas.microsoft.com/office/powerpoint/2010/main" val="374641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9894AF-B5E7-4AE5-B7D8-5AF0AAF3E25B}" type="datetimeFigureOut">
              <a:rPr lang="en-IN" smtClean="0"/>
              <a:t>15-07-2024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5372649-6589-4726-AFFD-07D2DFFFF4F6}" type="slidenum">
              <a:rPr lang="en-IN" smtClean="0"/>
              <a:t>‹#›</a:t>
            </a:fld>
            <a:endParaRPr lang="en-IN"/>
          </a:p>
        </p:txBody>
      </p:sp>
    </p:spTree>
    <p:extLst>
      <p:ext uri="{BB962C8B-B14F-4D97-AF65-F5344CB8AC3E}">
        <p14:creationId xmlns:p14="http://schemas.microsoft.com/office/powerpoint/2010/main" val="4035679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9894AF-B5E7-4AE5-B7D8-5AF0AAF3E25B}"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5372649-6589-4726-AFFD-07D2DFFFF4F6}" type="slidenum">
              <a:rPr lang="en-IN" smtClean="0"/>
              <a:t>‹#›</a:t>
            </a:fld>
            <a:endParaRPr lang="en-IN"/>
          </a:p>
        </p:txBody>
      </p:sp>
    </p:spTree>
    <p:extLst>
      <p:ext uri="{BB962C8B-B14F-4D97-AF65-F5344CB8AC3E}">
        <p14:creationId xmlns:p14="http://schemas.microsoft.com/office/powerpoint/2010/main" val="489599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9894AF-B5E7-4AE5-B7D8-5AF0AAF3E25B}"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5372649-6589-4726-AFFD-07D2DFFFF4F6}" type="slidenum">
              <a:rPr lang="en-IN" smtClean="0"/>
              <a:t>‹#›</a:t>
            </a:fld>
            <a:endParaRPr lang="en-IN"/>
          </a:p>
        </p:txBody>
      </p:sp>
    </p:spTree>
    <p:extLst>
      <p:ext uri="{BB962C8B-B14F-4D97-AF65-F5344CB8AC3E}">
        <p14:creationId xmlns:p14="http://schemas.microsoft.com/office/powerpoint/2010/main" val="3429073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49894AF-B5E7-4AE5-B7D8-5AF0AAF3E25B}" type="datetimeFigureOut">
              <a:rPr lang="en-IN" smtClean="0"/>
              <a:t>15-07-2024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5372649-6589-4726-AFFD-07D2DFFFF4F6}" type="slidenum">
              <a:rPr lang="en-IN" smtClean="0"/>
              <a:t>‹#›</a:t>
            </a:fld>
            <a:endParaRPr lang="en-IN"/>
          </a:p>
        </p:txBody>
      </p:sp>
    </p:spTree>
    <p:extLst>
      <p:ext uri="{BB962C8B-B14F-4D97-AF65-F5344CB8AC3E}">
        <p14:creationId xmlns:p14="http://schemas.microsoft.com/office/powerpoint/2010/main" val="13329593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1drv.ms/x/c/e1641d3ba3ec422b/Eddrg2B66f1EkV63fhSKneEBSM9bSjnShujK34ujRjoC6Q?e=dydCC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045DF-6CD6-EBCB-8C56-34387BF338C9}"/>
              </a:ext>
            </a:extLst>
          </p:cNvPr>
          <p:cNvSpPr>
            <a:spLocks noGrp="1"/>
          </p:cNvSpPr>
          <p:nvPr>
            <p:ph type="ctrTitle"/>
          </p:nvPr>
        </p:nvSpPr>
        <p:spPr/>
        <p:txBody>
          <a:bodyPr/>
          <a:lstStyle/>
          <a:p>
            <a:r>
              <a:rPr lang="en-IN" dirty="0"/>
              <a:t>IMDB Movie Analysis</a:t>
            </a:r>
          </a:p>
        </p:txBody>
      </p:sp>
      <p:sp>
        <p:nvSpPr>
          <p:cNvPr id="3" name="Subtitle 2">
            <a:extLst>
              <a:ext uri="{FF2B5EF4-FFF2-40B4-BE49-F238E27FC236}">
                <a16:creationId xmlns:a16="http://schemas.microsoft.com/office/drawing/2014/main" id="{4F649391-F828-0A33-2414-6A86A9273B77}"/>
              </a:ext>
            </a:extLst>
          </p:cNvPr>
          <p:cNvSpPr>
            <a:spLocks noGrp="1"/>
          </p:cNvSpPr>
          <p:nvPr>
            <p:ph type="subTitle" idx="1"/>
          </p:nvPr>
        </p:nvSpPr>
        <p:spPr/>
        <p:txBody>
          <a:bodyPr/>
          <a:lstStyle/>
          <a:p>
            <a:r>
              <a:rPr lang="en-IN" dirty="0"/>
              <a:t>SAKSHI RAHIWAL</a:t>
            </a:r>
          </a:p>
        </p:txBody>
      </p:sp>
      <p:sp>
        <p:nvSpPr>
          <p:cNvPr id="4" name="TextBox 3">
            <a:extLst>
              <a:ext uri="{FF2B5EF4-FFF2-40B4-BE49-F238E27FC236}">
                <a16:creationId xmlns:a16="http://schemas.microsoft.com/office/drawing/2014/main" id="{1B918574-87CA-77EA-7C10-617B065D63AC}"/>
              </a:ext>
            </a:extLst>
          </p:cNvPr>
          <p:cNvSpPr txBox="1"/>
          <p:nvPr/>
        </p:nvSpPr>
        <p:spPr>
          <a:xfrm>
            <a:off x="4119716" y="6204155"/>
            <a:ext cx="3578942" cy="369332"/>
          </a:xfrm>
          <a:prstGeom prst="rect">
            <a:avLst/>
          </a:prstGeom>
          <a:noFill/>
        </p:spPr>
        <p:txBody>
          <a:bodyPr wrap="square" rtlCol="0">
            <a:spAutoFit/>
          </a:bodyPr>
          <a:lstStyle/>
          <a:p>
            <a:r>
              <a:rPr lang="en-IN" dirty="0" err="1">
                <a:hlinkClick r:id="rId2"/>
              </a:rPr>
              <a:t>IMDB_Movies</a:t>
            </a:r>
            <a:r>
              <a:rPr lang="en-IN" dirty="0">
                <a:hlinkClick r:id="rId2"/>
              </a:rPr>
              <a:t> Excel report.xlsx</a:t>
            </a:r>
            <a:endParaRPr lang="en-IN" dirty="0"/>
          </a:p>
        </p:txBody>
      </p:sp>
    </p:spTree>
    <p:extLst>
      <p:ext uri="{BB962C8B-B14F-4D97-AF65-F5344CB8AC3E}">
        <p14:creationId xmlns:p14="http://schemas.microsoft.com/office/powerpoint/2010/main" val="1093775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36BFE-AADE-84D9-EAD5-A6DC7248287F}"/>
              </a:ext>
            </a:extLst>
          </p:cNvPr>
          <p:cNvSpPr>
            <a:spLocks noGrp="1"/>
          </p:cNvSpPr>
          <p:nvPr>
            <p:ph type="title"/>
          </p:nvPr>
        </p:nvSpPr>
        <p:spPr/>
        <p:txBody>
          <a:bodyPr>
            <a:normAutofit/>
          </a:bodyPr>
          <a:lstStyle/>
          <a:p>
            <a:r>
              <a:rPr lang="en-IN" sz="2800" dirty="0"/>
              <a:t>Genres chart</a:t>
            </a:r>
          </a:p>
        </p:txBody>
      </p:sp>
      <p:sp>
        <p:nvSpPr>
          <p:cNvPr id="3" name="Content Placeholder 2">
            <a:extLst>
              <a:ext uri="{FF2B5EF4-FFF2-40B4-BE49-F238E27FC236}">
                <a16:creationId xmlns:a16="http://schemas.microsoft.com/office/drawing/2014/main" id="{1AA20A0E-1A67-1FAE-05CE-16B29915DEEA}"/>
              </a:ext>
            </a:extLst>
          </p:cNvPr>
          <p:cNvSpPr>
            <a:spLocks noGrp="1"/>
          </p:cNvSpPr>
          <p:nvPr>
            <p:ph idx="1"/>
          </p:nvPr>
        </p:nvSpPr>
        <p:spPr>
          <a:xfrm>
            <a:off x="1153702" y="1435510"/>
            <a:ext cx="6279485" cy="5498267"/>
          </a:xfrm>
        </p:spPr>
        <p:txBody>
          <a:bodyPr/>
          <a:lstStyle/>
          <a:p>
            <a:r>
              <a:rPr lang="en-US" sz="1800" dirty="0">
                <a:solidFill>
                  <a:schemeClr val="dk1"/>
                </a:solidFill>
                <a:latin typeface="Twentieth Century"/>
                <a:ea typeface="Twentieth Century"/>
                <a:cs typeface="Twentieth Century"/>
                <a:sym typeface="Twentieth Century"/>
              </a:rPr>
              <a:t>Once you have identified the most common genres, you can proceed to calculate descriptive statistics (mean, median, mode, range, variance, and standard deviation) for the IMDB scores of each genre. </a:t>
            </a:r>
            <a:endParaRPr lang="en-US" dirty="0"/>
          </a:p>
          <a:p>
            <a:endParaRPr lang="en-IN" dirty="0"/>
          </a:p>
        </p:txBody>
      </p:sp>
      <p:pic>
        <p:nvPicPr>
          <p:cNvPr id="5" name="Google Shape;222;p10">
            <a:extLst>
              <a:ext uri="{FF2B5EF4-FFF2-40B4-BE49-F238E27FC236}">
                <a16:creationId xmlns:a16="http://schemas.microsoft.com/office/drawing/2014/main" id="{B1B502C2-DA4C-1EBB-A7E7-BDE7707D960D}"/>
              </a:ext>
            </a:extLst>
          </p:cNvPr>
          <p:cNvPicPr preferRelativeResize="0"/>
          <p:nvPr/>
        </p:nvPicPr>
        <p:blipFill rotWithShape="1">
          <a:blip r:embed="rId2">
            <a:alphaModFix/>
          </a:blip>
          <a:srcRect/>
          <a:stretch/>
        </p:blipFill>
        <p:spPr>
          <a:xfrm>
            <a:off x="479159" y="2859082"/>
            <a:ext cx="6744808" cy="3467400"/>
          </a:xfrm>
          <a:prstGeom prst="rect">
            <a:avLst/>
          </a:prstGeom>
          <a:noFill/>
          <a:ln>
            <a:noFill/>
          </a:ln>
        </p:spPr>
      </p:pic>
      <p:sp>
        <p:nvSpPr>
          <p:cNvPr id="7" name="TextBox 6">
            <a:extLst>
              <a:ext uri="{FF2B5EF4-FFF2-40B4-BE49-F238E27FC236}">
                <a16:creationId xmlns:a16="http://schemas.microsoft.com/office/drawing/2014/main" id="{46CD4BF8-FF0D-F1FC-D4BF-540BAE14BAB0}"/>
              </a:ext>
            </a:extLst>
          </p:cNvPr>
          <p:cNvSpPr txBox="1"/>
          <p:nvPr/>
        </p:nvSpPr>
        <p:spPr>
          <a:xfrm>
            <a:off x="7725837" y="4295157"/>
            <a:ext cx="6094268" cy="2031325"/>
          </a:xfrm>
          <a:prstGeom prst="rect">
            <a:avLst/>
          </a:prstGeom>
          <a:noFill/>
        </p:spPr>
        <p:txBody>
          <a:bodyPr wrap="square">
            <a:spAutoFit/>
          </a:bodyPr>
          <a:lstStyle/>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Mean for Drama with IMDB Score – 7.2</a:t>
            </a:r>
            <a:endParaRPr lang="en-US" dirty="0"/>
          </a:p>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Median for Drama with IMDB Score – 6.6</a:t>
            </a:r>
            <a:endParaRPr lang="en-US" dirty="0"/>
          </a:p>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Mode for Drama with IMDB Score – 6.7</a:t>
            </a:r>
            <a:endParaRPr lang="en-US" dirty="0"/>
          </a:p>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Maximum for Drama with IMDB Score – 9.3</a:t>
            </a:r>
            <a:endParaRPr lang="en-US" dirty="0"/>
          </a:p>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Minimum for Drama with IMDB Score – 1.6</a:t>
            </a:r>
            <a:endParaRPr lang="en-US" dirty="0"/>
          </a:p>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Variance for Drama with IMDB Score – 1.109</a:t>
            </a:r>
            <a:endParaRPr lang="en-US" dirty="0"/>
          </a:p>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Std for Drama with IMDB Score – 1.053</a:t>
            </a:r>
            <a:endParaRPr lang="en-US" dirty="0"/>
          </a:p>
        </p:txBody>
      </p:sp>
      <p:pic>
        <p:nvPicPr>
          <p:cNvPr id="9" name="Picture 8">
            <a:extLst>
              <a:ext uri="{FF2B5EF4-FFF2-40B4-BE49-F238E27FC236}">
                <a16:creationId xmlns:a16="http://schemas.microsoft.com/office/drawing/2014/main" id="{7154291F-8342-D252-D810-7BA9DA192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7512" y="717244"/>
            <a:ext cx="4726334" cy="3467399"/>
          </a:xfrm>
          <a:prstGeom prst="rect">
            <a:avLst/>
          </a:prstGeom>
        </p:spPr>
      </p:pic>
    </p:spTree>
    <p:extLst>
      <p:ext uri="{BB962C8B-B14F-4D97-AF65-F5344CB8AC3E}">
        <p14:creationId xmlns:p14="http://schemas.microsoft.com/office/powerpoint/2010/main" val="1811221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897A-0DE2-4647-543B-E080A09045A6}"/>
              </a:ext>
            </a:extLst>
          </p:cNvPr>
          <p:cNvSpPr>
            <a:spLocks noGrp="1"/>
          </p:cNvSpPr>
          <p:nvPr>
            <p:ph type="title"/>
          </p:nvPr>
        </p:nvSpPr>
        <p:spPr/>
        <p:txBody>
          <a:bodyPr/>
          <a:lstStyle/>
          <a:p>
            <a:r>
              <a:rPr lang="en-US" sz="3600" dirty="0">
                <a:solidFill>
                  <a:schemeClr val="dk2"/>
                </a:solidFill>
                <a:latin typeface="Twentieth Century"/>
                <a:ea typeface="Twentieth Century"/>
                <a:cs typeface="Twentieth Century"/>
                <a:sym typeface="Twentieth Century"/>
              </a:rPr>
              <a:t>Movie Duration Analysis</a:t>
            </a:r>
            <a:br>
              <a:rPr lang="en-US" dirty="0"/>
            </a:br>
            <a:endParaRPr lang="en-IN" dirty="0"/>
          </a:p>
        </p:txBody>
      </p:sp>
      <p:sp>
        <p:nvSpPr>
          <p:cNvPr id="3" name="Content Placeholder 2">
            <a:extLst>
              <a:ext uri="{FF2B5EF4-FFF2-40B4-BE49-F238E27FC236}">
                <a16:creationId xmlns:a16="http://schemas.microsoft.com/office/drawing/2014/main" id="{B003E827-DFAA-DC60-CE76-E0DC57C985FC}"/>
              </a:ext>
            </a:extLst>
          </p:cNvPr>
          <p:cNvSpPr>
            <a:spLocks noGrp="1"/>
          </p:cNvSpPr>
          <p:nvPr>
            <p:ph idx="1"/>
          </p:nvPr>
        </p:nvSpPr>
        <p:spPr>
          <a:xfrm>
            <a:off x="1635484" y="1406013"/>
            <a:ext cx="5551897" cy="4955458"/>
          </a:xfrm>
        </p:spPr>
        <p:txBody>
          <a:bodyPr>
            <a:normAutofit/>
          </a:bodyPr>
          <a:lstStyle/>
          <a:p>
            <a:r>
              <a:rPr lang="en-US" sz="1800" dirty="0">
                <a:solidFill>
                  <a:schemeClr val="dk1"/>
                </a:solidFill>
                <a:latin typeface="Twentieth Century"/>
                <a:ea typeface="Twentieth Century"/>
                <a:cs typeface="Twentieth Century"/>
                <a:sym typeface="Twentieth Century"/>
              </a:rPr>
              <a:t>Analyze the Distribution of Movie Durations:</a:t>
            </a:r>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wentieth Century"/>
                <a:ea typeface="Twentieth Century"/>
                <a:cs typeface="Twentieth Century"/>
                <a:sym typeface="Twentieth Century"/>
              </a:rPr>
              <a:t>Import your dataset into Excel, ensuring it includes columns for "Movie Duration" (in minutes) and "IMDB Score."</a:t>
            </a:r>
            <a:endParaRPr lang="en-US" dirty="0"/>
          </a:p>
          <a:p>
            <a:pPr marL="285750" marR="0" lvl="0" indent="-171450" algn="l" rtl="0">
              <a:spcBef>
                <a:spcPts val="0"/>
              </a:spcBef>
              <a:spcAft>
                <a:spcPts val="0"/>
              </a:spcAft>
              <a:buClr>
                <a:schemeClr val="dk1"/>
              </a:buClr>
              <a:buSzPts val="1800"/>
              <a:buFont typeface="Noto Sans Symbols"/>
              <a:buNone/>
            </a:pPr>
            <a:endParaRPr lang="en-US" sz="1800" dirty="0">
              <a:solidFill>
                <a:schemeClr val="dk1"/>
              </a:solidFill>
              <a:latin typeface="Twentieth Century"/>
              <a:ea typeface="Twentieth Century"/>
              <a:cs typeface="Twentieth Century"/>
              <a:sym typeface="Twentieth Century"/>
            </a:endParaRPr>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wentieth Century"/>
                <a:ea typeface="Twentieth Century"/>
                <a:cs typeface="Twentieth Century"/>
                <a:sym typeface="Twentieth Century"/>
              </a:rPr>
              <a:t>Calculate basic statistics for movie durations:</a:t>
            </a:r>
            <a:endParaRPr lang="en-US" dirty="0"/>
          </a:p>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 </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To get an overview of the distribution, calculate   descriptive statistics such as mean, median and standard deviation for movie durations. Use the following Excel functions.</a:t>
            </a:r>
            <a:endParaRPr lang="en-US"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wentieth Century"/>
                <a:ea typeface="Twentieth Century"/>
                <a:cs typeface="Twentieth Century"/>
                <a:sym typeface="Twentieth Century"/>
              </a:rPr>
              <a:t>Create a histogram to visualize the distribution of movie durations:</a:t>
            </a:r>
            <a:endParaRPr lang="en-US" dirty="0"/>
          </a:p>
          <a:p>
            <a:pPr marL="285750" marR="0" lvl="1" indent="-28575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Twentieth Century"/>
                <a:ea typeface="Twentieth Century"/>
                <a:cs typeface="Twentieth Century"/>
                <a:sym typeface="Twentieth Century"/>
              </a:rPr>
              <a:t>Select the range of movie durations.</a:t>
            </a:r>
            <a:endParaRPr lang="en-US" dirty="0"/>
          </a:p>
          <a:p>
            <a:pPr marL="285750" marR="0" lvl="1" indent="-28575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Twentieth Century"/>
                <a:ea typeface="Twentieth Century"/>
                <a:cs typeface="Twentieth Century"/>
                <a:sym typeface="Twentieth Century"/>
              </a:rPr>
              <a:t>Go to the "Insert" tab and click on "Bar Chart."</a:t>
            </a:r>
            <a:endParaRPr lang="en-US" dirty="0"/>
          </a:p>
          <a:p>
            <a:pPr marL="285750" marR="0" lvl="1" indent="-28575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Twentieth Century"/>
                <a:ea typeface="Twentieth Century"/>
                <a:cs typeface="Twentieth Century"/>
                <a:sym typeface="Twentieth Century"/>
              </a:rPr>
              <a:t>Adjust the bin width or intervals as needed to represent the distribution effectively.</a:t>
            </a:r>
            <a:endParaRPr lang="en-US" dirty="0"/>
          </a:p>
          <a:p>
            <a:endParaRPr lang="en-IN" dirty="0"/>
          </a:p>
        </p:txBody>
      </p:sp>
      <p:pic>
        <p:nvPicPr>
          <p:cNvPr id="5" name="Picture 4">
            <a:extLst>
              <a:ext uri="{FF2B5EF4-FFF2-40B4-BE49-F238E27FC236}">
                <a16:creationId xmlns:a16="http://schemas.microsoft.com/office/drawing/2014/main" id="{6FAEE997-C7DD-D91E-0A4B-200FF3C13C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8891" y="1178101"/>
            <a:ext cx="4905150" cy="3381847"/>
          </a:xfrm>
          <a:prstGeom prst="rect">
            <a:avLst/>
          </a:prstGeom>
        </p:spPr>
      </p:pic>
      <p:pic>
        <p:nvPicPr>
          <p:cNvPr id="7" name="Picture 6">
            <a:extLst>
              <a:ext uri="{FF2B5EF4-FFF2-40B4-BE49-F238E27FC236}">
                <a16:creationId xmlns:a16="http://schemas.microsoft.com/office/drawing/2014/main" id="{99E80A9E-FBD6-56AC-116D-B1C05D5158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7381" y="4910399"/>
            <a:ext cx="2486372" cy="1428949"/>
          </a:xfrm>
          <a:prstGeom prst="rect">
            <a:avLst/>
          </a:prstGeom>
        </p:spPr>
      </p:pic>
    </p:spTree>
    <p:extLst>
      <p:ext uri="{BB962C8B-B14F-4D97-AF65-F5344CB8AC3E}">
        <p14:creationId xmlns:p14="http://schemas.microsoft.com/office/powerpoint/2010/main" val="2200789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C1913-BC25-DB1B-CB62-9EFF49447C6F}"/>
              </a:ext>
            </a:extLst>
          </p:cNvPr>
          <p:cNvSpPr>
            <a:spLocks noGrp="1"/>
          </p:cNvSpPr>
          <p:nvPr>
            <p:ph type="title"/>
          </p:nvPr>
        </p:nvSpPr>
        <p:spPr>
          <a:xfrm>
            <a:off x="2022654" y="456962"/>
            <a:ext cx="8911687" cy="1280890"/>
          </a:xfrm>
        </p:spPr>
        <p:txBody>
          <a:bodyPr>
            <a:normAutofit/>
          </a:bodyPr>
          <a:lstStyle/>
          <a:p>
            <a:r>
              <a:rPr lang="en-US" sz="2400" dirty="0">
                <a:solidFill>
                  <a:schemeClr val="dk1"/>
                </a:solidFill>
                <a:latin typeface="Twentieth Century"/>
                <a:ea typeface="Twentieth Century"/>
                <a:cs typeface="Twentieth Century"/>
                <a:sym typeface="Twentieth Century"/>
              </a:rPr>
              <a:t>Identify the Relationship Between Movie Duration and IMDB Score:</a:t>
            </a:r>
            <a:br>
              <a:rPr lang="en-US" sz="2400" dirty="0">
                <a:solidFill>
                  <a:schemeClr val="dk1"/>
                </a:solidFill>
                <a:latin typeface="Twentieth Century"/>
                <a:ea typeface="Twentieth Century"/>
                <a:cs typeface="Twentieth Century"/>
                <a:sym typeface="Twentieth Century"/>
              </a:rPr>
            </a:br>
            <a:endParaRPr lang="en-IN" sz="2400" dirty="0"/>
          </a:p>
        </p:txBody>
      </p:sp>
      <p:sp>
        <p:nvSpPr>
          <p:cNvPr id="3" name="Content Placeholder 2">
            <a:extLst>
              <a:ext uri="{FF2B5EF4-FFF2-40B4-BE49-F238E27FC236}">
                <a16:creationId xmlns:a16="http://schemas.microsoft.com/office/drawing/2014/main" id="{9D77B215-5A29-BFF9-C4A6-9F4E1A8A6089}"/>
              </a:ext>
            </a:extLst>
          </p:cNvPr>
          <p:cNvSpPr>
            <a:spLocks noGrp="1"/>
          </p:cNvSpPr>
          <p:nvPr>
            <p:ph idx="1"/>
          </p:nvPr>
        </p:nvSpPr>
        <p:spPr>
          <a:xfrm>
            <a:off x="1638301" y="1199534"/>
            <a:ext cx="5372099" cy="5201504"/>
          </a:xfrm>
        </p:spPr>
        <p:txBody>
          <a:bodyPr/>
          <a:lstStyle/>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wentieth Century"/>
                <a:ea typeface="Twentieth Century"/>
                <a:cs typeface="Twentieth Century"/>
                <a:sym typeface="Twentieth Century"/>
              </a:rPr>
              <a:t>Explore the relationship between movie duration and IMDB scores using a scatter plot with a trendline. Here's how to do it:</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Select data, including "Movie Duration" and "IMDB Score."</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Go to the "Insert" tab and click on "Scatter" or "Scatter with Straight Lines."</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Add a trendline to the scatter plot by right-clicking on a data point, selecting "Add Trendline," and choosing the linear type of trendline.</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Display the equation on the chart to see the mathematical relationship.</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Calculate the correlation coefficient (Pearson's r) to quantify the strength and direction of the relationship between movie duration and IMDB scores. You can use the “CORREL” function in Excel to do this.</a:t>
            </a:r>
            <a:endParaRPr lang="en-US" dirty="0"/>
          </a:p>
          <a:p>
            <a:pPr marL="285750" marR="0" lvl="0" indent="-171450" algn="l" rtl="0">
              <a:spcBef>
                <a:spcPts val="0"/>
              </a:spcBef>
              <a:spcAft>
                <a:spcPts val="0"/>
              </a:spcAft>
              <a:buClr>
                <a:schemeClr val="dk1"/>
              </a:buClr>
              <a:buSzPts val="1800"/>
              <a:buFont typeface="Arial"/>
              <a:buNone/>
            </a:pPr>
            <a:endParaRPr lang="en-US" sz="1800" dirty="0">
              <a:solidFill>
                <a:schemeClr val="dk1"/>
              </a:solidFill>
              <a:latin typeface="Twentieth Century"/>
              <a:ea typeface="Twentieth Century"/>
              <a:cs typeface="Twentieth Century"/>
              <a:sym typeface="Twentieth Century"/>
            </a:endParaRPr>
          </a:p>
          <a:p>
            <a:endParaRPr lang="en-IN" dirty="0"/>
          </a:p>
        </p:txBody>
      </p:sp>
      <p:pic>
        <p:nvPicPr>
          <p:cNvPr id="5" name="Picture 4">
            <a:extLst>
              <a:ext uri="{FF2B5EF4-FFF2-40B4-BE49-F238E27FC236}">
                <a16:creationId xmlns:a16="http://schemas.microsoft.com/office/drawing/2014/main" id="{F66C520C-7583-B458-BF31-B15C97AE09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8552" y="1097407"/>
            <a:ext cx="5145629" cy="4168879"/>
          </a:xfrm>
          <a:prstGeom prst="rect">
            <a:avLst/>
          </a:prstGeom>
        </p:spPr>
      </p:pic>
      <p:sp>
        <p:nvSpPr>
          <p:cNvPr id="7" name="TextBox 6">
            <a:extLst>
              <a:ext uri="{FF2B5EF4-FFF2-40B4-BE49-F238E27FC236}">
                <a16:creationId xmlns:a16="http://schemas.microsoft.com/office/drawing/2014/main" id="{7789D143-2448-4DE4-377E-79199EC306CA}"/>
              </a:ext>
            </a:extLst>
          </p:cNvPr>
          <p:cNvSpPr txBox="1"/>
          <p:nvPr/>
        </p:nvSpPr>
        <p:spPr>
          <a:xfrm>
            <a:off x="6292645" y="5760593"/>
            <a:ext cx="6096000" cy="923330"/>
          </a:xfrm>
          <a:prstGeom prst="rect">
            <a:avLst/>
          </a:prstGeom>
          <a:noFill/>
        </p:spPr>
        <p:txBody>
          <a:bodyPr wrap="square">
            <a:spAutoFit/>
          </a:bodyPr>
          <a:lstStyle/>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A positive value close to 1 indicates a strong positive relationship (as duration increases, IMDB score tends to increase).</a:t>
            </a:r>
          </a:p>
        </p:txBody>
      </p:sp>
      <p:pic>
        <p:nvPicPr>
          <p:cNvPr id="9" name="Picture 8">
            <a:extLst>
              <a:ext uri="{FF2B5EF4-FFF2-40B4-BE49-F238E27FC236}">
                <a16:creationId xmlns:a16="http://schemas.microsoft.com/office/drawing/2014/main" id="{8657B230-8244-EDF5-F66A-64DC0D9459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4995" y="6103179"/>
            <a:ext cx="3801005" cy="238158"/>
          </a:xfrm>
          <a:prstGeom prst="rect">
            <a:avLst/>
          </a:prstGeom>
        </p:spPr>
      </p:pic>
    </p:spTree>
    <p:extLst>
      <p:ext uri="{BB962C8B-B14F-4D97-AF65-F5344CB8AC3E}">
        <p14:creationId xmlns:p14="http://schemas.microsoft.com/office/powerpoint/2010/main" val="2858232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8900-5D35-0E72-FFCA-6C3B76AAF9CA}"/>
              </a:ext>
            </a:extLst>
          </p:cNvPr>
          <p:cNvSpPr>
            <a:spLocks noGrp="1"/>
          </p:cNvSpPr>
          <p:nvPr>
            <p:ph type="title"/>
          </p:nvPr>
        </p:nvSpPr>
        <p:spPr>
          <a:xfrm>
            <a:off x="2307789" y="306333"/>
            <a:ext cx="8911687" cy="1280890"/>
          </a:xfrm>
        </p:spPr>
        <p:txBody>
          <a:bodyPr/>
          <a:lstStyle/>
          <a:p>
            <a:r>
              <a:rPr lang="en-US" sz="3600" dirty="0">
                <a:solidFill>
                  <a:schemeClr val="dk2"/>
                </a:solidFill>
                <a:latin typeface="Twentieth Century"/>
                <a:ea typeface="Twentieth Century"/>
                <a:cs typeface="Twentieth Century"/>
                <a:sym typeface="Twentieth Century"/>
              </a:rPr>
              <a:t>Language Analysis</a:t>
            </a:r>
            <a:br>
              <a:rPr lang="en-US" dirty="0"/>
            </a:br>
            <a:endParaRPr lang="en-IN" dirty="0"/>
          </a:p>
        </p:txBody>
      </p:sp>
      <p:sp>
        <p:nvSpPr>
          <p:cNvPr id="3" name="Content Placeholder 2">
            <a:extLst>
              <a:ext uri="{FF2B5EF4-FFF2-40B4-BE49-F238E27FC236}">
                <a16:creationId xmlns:a16="http://schemas.microsoft.com/office/drawing/2014/main" id="{278C5AE9-BBCF-1799-21B6-88510B2397B7}"/>
              </a:ext>
            </a:extLst>
          </p:cNvPr>
          <p:cNvSpPr>
            <a:spLocks noGrp="1"/>
          </p:cNvSpPr>
          <p:nvPr>
            <p:ph idx="1"/>
          </p:nvPr>
        </p:nvSpPr>
        <p:spPr>
          <a:xfrm>
            <a:off x="1851793" y="1032387"/>
            <a:ext cx="5020955" cy="5004619"/>
          </a:xfrm>
        </p:spPr>
        <p:txBody>
          <a:bodyPr>
            <a:normAutofit/>
          </a:bodyPr>
          <a:lstStyle/>
          <a:p>
            <a:r>
              <a:rPr lang="en-US" sz="1800" dirty="0">
                <a:solidFill>
                  <a:schemeClr val="dk2"/>
                </a:solidFill>
                <a:latin typeface="Twentieth Century"/>
                <a:ea typeface="Twentieth Century"/>
                <a:cs typeface="Twentieth Century"/>
                <a:sym typeface="Twentieth Century"/>
              </a:rPr>
              <a:t>Determine the Most Common Languages:</a:t>
            </a:r>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wentieth Century"/>
                <a:ea typeface="Twentieth Century"/>
                <a:cs typeface="Twentieth Century"/>
                <a:sym typeface="Twentieth Century"/>
              </a:rPr>
              <a:t>Import dataset into Excel, ensuring it includes a column for "Language" and a column for "IMDB Score.“</a:t>
            </a:r>
            <a:endParaRPr lang="en-US"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wentieth Century"/>
                <a:ea typeface="Twentieth Century"/>
                <a:cs typeface="Twentieth Century"/>
                <a:sym typeface="Twentieth Century"/>
              </a:rPr>
              <a:t>Calculate the count of movies for each language:</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Use a PivotTable to determine the count of movies for each language. Here's how to do it-</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Select dataset, including the header row.</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Go to the "Insert" tab and click on "PivotTable."</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In the PivotTable Fields pane, drag the "Language" field to the "Rows" area and the "IMDB Score" field to the "Values" area, summarizing it as "Count."</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Now have a table showing the count of movies for each language.</a:t>
            </a:r>
            <a:endParaRPr lang="en-US"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wentieth Century"/>
                <a:ea typeface="Twentieth Century"/>
                <a:cs typeface="Twentieth Century"/>
                <a:sym typeface="Twentieth Century"/>
              </a:rPr>
              <a:t>Sort the table in descending order of the movie count to identify the most common languages.</a:t>
            </a:r>
          </a:p>
          <a:p>
            <a:endParaRPr lang="en-US" dirty="0"/>
          </a:p>
        </p:txBody>
      </p:sp>
      <p:sp>
        <p:nvSpPr>
          <p:cNvPr id="7" name="TextBox 6">
            <a:extLst>
              <a:ext uri="{FF2B5EF4-FFF2-40B4-BE49-F238E27FC236}">
                <a16:creationId xmlns:a16="http://schemas.microsoft.com/office/drawing/2014/main" id="{A721EDD0-7DD5-2F3F-4453-64AC1D2A8433}"/>
              </a:ext>
            </a:extLst>
          </p:cNvPr>
          <p:cNvSpPr txBox="1"/>
          <p:nvPr/>
        </p:nvSpPr>
        <p:spPr>
          <a:xfrm>
            <a:off x="6951406" y="4559678"/>
            <a:ext cx="6096000" cy="1477328"/>
          </a:xfrm>
          <a:prstGeom prst="rect">
            <a:avLst/>
          </a:prstGeom>
          <a:noFill/>
        </p:spPr>
        <p:txBody>
          <a:bodyPr wrap="square">
            <a:spAutoFit/>
          </a:bodyPr>
          <a:lstStyle/>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Most common language are –</a:t>
            </a:r>
            <a:endParaRPr lang="en-US" dirty="0"/>
          </a:p>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English : 3566</a:t>
            </a:r>
            <a:endParaRPr lang="en-US" dirty="0"/>
          </a:p>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French : 34</a:t>
            </a:r>
            <a:endParaRPr lang="en-US" dirty="0"/>
          </a:p>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Spanish : 23</a:t>
            </a:r>
            <a:endParaRPr lang="en-US" dirty="0"/>
          </a:p>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Mandarin : 14</a:t>
            </a:r>
            <a:endParaRPr lang="en-US" dirty="0"/>
          </a:p>
        </p:txBody>
      </p:sp>
      <p:pic>
        <p:nvPicPr>
          <p:cNvPr id="6" name="Picture 5">
            <a:extLst>
              <a:ext uri="{FF2B5EF4-FFF2-40B4-BE49-F238E27FC236}">
                <a16:creationId xmlns:a16="http://schemas.microsoft.com/office/drawing/2014/main" id="{5D6522B5-6BC4-431C-19DB-15F72959ED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3632" y="946778"/>
            <a:ext cx="5320213" cy="3439005"/>
          </a:xfrm>
          <a:prstGeom prst="rect">
            <a:avLst/>
          </a:prstGeom>
        </p:spPr>
      </p:pic>
    </p:spTree>
    <p:extLst>
      <p:ext uri="{BB962C8B-B14F-4D97-AF65-F5344CB8AC3E}">
        <p14:creationId xmlns:p14="http://schemas.microsoft.com/office/powerpoint/2010/main" val="1509920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6F45-D73D-38A5-AE9E-127626DD5767}"/>
              </a:ext>
            </a:extLst>
          </p:cNvPr>
          <p:cNvSpPr>
            <a:spLocks noGrp="1"/>
          </p:cNvSpPr>
          <p:nvPr>
            <p:ph type="title"/>
          </p:nvPr>
        </p:nvSpPr>
        <p:spPr>
          <a:xfrm>
            <a:off x="1640156" y="110116"/>
            <a:ext cx="8911687" cy="1280890"/>
          </a:xfrm>
        </p:spPr>
        <p:txBody>
          <a:bodyPr/>
          <a:lstStyle/>
          <a:p>
            <a:r>
              <a:rPr lang="en-US" sz="3600" dirty="0">
                <a:solidFill>
                  <a:schemeClr val="dk2"/>
                </a:solidFill>
                <a:latin typeface="Twentieth Century"/>
                <a:ea typeface="Twentieth Century"/>
                <a:cs typeface="Twentieth Century"/>
                <a:sym typeface="Twentieth Century"/>
              </a:rPr>
              <a:t>Analyze the Impact on IMDB Scores:</a:t>
            </a:r>
            <a:br>
              <a:rPr lang="en-US" sz="3600" dirty="0">
                <a:solidFill>
                  <a:schemeClr val="dk2"/>
                </a:solidFill>
                <a:latin typeface="Twentieth Century"/>
                <a:ea typeface="Twentieth Century"/>
                <a:cs typeface="Twentieth Century"/>
                <a:sym typeface="Twentieth Century"/>
              </a:rPr>
            </a:br>
            <a:endParaRPr lang="en-IN" dirty="0"/>
          </a:p>
        </p:txBody>
      </p:sp>
      <p:sp>
        <p:nvSpPr>
          <p:cNvPr id="3" name="Content Placeholder 2">
            <a:extLst>
              <a:ext uri="{FF2B5EF4-FFF2-40B4-BE49-F238E27FC236}">
                <a16:creationId xmlns:a16="http://schemas.microsoft.com/office/drawing/2014/main" id="{853EE9B8-6B9B-F6C8-055D-3AC6677876C0}"/>
              </a:ext>
            </a:extLst>
          </p:cNvPr>
          <p:cNvSpPr>
            <a:spLocks noGrp="1"/>
          </p:cNvSpPr>
          <p:nvPr>
            <p:ph idx="1"/>
          </p:nvPr>
        </p:nvSpPr>
        <p:spPr>
          <a:xfrm>
            <a:off x="1766119" y="1160206"/>
            <a:ext cx="3946423" cy="3777622"/>
          </a:xfrm>
        </p:spPr>
        <p:txBody>
          <a:bodyPr/>
          <a:lstStyle/>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wentieth Century"/>
                <a:ea typeface="Twentieth Century"/>
                <a:cs typeface="Twentieth Century"/>
                <a:sym typeface="Twentieth Century"/>
              </a:rPr>
              <a:t>For each of the most common languages identified in Part 1, you can analyze the impact of language on IMDB scores using descriptive statistics.</a:t>
            </a:r>
            <a:endParaRPr lang="en-US"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wentieth Century"/>
                <a:ea typeface="Twentieth Century"/>
                <a:cs typeface="Twentieth Century"/>
                <a:sym typeface="Twentieth Century"/>
              </a:rPr>
              <a:t>Filter dataset to show only the rows with a specific language.</a:t>
            </a:r>
            <a:endParaRPr lang="en-US"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wentieth Century"/>
                <a:ea typeface="Twentieth Century"/>
                <a:cs typeface="Twentieth Century"/>
                <a:sym typeface="Twentieth Century"/>
              </a:rPr>
              <a:t>Calculate descriptive statistics for IMDB scores of each language.</a:t>
            </a:r>
            <a:endParaRPr lang="en-US" dirty="0"/>
          </a:p>
          <a:p>
            <a:endParaRPr lang="en-IN" dirty="0"/>
          </a:p>
        </p:txBody>
      </p:sp>
      <p:pic>
        <p:nvPicPr>
          <p:cNvPr id="5" name="Picture 4">
            <a:extLst>
              <a:ext uri="{FF2B5EF4-FFF2-40B4-BE49-F238E27FC236}">
                <a16:creationId xmlns:a16="http://schemas.microsoft.com/office/drawing/2014/main" id="{92D26FD5-C837-8BE5-8EEB-0600F5AF48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3492" y="750561"/>
            <a:ext cx="5687219" cy="3280665"/>
          </a:xfrm>
          <a:prstGeom prst="rect">
            <a:avLst/>
          </a:prstGeom>
        </p:spPr>
      </p:pic>
      <p:pic>
        <p:nvPicPr>
          <p:cNvPr id="7" name="Picture 6">
            <a:extLst>
              <a:ext uri="{FF2B5EF4-FFF2-40B4-BE49-F238E27FC236}">
                <a16:creationId xmlns:a16="http://schemas.microsoft.com/office/drawing/2014/main" id="{6AE47555-6F77-5A6B-93CD-AAC361BCCC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097" y="4133470"/>
            <a:ext cx="6887536" cy="2724530"/>
          </a:xfrm>
          <a:prstGeom prst="rect">
            <a:avLst/>
          </a:prstGeom>
        </p:spPr>
      </p:pic>
    </p:spTree>
    <p:extLst>
      <p:ext uri="{BB962C8B-B14F-4D97-AF65-F5344CB8AC3E}">
        <p14:creationId xmlns:p14="http://schemas.microsoft.com/office/powerpoint/2010/main" val="1911392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2317-B896-71D9-7A36-D2FC3C5EEADD}"/>
              </a:ext>
            </a:extLst>
          </p:cNvPr>
          <p:cNvSpPr>
            <a:spLocks noGrp="1"/>
          </p:cNvSpPr>
          <p:nvPr>
            <p:ph type="title"/>
          </p:nvPr>
        </p:nvSpPr>
        <p:spPr>
          <a:xfrm>
            <a:off x="2032486" y="191491"/>
            <a:ext cx="8911687" cy="1280890"/>
          </a:xfrm>
        </p:spPr>
        <p:txBody>
          <a:bodyPr/>
          <a:lstStyle/>
          <a:p>
            <a:r>
              <a:rPr lang="en-US" sz="3600" dirty="0">
                <a:solidFill>
                  <a:schemeClr val="dk2"/>
                </a:solidFill>
                <a:latin typeface="Twentieth Century"/>
                <a:ea typeface="Twentieth Century"/>
                <a:cs typeface="Twentieth Century"/>
                <a:sym typeface="Twentieth Century"/>
              </a:rPr>
              <a:t>Director Analysis</a:t>
            </a:r>
            <a:br>
              <a:rPr lang="en-US" dirty="0"/>
            </a:br>
            <a:endParaRPr lang="en-IN" dirty="0"/>
          </a:p>
        </p:txBody>
      </p:sp>
      <p:sp>
        <p:nvSpPr>
          <p:cNvPr id="3" name="Content Placeholder 2">
            <a:extLst>
              <a:ext uri="{FF2B5EF4-FFF2-40B4-BE49-F238E27FC236}">
                <a16:creationId xmlns:a16="http://schemas.microsoft.com/office/drawing/2014/main" id="{E3DDDC00-2A6C-25A7-CD56-866E3C39DD89}"/>
              </a:ext>
            </a:extLst>
          </p:cNvPr>
          <p:cNvSpPr>
            <a:spLocks noGrp="1"/>
          </p:cNvSpPr>
          <p:nvPr>
            <p:ph idx="1"/>
          </p:nvPr>
        </p:nvSpPr>
        <p:spPr>
          <a:xfrm>
            <a:off x="1920619" y="1120877"/>
            <a:ext cx="4352362" cy="3777622"/>
          </a:xfrm>
        </p:spPr>
        <p:txBody>
          <a:bodyPr/>
          <a:lstStyle/>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wentieth Century"/>
                <a:ea typeface="Twentieth Century"/>
                <a:cs typeface="Twentieth Century"/>
                <a:sym typeface="Twentieth Century"/>
              </a:rPr>
              <a:t>Calculate the average IMDb score for each director.</a:t>
            </a:r>
            <a:endParaRPr lang="en-US"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wentieth Century"/>
                <a:ea typeface="Twentieth Century"/>
                <a:cs typeface="Twentieth Century"/>
                <a:sym typeface="Twentieth Century"/>
              </a:rPr>
              <a:t>Identify the directors with the highest average IMDb scores.</a:t>
            </a:r>
            <a:endParaRPr lang="en-US"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wentieth Century"/>
                <a:ea typeface="Twentieth Century"/>
                <a:cs typeface="Twentieth Century"/>
                <a:sym typeface="Twentieth Century"/>
              </a:rPr>
              <a:t> Compare the scores of these top directors to the overall distribution of scores using percentile calculations.</a:t>
            </a:r>
          </a:p>
          <a:p>
            <a:endParaRPr lang="en-IN" dirty="0"/>
          </a:p>
        </p:txBody>
      </p:sp>
      <p:pic>
        <p:nvPicPr>
          <p:cNvPr id="5" name="Picture 4">
            <a:extLst>
              <a:ext uri="{FF2B5EF4-FFF2-40B4-BE49-F238E27FC236}">
                <a16:creationId xmlns:a16="http://schemas.microsoft.com/office/drawing/2014/main" id="{EC5E06FB-D865-D41F-850C-38AE34699F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752" y="3745813"/>
            <a:ext cx="5915851" cy="2305372"/>
          </a:xfrm>
          <a:prstGeom prst="rect">
            <a:avLst/>
          </a:prstGeom>
        </p:spPr>
      </p:pic>
      <p:pic>
        <p:nvPicPr>
          <p:cNvPr id="7" name="Picture 6">
            <a:extLst>
              <a:ext uri="{FF2B5EF4-FFF2-40B4-BE49-F238E27FC236}">
                <a16:creationId xmlns:a16="http://schemas.microsoft.com/office/drawing/2014/main" id="{D5FAC463-A5D1-C670-3773-1A56E392BB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877" y="191491"/>
            <a:ext cx="5668166" cy="3410426"/>
          </a:xfrm>
          <a:prstGeom prst="rect">
            <a:avLst/>
          </a:prstGeom>
        </p:spPr>
      </p:pic>
      <p:sp>
        <p:nvSpPr>
          <p:cNvPr id="9" name="TextBox 8">
            <a:extLst>
              <a:ext uri="{FF2B5EF4-FFF2-40B4-BE49-F238E27FC236}">
                <a16:creationId xmlns:a16="http://schemas.microsoft.com/office/drawing/2014/main" id="{DD1CEAB3-A36A-EE13-0F71-0DCBCF824767}"/>
              </a:ext>
            </a:extLst>
          </p:cNvPr>
          <p:cNvSpPr txBox="1"/>
          <p:nvPr/>
        </p:nvSpPr>
        <p:spPr>
          <a:xfrm>
            <a:off x="7708490" y="4089823"/>
            <a:ext cx="4247553" cy="1477328"/>
          </a:xfrm>
          <a:prstGeom prst="rect">
            <a:avLst/>
          </a:prstGeom>
          <a:noFill/>
        </p:spPr>
        <p:txBody>
          <a:bodyPr wrap="square">
            <a:spAutoFit/>
          </a:bodyPr>
          <a:lstStyle/>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By comparing the 95th percentile of the top directors' scores to the 95th percentile of the overall scores, we can see the top 10 directors' films compare to the general distribution of IMDb scores.</a:t>
            </a:r>
          </a:p>
        </p:txBody>
      </p:sp>
    </p:spTree>
    <p:extLst>
      <p:ext uri="{BB962C8B-B14F-4D97-AF65-F5344CB8AC3E}">
        <p14:creationId xmlns:p14="http://schemas.microsoft.com/office/powerpoint/2010/main" val="3992960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55CBD-1BAD-A597-9255-D6DD207DE006}"/>
              </a:ext>
            </a:extLst>
          </p:cNvPr>
          <p:cNvSpPr>
            <a:spLocks noGrp="1"/>
          </p:cNvSpPr>
          <p:nvPr>
            <p:ph type="title"/>
          </p:nvPr>
        </p:nvSpPr>
        <p:spPr>
          <a:xfrm>
            <a:off x="2002990" y="201323"/>
            <a:ext cx="8911687" cy="1280890"/>
          </a:xfrm>
        </p:spPr>
        <p:txBody>
          <a:bodyPr/>
          <a:lstStyle/>
          <a:p>
            <a:r>
              <a:rPr lang="en-US" sz="3600" b="1" dirty="0">
                <a:solidFill>
                  <a:schemeClr val="dk2"/>
                </a:solidFill>
                <a:latin typeface="Twentieth Century"/>
                <a:ea typeface="Twentieth Century"/>
                <a:cs typeface="Twentieth Century"/>
                <a:sym typeface="Twentieth Century"/>
              </a:rPr>
              <a:t>Budget Analysis</a:t>
            </a:r>
            <a:br>
              <a:rPr lang="en-US" dirty="0"/>
            </a:br>
            <a:endParaRPr lang="en-IN" dirty="0"/>
          </a:p>
        </p:txBody>
      </p:sp>
      <p:sp>
        <p:nvSpPr>
          <p:cNvPr id="3" name="Content Placeholder 2">
            <a:extLst>
              <a:ext uri="{FF2B5EF4-FFF2-40B4-BE49-F238E27FC236}">
                <a16:creationId xmlns:a16="http://schemas.microsoft.com/office/drawing/2014/main" id="{C3910658-2F67-5EF8-EF7F-2F16A30F63B6}"/>
              </a:ext>
            </a:extLst>
          </p:cNvPr>
          <p:cNvSpPr>
            <a:spLocks noGrp="1"/>
          </p:cNvSpPr>
          <p:nvPr>
            <p:ph idx="1"/>
          </p:nvPr>
        </p:nvSpPr>
        <p:spPr>
          <a:xfrm>
            <a:off x="2077935" y="1091381"/>
            <a:ext cx="4018065" cy="3777622"/>
          </a:xfrm>
        </p:spPr>
        <p:txBody>
          <a:bodyPr/>
          <a:lstStyle/>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wentieth Century"/>
                <a:ea typeface="Twentieth Century"/>
                <a:cs typeface="Twentieth Century"/>
                <a:sym typeface="Twentieth Century"/>
              </a:rPr>
              <a:t>Calculate the correlation coefficient between movie budgets and gross earnings.</a:t>
            </a:r>
            <a:endParaRPr lang="en-US"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wentieth Century"/>
                <a:ea typeface="Twentieth Century"/>
                <a:cs typeface="Twentieth Century"/>
                <a:sym typeface="Twentieth Century"/>
              </a:rPr>
              <a:t>Calculate the profit margin (gross earnings - budget) for each movie.</a:t>
            </a:r>
            <a:endParaRPr lang="en-US"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wentieth Century"/>
                <a:ea typeface="Twentieth Century"/>
                <a:cs typeface="Twentieth Century"/>
                <a:sym typeface="Twentieth Century"/>
              </a:rPr>
              <a:t>Identify the movies with the highest profit margin using Excel's MAX function.</a:t>
            </a:r>
          </a:p>
          <a:p>
            <a:endParaRPr lang="en-IN" dirty="0"/>
          </a:p>
        </p:txBody>
      </p:sp>
      <p:sp>
        <p:nvSpPr>
          <p:cNvPr id="5" name="TextBox 4">
            <a:extLst>
              <a:ext uri="{FF2B5EF4-FFF2-40B4-BE49-F238E27FC236}">
                <a16:creationId xmlns:a16="http://schemas.microsoft.com/office/drawing/2014/main" id="{6A5F22A2-CF67-4E1A-D7DE-BF160E4E4EE4}"/>
              </a:ext>
            </a:extLst>
          </p:cNvPr>
          <p:cNvSpPr txBox="1"/>
          <p:nvPr/>
        </p:nvSpPr>
        <p:spPr>
          <a:xfrm>
            <a:off x="1621362" y="4222230"/>
            <a:ext cx="5477528" cy="2031325"/>
          </a:xfrm>
          <a:prstGeom prst="rect">
            <a:avLst/>
          </a:prstGeom>
          <a:noFill/>
        </p:spPr>
        <p:txBody>
          <a:bodyPr wrap="square">
            <a:spAutoFit/>
          </a:bodyPr>
          <a:lstStyle/>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Correlation coefficient between budgets and gross earnings:</a:t>
            </a:r>
            <a:endParaRPr lang="en-US" dirty="0"/>
          </a:p>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The correlation coefficient will be a value between -1 and 1. A positive value close to 1 indicates a positive correlation, while a negative value close to -1 indicates a negative correlation. A value close to 0 suggests a weak or no correlation.</a:t>
            </a:r>
          </a:p>
        </p:txBody>
      </p:sp>
      <p:pic>
        <p:nvPicPr>
          <p:cNvPr id="7" name="Picture 6">
            <a:extLst>
              <a:ext uri="{FF2B5EF4-FFF2-40B4-BE49-F238E27FC236}">
                <a16:creationId xmlns:a16="http://schemas.microsoft.com/office/drawing/2014/main" id="{FCF4EAD3-4E3D-1B8C-D101-DAAAE25E3A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2062" y="368775"/>
            <a:ext cx="2172003" cy="5668166"/>
          </a:xfrm>
          <a:prstGeom prst="rect">
            <a:avLst/>
          </a:prstGeom>
        </p:spPr>
      </p:pic>
      <p:pic>
        <p:nvPicPr>
          <p:cNvPr id="9" name="Picture 8">
            <a:extLst>
              <a:ext uri="{FF2B5EF4-FFF2-40B4-BE49-F238E27FC236}">
                <a16:creationId xmlns:a16="http://schemas.microsoft.com/office/drawing/2014/main" id="{B7B80706-3115-0F60-77C9-B6FF0C19E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6077" y="3456039"/>
            <a:ext cx="3019846" cy="476316"/>
          </a:xfrm>
          <a:prstGeom prst="rect">
            <a:avLst/>
          </a:prstGeom>
        </p:spPr>
      </p:pic>
    </p:spTree>
    <p:extLst>
      <p:ext uri="{BB962C8B-B14F-4D97-AF65-F5344CB8AC3E}">
        <p14:creationId xmlns:p14="http://schemas.microsoft.com/office/powerpoint/2010/main" val="3882008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EFD1-24C2-2BBB-9CD6-4EB3F1A2AC60}"/>
              </a:ext>
            </a:extLst>
          </p:cNvPr>
          <p:cNvSpPr>
            <a:spLocks noGrp="1"/>
          </p:cNvSpPr>
          <p:nvPr>
            <p:ph type="title"/>
          </p:nvPr>
        </p:nvSpPr>
        <p:spPr>
          <a:xfrm>
            <a:off x="1640156" y="633942"/>
            <a:ext cx="8911687" cy="1280890"/>
          </a:xfrm>
        </p:spPr>
        <p:txBody>
          <a:bodyPr/>
          <a:lstStyle/>
          <a:p>
            <a:r>
              <a:rPr lang="en-US" sz="3600" dirty="0">
                <a:solidFill>
                  <a:schemeClr val="dk2"/>
                </a:solidFill>
                <a:latin typeface="Twentieth Century"/>
                <a:ea typeface="Twentieth Century"/>
                <a:cs typeface="Twentieth Century"/>
                <a:sym typeface="Twentieth Century"/>
              </a:rPr>
              <a:t>Profit margin for each movie:</a:t>
            </a:r>
            <a:br>
              <a:rPr lang="en-US" sz="3600" dirty="0">
                <a:solidFill>
                  <a:schemeClr val="dk2"/>
                </a:solidFill>
                <a:latin typeface="Twentieth Century"/>
                <a:ea typeface="Twentieth Century"/>
                <a:cs typeface="Twentieth Century"/>
                <a:sym typeface="Twentieth Century"/>
              </a:rPr>
            </a:br>
            <a:endParaRPr lang="en-IN" dirty="0"/>
          </a:p>
        </p:txBody>
      </p:sp>
      <p:pic>
        <p:nvPicPr>
          <p:cNvPr id="5" name="Content Placeholder 4">
            <a:extLst>
              <a:ext uri="{FF2B5EF4-FFF2-40B4-BE49-F238E27FC236}">
                <a16:creationId xmlns:a16="http://schemas.microsoft.com/office/drawing/2014/main" id="{D632EFB4-2D77-7984-3752-D3193DF031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551" y="1914832"/>
            <a:ext cx="5506218" cy="2715004"/>
          </a:xfrm>
        </p:spPr>
      </p:pic>
      <p:pic>
        <p:nvPicPr>
          <p:cNvPr id="7" name="Picture 6">
            <a:extLst>
              <a:ext uri="{FF2B5EF4-FFF2-40B4-BE49-F238E27FC236}">
                <a16:creationId xmlns:a16="http://schemas.microsoft.com/office/drawing/2014/main" id="{BD030105-1947-B694-2BEF-570CF2930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3587" y="1560871"/>
            <a:ext cx="5171768" cy="4001232"/>
          </a:xfrm>
          <a:prstGeom prst="rect">
            <a:avLst/>
          </a:prstGeom>
        </p:spPr>
      </p:pic>
      <p:sp>
        <p:nvSpPr>
          <p:cNvPr id="9" name="TextBox 8">
            <a:extLst>
              <a:ext uri="{FF2B5EF4-FFF2-40B4-BE49-F238E27FC236}">
                <a16:creationId xmlns:a16="http://schemas.microsoft.com/office/drawing/2014/main" id="{6AD719C3-7C8E-7D70-8820-767ECFF0A92D}"/>
              </a:ext>
            </a:extLst>
          </p:cNvPr>
          <p:cNvSpPr txBox="1"/>
          <p:nvPr/>
        </p:nvSpPr>
        <p:spPr>
          <a:xfrm>
            <a:off x="1337187" y="5238937"/>
            <a:ext cx="5073445" cy="923330"/>
          </a:xfrm>
          <a:prstGeom prst="rect">
            <a:avLst/>
          </a:prstGeom>
          <a:noFill/>
        </p:spPr>
        <p:txBody>
          <a:bodyPr wrap="square">
            <a:spAutoFit/>
          </a:bodyPr>
          <a:lstStyle/>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This is a list of top 10 highest movie margin but in dataset the highest profit gain for movie is Avatar(523505847).</a:t>
            </a:r>
            <a:endParaRPr lang="en-US" dirty="0"/>
          </a:p>
        </p:txBody>
      </p:sp>
    </p:spTree>
    <p:extLst>
      <p:ext uri="{BB962C8B-B14F-4D97-AF65-F5344CB8AC3E}">
        <p14:creationId xmlns:p14="http://schemas.microsoft.com/office/powerpoint/2010/main" val="1768441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FF9C3-92EE-D6DA-BEE8-B8E75408B997}"/>
              </a:ext>
            </a:extLst>
          </p:cNvPr>
          <p:cNvSpPr>
            <a:spLocks noGrp="1"/>
          </p:cNvSpPr>
          <p:nvPr>
            <p:ph type="title"/>
          </p:nvPr>
        </p:nvSpPr>
        <p:spPr/>
        <p:txBody>
          <a:bodyPr/>
          <a:lstStyle/>
          <a:p>
            <a:r>
              <a:rPr lang="en-US" sz="3600" b="1" dirty="0">
                <a:solidFill>
                  <a:schemeClr val="dk2"/>
                </a:solidFill>
                <a:latin typeface="Twentieth Century"/>
                <a:ea typeface="Twentieth Century"/>
                <a:cs typeface="Twentieth Century"/>
                <a:sym typeface="Twentieth Century"/>
              </a:rPr>
              <a:t>Result:</a:t>
            </a:r>
            <a:br>
              <a:rPr lang="en-US" dirty="0"/>
            </a:br>
            <a:endParaRPr lang="en-IN" dirty="0"/>
          </a:p>
        </p:txBody>
      </p:sp>
      <p:sp>
        <p:nvSpPr>
          <p:cNvPr id="3" name="Content Placeholder 2">
            <a:extLst>
              <a:ext uri="{FF2B5EF4-FFF2-40B4-BE49-F238E27FC236}">
                <a16:creationId xmlns:a16="http://schemas.microsoft.com/office/drawing/2014/main" id="{00BD64F4-AB9F-B1C7-0FDB-58191FC54D6C}"/>
              </a:ext>
            </a:extLst>
          </p:cNvPr>
          <p:cNvSpPr>
            <a:spLocks noGrp="1"/>
          </p:cNvSpPr>
          <p:nvPr>
            <p:ph idx="1"/>
          </p:nvPr>
        </p:nvSpPr>
        <p:spPr>
          <a:xfrm>
            <a:off x="2294244" y="1376516"/>
            <a:ext cx="8619562" cy="4552335"/>
          </a:xfrm>
        </p:spPr>
        <p:txBody>
          <a:bodyPr>
            <a:normAutofit lnSpcReduction="10000"/>
          </a:bodyPr>
          <a:lstStyle/>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The insights gained from this analysis can be highly beneficial for decision-making in the movie industry. Here's how each aspect of the analysis can contribute to informed decision-making:</a:t>
            </a:r>
            <a:endParaRPr lang="en-US"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wentieth Century"/>
                <a:ea typeface="Twentieth Century"/>
                <a:cs typeface="Twentieth Century"/>
                <a:sym typeface="Twentieth Century"/>
              </a:rPr>
              <a:t>Movie Genre Analysis:</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Understanding the most common genres can guide filmmakers and studios in genre selection for their upcoming movies.</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Knowing the impact of genres on IMDb scores helps in predicting audience reception and success.</a:t>
            </a:r>
            <a:endParaRPr lang="en-US"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wentieth Century"/>
                <a:ea typeface="Twentieth Century"/>
                <a:cs typeface="Twentieth Century"/>
                <a:sym typeface="Twentieth Century"/>
              </a:rPr>
              <a:t>Movie Duration Analysis:</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Recognizing the relationship between movie duration and IMDb scores can help filmmakers decide on the optimal length for their films.</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Filmmakers can make creative decisions regarding the pacing of the movie, considering the influence on audience ratings.</a:t>
            </a:r>
            <a:endParaRPr lang="en-US"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wentieth Century"/>
                <a:ea typeface="Twentieth Century"/>
                <a:cs typeface="Twentieth Century"/>
                <a:sym typeface="Twentieth Century"/>
              </a:rPr>
              <a:t>Language Analysis:</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Recognizing the most common languages in movies is crucial for targeting diverse audiences.</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Analyzing the impact of language on IMDb scores can aid in language selection for international releases.</a:t>
            </a:r>
            <a:endParaRPr lang="en-US" dirty="0"/>
          </a:p>
          <a:p>
            <a:endParaRPr lang="en-IN" dirty="0"/>
          </a:p>
        </p:txBody>
      </p:sp>
    </p:spTree>
    <p:extLst>
      <p:ext uri="{BB962C8B-B14F-4D97-AF65-F5344CB8AC3E}">
        <p14:creationId xmlns:p14="http://schemas.microsoft.com/office/powerpoint/2010/main" val="2802695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6C038-B097-59E8-E0D9-4C30934ADFA2}"/>
              </a:ext>
            </a:extLst>
          </p:cNvPr>
          <p:cNvSpPr>
            <a:spLocks noGrp="1"/>
          </p:cNvSpPr>
          <p:nvPr>
            <p:ph type="title"/>
          </p:nvPr>
        </p:nvSpPr>
        <p:spPr/>
        <p:txBody>
          <a:bodyPr>
            <a:normAutofit/>
          </a:bodyPr>
          <a:lstStyle/>
          <a:p>
            <a:r>
              <a:rPr lang="en-IN" sz="2000" dirty="0"/>
              <a:t>Result :</a:t>
            </a:r>
          </a:p>
        </p:txBody>
      </p:sp>
      <p:sp>
        <p:nvSpPr>
          <p:cNvPr id="3" name="Content Placeholder 2">
            <a:extLst>
              <a:ext uri="{FF2B5EF4-FFF2-40B4-BE49-F238E27FC236}">
                <a16:creationId xmlns:a16="http://schemas.microsoft.com/office/drawing/2014/main" id="{C4D67F8F-F893-8971-2BDD-1DCAF278452E}"/>
              </a:ext>
            </a:extLst>
          </p:cNvPr>
          <p:cNvSpPr>
            <a:spLocks noGrp="1"/>
          </p:cNvSpPr>
          <p:nvPr>
            <p:ph idx="1"/>
          </p:nvPr>
        </p:nvSpPr>
        <p:spPr>
          <a:xfrm>
            <a:off x="2176257" y="1406012"/>
            <a:ext cx="8915400" cy="4601497"/>
          </a:xfrm>
        </p:spPr>
        <p:txBody>
          <a:bodyPr>
            <a:normAutofit/>
          </a:bodyPr>
          <a:lstStyle/>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wentieth Century"/>
                <a:ea typeface="Twentieth Century"/>
                <a:cs typeface="Twentieth Century"/>
                <a:sym typeface="Twentieth Century"/>
              </a:rPr>
              <a:t>Director Analysis:</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Identifying top directors with high IMDb scores can assist studios in making directorial choices.</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Studios can gauge the potential success of movies by collaborating with established and highly-rated directors.</a:t>
            </a:r>
            <a:endParaRPr lang="en-US"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wentieth Century"/>
                <a:ea typeface="Twentieth Century"/>
                <a:cs typeface="Twentieth Century"/>
                <a:sym typeface="Twentieth Century"/>
              </a:rPr>
              <a:t>Budget Analysis:</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Understanding the correlation between budget and earnings is vital for budget allocation.</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Identifying movies with the highest profit margins can provide insights into financial strategies and return on investment.</a:t>
            </a:r>
            <a:endParaRPr lang="en-US" dirty="0"/>
          </a:p>
          <a:p>
            <a:r>
              <a:rPr lang="en-US" sz="1800" dirty="0">
                <a:solidFill>
                  <a:schemeClr val="dk1"/>
                </a:solidFill>
                <a:latin typeface="Twentieth Century"/>
                <a:ea typeface="Twentieth Century"/>
                <a:cs typeface="Twentieth Century"/>
                <a:sym typeface="Twentieth Century"/>
              </a:rPr>
              <a:t>This project equips stakeholders in the movie industry with valuable data-driven insights to make informed decisions, enhance the quality and success of their movies, and maximize both IMDb ratings and financial success. It serves as a valuable tool for strategizing and optimizing various aspects of movie production and marketing.</a:t>
            </a:r>
          </a:p>
          <a:p>
            <a:endParaRPr lang="en-IN" dirty="0"/>
          </a:p>
        </p:txBody>
      </p:sp>
    </p:spTree>
    <p:extLst>
      <p:ext uri="{BB962C8B-B14F-4D97-AF65-F5344CB8AC3E}">
        <p14:creationId xmlns:p14="http://schemas.microsoft.com/office/powerpoint/2010/main" val="1745276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2E82E-B2FF-1EA8-8404-761BB202834E}"/>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C71BDCF9-8A04-6FC6-6A11-10AB234E2767}"/>
              </a:ext>
            </a:extLst>
          </p:cNvPr>
          <p:cNvSpPr>
            <a:spLocks noGrp="1"/>
          </p:cNvSpPr>
          <p:nvPr>
            <p:ph idx="1"/>
          </p:nvPr>
        </p:nvSpPr>
        <p:spPr/>
        <p:txBody>
          <a:bodyPr/>
          <a:lstStyle/>
          <a:p>
            <a:pPr marL="285750" marR="0" lvl="0" indent="-285750" algn="l" rtl="0">
              <a:spcBef>
                <a:spcPts val="0"/>
              </a:spcBef>
              <a:spcAft>
                <a:spcPts val="0"/>
              </a:spcAft>
              <a:buClr>
                <a:schemeClr val="dk1"/>
              </a:buClr>
              <a:buSzPts val="2400"/>
              <a:buFont typeface="Noto Sans Symbols"/>
              <a:buChar char="⮚"/>
            </a:pPr>
            <a:r>
              <a:rPr lang="en-US" sz="2400" dirty="0">
                <a:solidFill>
                  <a:schemeClr val="dk1"/>
                </a:solidFill>
                <a:latin typeface="Twentieth Century"/>
                <a:ea typeface="Twentieth Century"/>
                <a:cs typeface="Twentieth Century"/>
                <a:sym typeface="Twentieth Century"/>
              </a:rPr>
              <a:t>Project Description</a:t>
            </a:r>
            <a:endParaRPr lang="en-US" sz="2400" dirty="0"/>
          </a:p>
          <a:p>
            <a:pPr marL="285750" marR="0" lvl="0" indent="-285750" algn="l" rtl="0">
              <a:spcBef>
                <a:spcPts val="0"/>
              </a:spcBef>
              <a:spcAft>
                <a:spcPts val="0"/>
              </a:spcAft>
              <a:buClr>
                <a:schemeClr val="dk1"/>
              </a:buClr>
              <a:buSzPts val="2400"/>
              <a:buFont typeface="Noto Sans Symbols"/>
              <a:buChar char="⮚"/>
            </a:pPr>
            <a:r>
              <a:rPr lang="en-US" sz="2400" dirty="0">
                <a:solidFill>
                  <a:schemeClr val="dk1"/>
                </a:solidFill>
                <a:latin typeface="Twentieth Century"/>
                <a:ea typeface="Twentieth Century"/>
                <a:cs typeface="Twentieth Century"/>
                <a:sym typeface="Twentieth Century"/>
              </a:rPr>
              <a:t>Approach</a:t>
            </a:r>
            <a:endParaRPr lang="en-US" sz="2400" dirty="0"/>
          </a:p>
          <a:p>
            <a:pPr marL="285750" marR="0" lvl="0" indent="-285750" algn="l" rtl="0">
              <a:spcBef>
                <a:spcPts val="0"/>
              </a:spcBef>
              <a:spcAft>
                <a:spcPts val="0"/>
              </a:spcAft>
              <a:buClr>
                <a:schemeClr val="dk1"/>
              </a:buClr>
              <a:buSzPts val="2400"/>
              <a:buFont typeface="Noto Sans Symbols"/>
              <a:buChar char="⮚"/>
            </a:pPr>
            <a:r>
              <a:rPr lang="en-US" sz="2400" dirty="0">
                <a:solidFill>
                  <a:schemeClr val="dk1"/>
                </a:solidFill>
                <a:latin typeface="Twentieth Century"/>
                <a:ea typeface="Twentieth Century"/>
                <a:cs typeface="Twentieth Century"/>
                <a:sym typeface="Twentieth Century"/>
              </a:rPr>
              <a:t>Tech-Stack used</a:t>
            </a:r>
            <a:endParaRPr lang="en-US" sz="2400" dirty="0"/>
          </a:p>
          <a:p>
            <a:pPr marL="285750" marR="0" lvl="0" indent="-285750" algn="l" rtl="0">
              <a:spcBef>
                <a:spcPts val="0"/>
              </a:spcBef>
              <a:spcAft>
                <a:spcPts val="0"/>
              </a:spcAft>
              <a:buClr>
                <a:schemeClr val="dk1"/>
              </a:buClr>
              <a:buSzPts val="2400"/>
              <a:buFont typeface="Noto Sans Symbols"/>
              <a:buChar char="⮚"/>
            </a:pPr>
            <a:r>
              <a:rPr lang="en-US" sz="2400" dirty="0">
                <a:solidFill>
                  <a:schemeClr val="dk1"/>
                </a:solidFill>
                <a:latin typeface="Twentieth Century"/>
                <a:ea typeface="Twentieth Century"/>
                <a:cs typeface="Twentieth Century"/>
                <a:sym typeface="Twentieth Century"/>
              </a:rPr>
              <a:t>Insights</a:t>
            </a:r>
            <a:endParaRPr lang="en-US" sz="2400" dirty="0"/>
          </a:p>
          <a:p>
            <a:pPr marL="285750" marR="0" lvl="0" indent="-285750" algn="l" rtl="0">
              <a:spcBef>
                <a:spcPts val="0"/>
              </a:spcBef>
              <a:spcAft>
                <a:spcPts val="0"/>
              </a:spcAft>
              <a:buClr>
                <a:schemeClr val="dk1"/>
              </a:buClr>
              <a:buSzPts val="2400"/>
              <a:buFont typeface="Noto Sans Symbols"/>
              <a:buChar char="⮚"/>
            </a:pPr>
            <a:r>
              <a:rPr lang="en-US" sz="2400" dirty="0">
                <a:solidFill>
                  <a:schemeClr val="dk1"/>
                </a:solidFill>
                <a:latin typeface="Twentieth Century"/>
                <a:ea typeface="Twentieth Century"/>
                <a:cs typeface="Twentieth Century"/>
                <a:sym typeface="Twentieth Century"/>
              </a:rPr>
              <a:t>Results</a:t>
            </a:r>
            <a:endParaRPr lang="en-US" sz="2400" dirty="0"/>
          </a:p>
          <a:p>
            <a:endParaRPr lang="en-IN" dirty="0"/>
          </a:p>
        </p:txBody>
      </p:sp>
    </p:spTree>
    <p:extLst>
      <p:ext uri="{BB962C8B-B14F-4D97-AF65-F5344CB8AC3E}">
        <p14:creationId xmlns:p14="http://schemas.microsoft.com/office/powerpoint/2010/main" val="294883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5B2AD-B2B7-66EC-8C15-D92C1444F957}"/>
              </a:ext>
            </a:extLst>
          </p:cNvPr>
          <p:cNvSpPr>
            <a:spLocks noGrp="1"/>
          </p:cNvSpPr>
          <p:nvPr>
            <p:ph type="title"/>
          </p:nvPr>
        </p:nvSpPr>
        <p:spPr/>
        <p:txBody>
          <a:bodyPr/>
          <a:lstStyle/>
          <a:p>
            <a:r>
              <a:rPr lang="en-US" sz="3600" b="1" dirty="0">
                <a:solidFill>
                  <a:schemeClr val="dk2"/>
                </a:solidFill>
                <a:latin typeface="Twentieth Century"/>
                <a:ea typeface="Twentieth Century"/>
                <a:cs typeface="Twentieth Century"/>
                <a:sym typeface="Twentieth Century"/>
              </a:rPr>
              <a:t>PROJECT DESCRIPTION</a:t>
            </a:r>
            <a:br>
              <a:rPr lang="en-US" dirty="0"/>
            </a:br>
            <a:endParaRPr lang="en-IN" dirty="0"/>
          </a:p>
        </p:txBody>
      </p:sp>
      <p:sp>
        <p:nvSpPr>
          <p:cNvPr id="3" name="Content Placeholder 2">
            <a:extLst>
              <a:ext uri="{FF2B5EF4-FFF2-40B4-BE49-F238E27FC236}">
                <a16:creationId xmlns:a16="http://schemas.microsoft.com/office/drawing/2014/main" id="{DD886242-F438-E208-64DB-43394479863F}"/>
              </a:ext>
            </a:extLst>
          </p:cNvPr>
          <p:cNvSpPr>
            <a:spLocks noGrp="1"/>
          </p:cNvSpPr>
          <p:nvPr>
            <p:ph idx="1"/>
          </p:nvPr>
        </p:nvSpPr>
        <p:spPr/>
        <p:txBody>
          <a:bodyPr/>
          <a:lstStyle/>
          <a:p>
            <a:pPr marL="285750" marR="0" lvl="0" indent="-285750" algn="l" rtl="0">
              <a:spcBef>
                <a:spcPts val="0"/>
              </a:spcBef>
              <a:spcAft>
                <a:spcPts val="0"/>
              </a:spcAft>
              <a:buClr>
                <a:schemeClr val="dk1"/>
              </a:buClr>
              <a:buSzPts val="1800"/>
              <a:buFont typeface="Noto Sans Symbols"/>
              <a:buChar char="❑"/>
            </a:pPr>
            <a:r>
              <a:rPr lang="en-US" sz="2400" dirty="0">
                <a:solidFill>
                  <a:schemeClr val="dk1"/>
                </a:solidFill>
                <a:latin typeface="Twentieth Century"/>
                <a:ea typeface="Twentieth Century"/>
                <a:cs typeface="Twentieth Century"/>
                <a:sym typeface="Twentieth Century"/>
              </a:rPr>
              <a:t>In this project we will perform data analysis on dataset</a:t>
            </a:r>
            <a:endParaRPr lang="en-US" sz="2400" dirty="0"/>
          </a:p>
          <a:p>
            <a:pPr marL="0" marR="0" lvl="0" indent="0" algn="l" rtl="0">
              <a:spcBef>
                <a:spcPts val="0"/>
              </a:spcBef>
              <a:spcAft>
                <a:spcPts val="0"/>
              </a:spcAft>
              <a:buNone/>
            </a:pPr>
            <a:r>
              <a:rPr lang="en-US" sz="2400" dirty="0">
                <a:solidFill>
                  <a:schemeClr val="dk1"/>
                </a:solidFill>
                <a:latin typeface="Twentieth Century"/>
                <a:ea typeface="Twentieth Century"/>
                <a:cs typeface="Twentieth Century"/>
                <a:sym typeface="Twentieth Century"/>
              </a:rPr>
              <a:t>    of IMDB movies, we will frame many question and find </a:t>
            </a:r>
            <a:endParaRPr lang="en-US" sz="2400" dirty="0"/>
          </a:p>
          <a:p>
            <a:pPr marL="0" marR="0" lvl="0" indent="0" algn="l" rtl="0">
              <a:spcBef>
                <a:spcPts val="0"/>
              </a:spcBef>
              <a:spcAft>
                <a:spcPts val="0"/>
              </a:spcAft>
              <a:buNone/>
            </a:pPr>
            <a:r>
              <a:rPr lang="en-US" sz="2400" dirty="0">
                <a:solidFill>
                  <a:schemeClr val="dk1"/>
                </a:solidFill>
                <a:latin typeface="Twentieth Century"/>
                <a:ea typeface="Twentieth Century"/>
                <a:cs typeface="Twentieth Century"/>
                <a:sym typeface="Twentieth Century"/>
              </a:rPr>
              <a:t>    answer to it.</a:t>
            </a:r>
            <a:endParaRPr lang="en-US" sz="2400" dirty="0"/>
          </a:p>
          <a:p>
            <a:pPr marL="285750" marR="0" lvl="0" indent="-285750" algn="l" rtl="0">
              <a:spcBef>
                <a:spcPts val="0"/>
              </a:spcBef>
              <a:spcAft>
                <a:spcPts val="0"/>
              </a:spcAft>
              <a:buClr>
                <a:schemeClr val="dk1"/>
              </a:buClr>
              <a:buSzPts val="1800"/>
              <a:buFont typeface="Noto Sans Symbols"/>
              <a:buChar char="❑"/>
            </a:pPr>
            <a:r>
              <a:rPr lang="en-US" sz="2400" dirty="0">
                <a:solidFill>
                  <a:schemeClr val="dk1"/>
                </a:solidFill>
                <a:latin typeface="Twentieth Century"/>
                <a:ea typeface="Twentieth Century"/>
                <a:cs typeface="Twentieth Century"/>
                <a:sym typeface="Twentieth Century"/>
              </a:rPr>
              <a:t>We will clean the dataset and remove errors, blanks to increase the dataset quality.</a:t>
            </a:r>
            <a:endParaRPr lang="en-US" sz="2400" dirty="0"/>
          </a:p>
          <a:p>
            <a:pPr marL="285750" marR="0" lvl="0" indent="-285750" algn="l" rtl="0">
              <a:spcBef>
                <a:spcPts val="0"/>
              </a:spcBef>
              <a:spcAft>
                <a:spcPts val="0"/>
              </a:spcAft>
              <a:buClr>
                <a:schemeClr val="dk1"/>
              </a:buClr>
              <a:buSzPts val="1800"/>
              <a:buFont typeface="Noto Sans Symbols"/>
              <a:buChar char="❑"/>
            </a:pPr>
            <a:r>
              <a:rPr lang="en-US" sz="2400" dirty="0">
                <a:solidFill>
                  <a:schemeClr val="dk1"/>
                </a:solidFill>
                <a:latin typeface="Twentieth Century"/>
                <a:ea typeface="Twentieth Century"/>
                <a:cs typeface="Twentieth Century"/>
                <a:sym typeface="Twentieth Century"/>
              </a:rPr>
              <a:t>We will solve some task like movie duration, language, director etc.          </a:t>
            </a:r>
            <a:endParaRPr lang="en-US" sz="2400" dirty="0"/>
          </a:p>
          <a:p>
            <a:pPr marL="0" indent="0">
              <a:buNone/>
            </a:pPr>
            <a:endParaRPr lang="en-IN" dirty="0"/>
          </a:p>
        </p:txBody>
      </p:sp>
    </p:spTree>
    <p:extLst>
      <p:ext uri="{BB962C8B-B14F-4D97-AF65-F5344CB8AC3E}">
        <p14:creationId xmlns:p14="http://schemas.microsoft.com/office/powerpoint/2010/main" val="2186626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9FCA4-727D-4CCF-79BE-1B6C437DBC16}"/>
              </a:ext>
            </a:extLst>
          </p:cNvPr>
          <p:cNvSpPr>
            <a:spLocks noGrp="1"/>
          </p:cNvSpPr>
          <p:nvPr>
            <p:ph type="title"/>
          </p:nvPr>
        </p:nvSpPr>
        <p:spPr/>
        <p:txBody>
          <a:bodyPr/>
          <a:lstStyle/>
          <a:p>
            <a:r>
              <a:rPr lang="en-US" sz="3600" dirty="0">
                <a:solidFill>
                  <a:schemeClr val="dk2"/>
                </a:solidFill>
                <a:latin typeface="Twentieth Century"/>
                <a:ea typeface="Twentieth Century"/>
                <a:cs typeface="Twentieth Century"/>
                <a:sym typeface="Twentieth Century"/>
              </a:rPr>
              <a:t>My major tasks in this project as follows:</a:t>
            </a:r>
            <a:br>
              <a:rPr lang="en-US" dirty="0"/>
            </a:br>
            <a:endParaRPr lang="en-IN" dirty="0"/>
          </a:p>
        </p:txBody>
      </p:sp>
      <p:sp>
        <p:nvSpPr>
          <p:cNvPr id="3" name="Content Placeholder 2">
            <a:extLst>
              <a:ext uri="{FF2B5EF4-FFF2-40B4-BE49-F238E27FC236}">
                <a16:creationId xmlns:a16="http://schemas.microsoft.com/office/drawing/2014/main" id="{9B13EE98-DD6C-3044-CD6E-7A9CA0A1DFF6}"/>
              </a:ext>
            </a:extLst>
          </p:cNvPr>
          <p:cNvSpPr>
            <a:spLocks noGrp="1"/>
          </p:cNvSpPr>
          <p:nvPr>
            <p:ph idx="1"/>
          </p:nvPr>
        </p:nvSpPr>
        <p:spPr/>
        <p:txBody>
          <a:bodyPr>
            <a:normAutofit/>
          </a:bodyPr>
          <a:lstStyle/>
          <a:p>
            <a:r>
              <a:rPr lang="en-US" sz="2000" dirty="0">
                <a:solidFill>
                  <a:schemeClr val="dk1"/>
                </a:solidFill>
                <a:latin typeface="Twentieth Century"/>
                <a:ea typeface="Twentieth Century"/>
                <a:cs typeface="Twentieth Century"/>
                <a:sym typeface="Twentieth Century"/>
              </a:rPr>
              <a:t>To clean the data</a:t>
            </a:r>
            <a:endParaRPr lang="en-US" sz="2000" dirty="0"/>
          </a:p>
          <a:p>
            <a:r>
              <a:rPr lang="en-US" sz="2000" dirty="0">
                <a:solidFill>
                  <a:schemeClr val="dk1"/>
                </a:solidFill>
                <a:latin typeface="Twentieth Century"/>
                <a:ea typeface="Twentieth Century"/>
                <a:cs typeface="Twentieth Century"/>
                <a:sym typeface="Twentieth Century"/>
              </a:rPr>
              <a:t>Movie Genre Analysis</a:t>
            </a:r>
          </a:p>
          <a:p>
            <a:r>
              <a:rPr lang="en-US" sz="2000" dirty="0">
                <a:solidFill>
                  <a:schemeClr val="dk1"/>
                </a:solidFill>
                <a:latin typeface="Twentieth Century"/>
                <a:ea typeface="Twentieth Century"/>
                <a:cs typeface="Twentieth Century"/>
                <a:sym typeface="Twentieth Century"/>
              </a:rPr>
              <a:t>Movie Duration Analysis</a:t>
            </a:r>
            <a:endParaRPr lang="en-US" sz="2000" dirty="0"/>
          </a:p>
          <a:p>
            <a:r>
              <a:rPr lang="en-US" sz="2000" dirty="0">
                <a:solidFill>
                  <a:schemeClr val="dk1"/>
                </a:solidFill>
                <a:latin typeface="Twentieth Century"/>
                <a:ea typeface="Twentieth Century"/>
                <a:cs typeface="Twentieth Century"/>
                <a:sym typeface="Twentieth Century"/>
              </a:rPr>
              <a:t>Language Analysis</a:t>
            </a:r>
            <a:endParaRPr lang="en-US" sz="2000" dirty="0"/>
          </a:p>
          <a:p>
            <a:r>
              <a:rPr lang="en-US" sz="2000" dirty="0">
                <a:solidFill>
                  <a:schemeClr val="dk1"/>
                </a:solidFill>
                <a:latin typeface="Twentieth Century"/>
                <a:ea typeface="Twentieth Century"/>
                <a:cs typeface="Twentieth Century"/>
                <a:sym typeface="Twentieth Century"/>
              </a:rPr>
              <a:t>Director Analysis</a:t>
            </a:r>
            <a:endParaRPr lang="en-US" sz="2000" dirty="0"/>
          </a:p>
          <a:p>
            <a:r>
              <a:rPr lang="en-US" sz="2000" dirty="0">
                <a:solidFill>
                  <a:schemeClr val="dk1"/>
                </a:solidFill>
                <a:latin typeface="Twentieth Century"/>
                <a:ea typeface="Twentieth Century"/>
                <a:cs typeface="Twentieth Century"/>
                <a:sym typeface="Twentieth Century"/>
              </a:rPr>
              <a:t>Budget Analysis</a:t>
            </a:r>
            <a:endParaRPr lang="en-US" sz="2000" dirty="0"/>
          </a:p>
          <a:p>
            <a:pPr marL="0" indent="0">
              <a:buNone/>
            </a:pPr>
            <a:endParaRPr lang="en-US" sz="2000" dirty="0">
              <a:solidFill>
                <a:schemeClr val="dk1"/>
              </a:solidFill>
              <a:latin typeface="Twentieth Century"/>
              <a:sym typeface="Twentieth Century"/>
            </a:endParaRPr>
          </a:p>
        </p:txBody>
      </p:sp>
    </p:spTree>
    <p:extLst>
      <p:ext uri="{BB962C8B-B14F-4D97-AF65-F5344CB8AC3E}">
        <p14:creationId xmlns:p14="http://schemas.microsoft.com/office/powerpoint/2010/main" val="2767785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76455-14F9-92C2-7F31-2D21D2C1F4E9}"/>
              </a:ext>
            </a:extLst>
          </p:cNvPr>
          <p:cNvSpPr>
            <a:spLocks noGrp="1"/>
          </p:cNvSpPr>
          <p:nvPr>
            <p:ph type="title"/>
          </p:nvPr>
        </p:nvSpPr>
        <p:spPr/>
        <p:txBody>
          <a:bodyPr/>
          <a:lstStyle/>
          <a:p>
            <a:r>
              <a:rPr lang="en-US" sz="3600" b="1" dirty="0">
                <a:solidFill>
                  <a:schemeClr val="dk2"/>
                </a:solidFill>
                <a:latin typeface="Twentieth Century"/>
                <a:ea typeface="Twentieth Century"/>
                <a:cs typeface="Twentieth Century"/>
                <a:sym typeface="Twentieth Century"/>
              </a:rPr>
              <a:t> Approach</a:t>
            </a:r>
            <a:endParaRPr lang="en-IN" dirty="0"/>
          </a:p>
        </p:txBody>
      </p:sp>
      <p:sp>
        <p:nvSpPr>
          <p:cNvPr id="3" name="Content Placeholder 2">
            <a:extLst>
              <a:ext uri="{FF2B5EF4-FFF2-40B4-BE49-F238E27FC236}">
                <a16:creationId xmlns:a16="http://schemas.microsoft.com/office/drawing/2014/main" id="{9BFAA23F-366B-F6D4-EA4D-3E46C3626153}"/>
              </a:ext>
            </a:extLst>
          </p:cNvPr>
          <p:cNvSpPr>
            <a:spLocks noGrp="1"/>
          </p:cNvSpPr>
          <p:nvPr>
            <p:ph idx="1"/>
          </p:nvPr>
        </p:nvSpPr>
        <p:spPr/>
        <p:txBody>
          <a:bodyPr/>
          <a:lstStyle/>
          <a:p>
            <a:pPr marL="285750" marR="0" lvl="0" indent="-285750" algn="l" rtl="0">
              <a:spcBef>
                <a:spcPts val="0"/>
              </a:spcBef>
              <a:spcAft>
                <a:spcPts val="0"/>
              </a:spcAft>
              <a:buClr>
                <a:schemeClr val="dk1"/>
              </a:buClr>
              <a:buSzPts val="1800"/>
              <a:buFont typeface="Noto Sans Symbols"/>
              <a:buChar char="⮚"/>
            </a:pPr>
            <a:r>
              <a:rPr lang="en-US" sz="2000" dirty="0">
                <a:solidFill>
                  <a:schemeClr val="dk1"/>
                </a:solidFill>
                <a:latin typeface="Twentieth Century"/>
                <a:ea typeface="Twentieth Century"/>
                <a:cs typeface="Twentieth Century"/>
                <a:sym typeface="Twentieth Century"/>
              </a:rPr>
              <a:t>My first step is to import dataset csv file to MS Excel and convert it from tables to range.</a:t>
            </a:r>
            <a:endParaRPr lang="en-US" sz="2000" dirty="0"/>
          </a:p>
          <a:p>
            <a:pPr marL="285750" marR="0" lvl="0" indent="-285750" algn="l" rtl="0">
              <a:spcBef>
                <a:spcPts val="0"/>
              </a:spcBef>
              <a:spcAft>
                <a:spcPts val="0"/>
              </a:spcAft>
              <a:buClr>
                <a:schemeClr val="dk1"/>
              </a:buClr>
              <a:buSzPts val="1800"/>
              <a:buFont typeface="Noto Sans Symbols"/>
              <a:buChar char="⮚"/>
            </a:pPr>
            <a:r>
              <a:rPr lang="en-US" sz="2000" dirty="0">
                <a:solidFill>
                  <a:schemeClr val="dk1"/>
                </a:solidFill>
                <a:latin typeface="Twentieth Century"/>
                <a:ea typeface="Twentieth Century"/>
                <a:cs typeface="Twentieth Century"/>
                <a:sym typeface="Twentieth Century"/>
              </a:rPr>
              <a:t>Next I will frame some question based on ‘why’ approach like</a:t>
            </a:r>
            <a:endParaRPr lang="en-US" sz="2000" dirty="0"/>
          </a:p>
          <a:p>
            <a:pPr marL="0" marR="0" lvl="0" indent="0" algn="l" rtl="0">
              <a:spcBef>
                <a:spcPts val="0"/>
              </a:spcBef>
              <a:spcAft>
                <a:spcPts val="0"/>
              </a:spcAft>
              <a:buNone/>
            </a:pPr>
            <a:r>
              <a:rPr lang="en-US" sz="2000" dirty="0">
                <a:solidFill>
                  <a:schemeClr val="dk1"/>
                </a:solidFill>
                <a:latin typeface="Twentieth Century"/>
                <a:ea typeface="Twentieth Century"/>
                <a:cs typeface="Twentieth Century"/>
                <a:sym typeface="Twentieth Century"/>
              </a:rPr>
              <a:t>        - Why do movies with higher budgets tend to have higher rating.</a:t>
            </a:r>
            <a:endParaRPr lang="en-US" sz="2000" dirty="0"/>
          </a:p>
          <a:p>
            <a:pPr marL="0" marR="0" lvl="0" indent="0" algn="l" rtl="0">
              <a:spcBef>
                <a:spcPts val="0"/>
              </a:spcBef>
              <a:spcAft>
                <a:spcPts val="0"/>
              </a:spcAft>
              <a:buNone/>
            </a:pPr>
            <a:r>
              <a:rPr lang="en-US" sz="2000" dirty="0">
                <a:solidFill>
                  <a:schemeClr val="dk1"/>
                </a:solidFill>
                <a:latin typeface="Twentieth Century"/>
                <a:ea typeface="Twentieth Century"/>
                <a:cs typeface="Twentieth Century"/>
                <a:sym typeface="Twentieth Century"/>
              </a:rPr>
              <a:t>        - Why does an enhanced viewer experience lead to higher rating.</a:t>
            </a:r>
            <a:endParaRPr lang="en-US" sz="2000" dirty="0"/>
          </a:p>
          <a:p>
            <a:pPr marL="285750" marR="0" lvl="0" indent="-285750" algn="l" rtl="0">
              <a:spcBef>
                <a:spcPts val="0"/>
              </a:spcBef>
              <a:spcAft>
                <a:spcPts val="0"/>
              </a:spcAft>
              <a:buClr>
                <a:schemeClr val="dk1"/>
              </a:buClr>
              <a:buSzPts val="1800"/>
              <a:buFont typeface="Noto Sans Symbols"/>
              <a:buChar char="⮚"/>
            </a:pPr>
            <a:r>
              <a:rPr lang="en-US" sz="2000" dirty="0">
                <a:solidFill>
                  <a:schemeClr val="dk1"/>
                </a:solidFill>
                <a:latin typeface="Twentieth Century"/>
                <a:ea typeface="Twentieth Century"/>
                <a:cs typeface="Twentieth Century"/>
                <a:sym typeface="Twentieth Century"/>
              </a:rPr>
              <a:t>Now I will clean the data by dropped the blank cell row, remove outliers, removed duplicates, removing useless columns from dataset etc.  </a:t>
            </a:r>
            <a:endParaRPr lang="en-US" sz="2000" dirty="0"/>
          </a:p>
          <a:p>
            <a:pPr marL="285750" marR="0" lvl="0" indent="-285750" algn="l" rtl="0">
              <a:spcBef>
                <a:spcPts val="0"/>
              </a:spcBef>
              <a:spcAft>
                <a:spcPts val="0"/>
              </a:spcAft>
              <a:buClr>
                <a:schemeClr val="dk1"/>
              </a:buClr>
              <a:buSzPts val="1800"/>
              <a:buFont typeface="Noto Sans Symbols"/>
              <a:buChar char="⮚"/>
            </a:pPr>
            <a:r>
              <a:rPr lang="en-US" sz="2000" dirty="0">
                <a:solidFill>
                  <a:schemeClr val="dk1"/>
                </a:solidFill>
                <a:latin typeface="Twentieth Century"/>
                <a:ea typeface="Twentieth Century"/>
                <a:cs typeface="Twentieth Century"/>
                <a:sym typeface="Twentieth Century"/>
              </a:rPr>
              <a:t>Now I will use some Excel function like COUNTIF, SUM, AVERAGE, MEDIAN, MODE, STDEV for statistical calculation.</a:t>
            </a:r>
            <a:endParaRPr lang="en-US" sz="2000" dirty="0"/>
          </a:p>
          <a:p>
            <a:pPr marL="285750" marR="0" lvl="0" indent="-285750" algn="l" rtl="0">
              <a:spcBef>
                <a:spcPts val="0"/>
              </a:spcBef>
              <a:spcAft>
                <a:spcPts val="0"/>
              </a:spcAft>
              <a:buClr>
                <a:schemeClr val="dk1"/>
              </a:buClr>
              <a:buSzPts val="1800"/>
              <a:buFont typeface="Noto Sans Symbols"/>
              <a:buChar char="⮚"/>
            </a:pPr>
            <a:r>
              <a:rPr lang="en-US" sz="2000" dirty="0">
                <a:solidFill>
                  <a:schemeClr val="dk1"/>
                </a:solidFill>
                <a:latin typeface="Twentieth Century"/>
                <a:ea typeface="Twentieth Century"/>
                <a:cs typeface="Twentieth Century"/>
                <a:sym typeface="Twentieth Century"/>
              </a:rPr>
              <a:t>I will use pivot table to visualize data.                              </a:t>
            </a:r>
          </a:p>
          <a:p>
            <a:pPr marL="0" indent="0">
              <a:buNone/>
            </a:pPr>
            <a:endParaRPr lang="en-IN" dirty="0"/>
          </a:p>
        </p:txBody>
      </p:sp>
    </p:spTree>
    <p:extLst>
      <p:ext uri="{BB962C8B-B14F-4D97-AF65-F5344CB8AC3E}">
        <p14:creationId xmlns:p14="http://schemas.microsoft.com/office/powerpoint/2010/main" val="1664975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2747-40D7-896B-F2FD-2DF457A7E2F3}"/>
              </a:ext>
            </a:extLst>
          </p:cNvPr>
          <p:cNvSpPr>
            <a:spLocks noGrp="1"/>
          </p:cNvSpPr>
          <p:nvPr>
            <p:ph type="title"/>
          </p:nvPr>
        </p:nvSpPr>
        <p:spPr/>
        <p:txBody>
          <a:bodyPr/>
          <a:lstStyle/>
          <a:p>
            <a:r>
              <a:rPr lang="en-US" sz="3600" b="1" dirty="0">
                <a:solidFill>
                  <a:schemeClr val="dk2"/>
                </a:solidFill>
                <a:latin typeface="Twentieth Century"/>
                <a:ea typeface="Twentieth Century"/>
                <a:cs typeface="Twentieth Century"/>
                <a:sym typeface="Twentieth Century"/>
              </a:rPr>
              <a:t>TECH-STACK USED</a:t>
            </a:r>
            <a:br>
              <a:rPr lang="en-US" dirty="0"/>
            </a:br>
            <a:endParaRPr lang="en-IN" dirty="0"/>
          </a:p>
        </p:txBody>
      </p:sp>
      <p:sp>
        <p:nvSpPr>
          <p:cNvPr id="3" name="Content Placeholder 2">
            <a:extLst>
              <a:ext uri="{FF2B5EF4-FFF2-40B4-BE49-F238E27FC236}">
                <a16:creationId xmlns:a16="http://schemas.microsoft.com/office/drawing/2014/main" id="{791DE75B-5042-55EC-B133-4902A8EAFFD8}"/>
              </a:ext>
            </a:extLst>
          </p:cNvPr>
          <p:cNvSpPr>
            <a:spLocks noGrp="1"/>
          </p:cNvSpPr>
          <p:nvPr>
            <p:ph idx="1"/>
          </p:nvPr>
        </p:nvSpPr>
        <p:spPr/>
        <p:txBody>
          <a:bodyPr/>
          <a:lstStyle/>
          <a:p>
            <a:pPr marL="0" marR="0" lvl="0" indent="0" algn="l" rtl="0">
              <a:spcBef>
                <a:spcPts val="0"/>
              </a:spcBef>
              <a:spcAft>
                <a:spcPts val="0"/>
              </a:spcAft>
              <a:buNone/>
            </a:pPr>
            <a:r>
              <a:rPr lang="en-US" sz="2000" dirty="0">
                <a:solidFill>
                  <a:schemeClr val="dk1"/>
                </a:solidFill>
                <a:latin typeface="Twentieth Century"/>
                <a:ea typeface="Twentieth Century"/>
                <a:cs typeface="Twentieth Century"/>
                <a:sym typeface="Twentieth Century"/>
              </a:rPr>
              <a:t>Microsoft Excel (Version-2019)</a:t>
            </a:r>
            <a:endParaRPr lang="en-US" sz="2000" dirty="0"/>
          </a:p>
          <a:p>
            <a:pPr marL="0" marR="0" lvl="0" indent="0" algn="l" rtl="0">
              <a:spcBef>
                <a:spcPts val="0"/>
              </a:spcBef>
              <a:spcAft>
                <a:spcPts val="0"/>
              </a:spcAft>
              <a:buNone/>
            </a:pPr>
            <a:endParaRPr lang="en-US" sz="2000" dirty="0">
              <a:solidFill>
                <a:schemeClr val="dk1"/>
              </a:solidFill>
              <a:latin typeface="Twentieth Century"/>
              <a:ea typeface="Twentieth Century"/>
              <a:cs typeface="Twentieth Century"/>
              <a:sym typeface="Twentieth Century"/>
            </a:endParaRPr>
          </a:p>
          <a:p>
            <a:pPr marL="0" marR="0" lvl="0" indent="0" algn="l" rtl="0">
              <a:spcBef>
                <a:spcPts val="0"/>
              </a:spcBef>
              <a:spcAft>
                <a:spcPts val="0"/>
              </a:spcAft>
              <a:buNone/>
            </a:pPr>
            <a:r>
              <a:rPr lang="en-US" sz="2000" dirty="0">
                <a:solidFill>
                  <a:schemeClr val="dk1"/>
                </a:solidFill>
                <a:latin typeface="Twentieth Century"/>
                <a:ea typeface="Twentieth Century"/>
                <a:cs typeface="Twentieth Century"/>
                <a:sym typeface="Twentieth Century"/>
              </a:rPr>
              <a:t>MS Excel reduce time and mainly use for </a:t>
            </a:r>
            <a:r>
              <a:rPr lang="en-US" sz="2000" dirty="0" err="1">
                <a:solidFill>
                  <a:schemeClr val="dk1"/>
                </a:solidFill>
                <a:latin typeface="Twentieth Century"/>
                <a:ea typeface="Twentieth Century"/>
                <a:cs typeface="Twentieth Century"/>
                <a:sym typeface="Twentieth Century"/>
              </a:rPr>
              <a:t>analysing</a:t>
            </a:r>
            <a:r>
              <a:rPr lang="en-US" sz="2000" dirty="0">
                <a:solidFill>
                  <a:schemeClr val="dk1"/>
                </a:solidFill>
                <a:latin typeface="Twentieth Century"/>
                <a:ea typeface="Twentieth Century"/>
                <a:cs typeface="Twentieth Century"/>
                <a:sym typeface="Twentieth Century"/>
              </a:rPr>
              <a:t> data it provide various feature for mathematical calculation and also help in visualizing data which is useful for data analysis and prediction. </a:t>
            </a:r>
            <a:endParaRPr lang="en-US" sz="2000" dirty="0"/>
          </a:p>
          <a:p>
            <a:pPr marL="0" indent="0">
              <a:buNone/>
            </a:pPr>
            <a:endParaRPr lang="en-IN" dirty="0"/>
          </a:p>
        </p:txBody>
      </p:sp>
    </p:spTree>
    <p:extLst>
      <p:ext uri="{BB962C8B-B14F-4D97-AF65-F5344CB8AC3E}">
        <p14:creationId xmlns:p14="http://schemas.microsoft.com/office/powerpoint/2010/main" val="3467522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4C344-7154-22F3-2B2E-EEC654E75455}"/>
              </a:ext>
            </a:extLst>
          </p:cNvPr>
          <p:cNvSpPr>
            <a:spLocks noGrp="1"/>
          </p:cNvSpPr>
          <p:nvPr>
            <p:ph type="title"/>
          </p:nvPr>
        </p:nvSpPr>
        <p:spPr/>
        <p:txBody>
          <a:bodyPr/>
          <a:lstStyle/>
          <a:p>
            <a:r>
              <a:rPr lang="en-US" sz="3600" b="1" dirty="0">
                <a:solidFill>
                  <a:schemeClr val="dk2"/>
                </a:solidFill>
                <a:latin typeface="Twentieth Century"/>
                <a:ea typeface="Twentieth Century"/>
                <a:cs typeface="Twentieth Century"/>
                <a:sym typeface="Twentieth Century"/>
              </a:rPr>
              <a:t>INSIGHTS</a:t>
            </a:r>
            <a:br>
              <a:rPr lang="en-US" dirty="0"/>
            </a:br>
            <a:endParaRPr lang="en-IN" dirty="0"/>
          </a:p>
        </p:txBody>
      </p:sp>
      <p:sp>
        <p:nvSpPr>
          <p:cNvPr id="3" name="Content Placeholder 2">
            <a:extLst>
              <a:ext uri="{FF2B5EF4-FFF2-40B4-BE49-F238E27FC236}">
                <a16:creationId xmlns:a16="http://schemas.microsoft.com/office/drawing/2014/main" id="{ADB0FA13-BA0B-D264-D3DE-CA66AE6257B3}"/>
              </a:ext>
            </a:extLst>
          </p:cNvPr>
          <p:cNvSpPr>
            <a:spLocks noGrp="1"/>
          </p:cNvSpPr>
          <p:nvPr>
            <p:ph idx="1"/>
          </p:nvPr>
        </p:nvSpPr>
        <p:spPr/>
        <p:txBody>
          <a:bodyPr/>
          <a:lstStyle/>
          <a:p>
            <a:pPr marL="0" indent="0">
              <a:buNone/>
            </a:pPr>
            <a:r>
              <a:rPr lang="en-US" sz="2400" dirty="0">
                <a:solidFill>
                  <a:schemeClr val="dk1"/>
                </a:solidFill>
                <a:latin typeface="Twentieth Century"/>
                <a:ea typeface="Twentieth Century"/>
                <a:cs typeface="Twentieth Century"/>
                <a:sym typeface="Twentieth Century"/>
              </a:rPr>
              <a:t>In this project we can see various type of observation each task have different outputs</a:t>
            </a:r>
            <a:endParaRPr lang="en-US" sz="2400" dirty="0"/>
          </a:p>
          <a:p>
            <a:pPr marL="0" indent="0">
              <a:buNone/>
            </a:pPr>
            <a:endParaRPr lang="en-IN" dirty="0"/>
          </a:p>
        </p:txBody>
      </p:sp>
    </p:spTree>
    <p:extLst>
      <p:ext uri="{BB962C8B-B14F-4D97-AF65-F5344CB8AC3E}">
        <p14:creationId xmlns:p14="http://schemas.microsoft.com/office/powerpoint/2010/main" val="3288585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F01A0-E3AA-5FF9-53FD-4B2C4CC58EA9}"/>
              </a:ext>
            </a:extLst>
          </p:cNvPr>
          <p:cNvSpPr>
            <a:spLocks noGrp="1"/>
          </p:cNvSpPr>
          <p:nvPr>
            <p:ph type="title"/>
          </p:nvPr>
        </p:nvSpPr>
        <p:spPr/>
        <p:txBody>
          <a:bodyPr/>
          <a:lstStyle/>
          <a:p>
            <a:r>
              <a:rPr lang="en-US" sz="3600" dirty="0">
                <a:solidFill>
                  <a:schemeClr val="dk2"/>
                </a:solidFill>
                <a:latin typeface="Twentieth Century"/>
                <a:ea typeface="Twentieth Century"/>
                <a:cs typeface="Twentieth Century"/>
                <a:sym typeface="Twentieth Century"/>
              </a:rPr>
              <a:t>To clean Data</a:t>
            </a:r>
            <a:br>
              <a:rPr lang="en-US" dirty="0"/>
            </a:br>
            <a:endParaRPr lang="en-IN" dirty="0"/>
          </a:p>
        </p:txBody>
      </p:sp>
      <p:sp>
        <p:nvSpPr>
          <p:cNvPr id="3" name="Content Placeholder 2">
            <a:extLst>
              <a:ext uri="{FF2B5EF4-FFF2-40B4-BE49-F238E27FC236}">
                <a16:creationId xmlns:a16="http://schemas.microsoft.com/office/drawing/2014/main" id="{4CA89B17-0453-EC7D-2A6D-11482B003DFD}"/>
              </a:ext>
            </a:extLst>
          </p:cNvPr>
          <p:cNvSpPr>
            <a:spLocks noGrp="1"/>
          </p:cNvSpPr>
          <p:nvPr>
            <p:ph idx="1"/>
          </p:nvPr>
        </p:nvSpPr>
        <p:spPr>
          <a:xfrm>
            <a:off x="1517496" y="1580747"/>
            <a:ext cx="8915400" cy="3777622"/>
          </a:xfrm>
        </p:spPr>
        <p:txBody>
          <a:bodyPr/>
          <a:lstStyle/>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First import the dataset in MS Excel.</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Drop the blank or null value rows and columns.</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Remove duplicate data</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Delete or drop the useless columns from the dataset</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Insert more column as requirement.   </a:t>
            </a:r>
          </a:p>
          <a:p>
            <a:pPr marL="0" marR="0" lvl="0" indent="0" algn="l" rtl="0">
              <a:spcBef>
                <a:spcPts val="0"/>
              </a:spcBef>
              <a:spcAft>
                <a:spcPts val="0"/>
              </a:spcAft>
              <a:buClr>
                <a:schemeClr val="dk1"/>
              </a:buClr>
              <a:buSzPts val="1800"/>
              <a:buNone/>
            </a:pPr>
            <a:endParaRPr lang="en-US" dirty="0">
              <a:solidFill>
                <a:schemeClr val="dk1"/>
              </a:solidFill>
              <a:latin typeface="Twentieth Century"/>
              <a:ea typeface="Twentieth Century"/>
              <a:cs typeface="Twentieth Century"/>
              <a:sym typeface="Twentieth Century"/>
            </a:endParaRPr>
          </a:p>
          <a:p>
            <a:pPr marL="0" marR="0" lvl="0" indent="0" algn="l" rtl="0">
              <a:spcBef>
                <a:spcPts val="0"/>
              </a:spcBef>
              <a:spcAft>
                <a:spcPts val="0"/>
              </a:spcAft>
              <a:buClr>
                <a:schemeClr val="dk1"/>
              </a:buClr>
              <a:buSzPts val="1800"/>
              <a:buNone/>
            </a:pPr>
            <a:endParaRPr lang="en-US" sz="1800" dirty="0">
              <a:solidFill>
                <a:schemeClr val="dk1"/>
              </a:solidFill>
              <a:latin typeface="Twentieth Century"/>
              <a:ea typeface="Twentieth Century"/>
              <a:cs typeface="Twentieth Century"/>
              <a:sym typeface="Twentieth Century"/>
            </a:endParaRPr>
          </a:p>
          <a:p>
            <a:pPr marL="0" marR="0" lvl="0" indent="0" algn="l" rtl="0">
              <a:spcBef>
                <a:spcPts val="0"/>
              </a:spcBef>
              <a:spcAft>
                <a:spcPts val="0"/>
              </a:spcAft>
              <a:buClr>
                <a:schemeClr val="dk1"/>
              </a:buClr>
              <a:buSzPts val="1800"/>
              <a:buNone/>
            </a:pPr>
            <a:endParaRPr lang="en-US" dirty="0">
              <a:solidFill>
                <a:schemeClr val="dk1"/>
              </a:solidFill>
              <a:latin typeface="Twentieth Century"/>
              <a:ea typeface="Twentieth Century"/>
              <a:cs typeface="Twentieth Century"/>
              <a:sym typeface="Twentieth Century"/>
            </a:endParaRPr>
          </a:p>
          <a:p>
            <a:pPr marL="0" marR="0" lvl="0" indent="0" algn="l" rtl="0">
              <a:spcBef>
                <a:spcPts val="0"/>
              </a:spcBef>
              <a:spcAft>
                <a:spcPts val="0"/>
              </a:spcAft>
              <a:buClr>
                <a:schemeClr val="dk1"/>
              </a:buClr>
              <a:buSzPts val="1800"/>
              <a:buNone/>
            </a:pPr>
            <a:r>
              <a:rPr lang="en-US" sz="1800" dirty="0">
                <a:solidFill>
                  <a:schemeClr val="dk1"/>
                </a:solidFill>
                <a:latin typeface="Twentieth Century"/>
                <a:ea typeface="Twentieth Century"/>
                <a:cs typeface="Twentieth Century"/>
                <a:sym typeface="Twentieth Century"/>
              </a:rPr>
              <a:t>                                  </a:t>
            </a:r>
            <a:endParaRPr lang="en-US" dirty="0"/>
          </a:p>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 </a:t>
            </a:r>
            <a:endParaRPr lang="en-US" dirty="0"/>
          </a:p>
          <a:p>
            <a:pPr marL="0" indent="0">
              <a:buNone/>
            </a:pPr>
            <a:endParaRPr lang="en-IN" dirty="0"/>
          </a:p>
        </p:txBody>
      </p:sp>
      <p:pic>
        <p:nvPicPr>
          <p:cNvPr id="5" name="Picture 4">
            <a:extLst>
              <a:ext uri="{FF2B5EF4-FFF2-40B4-BE49-F238E27FC236}">
                <a16:creationId xmlns:a16="http://schemas.microsoft.com/office/drawing/2014/main" id="{8E0EDB1F-BCAB-01C6-12A7-E67D21E085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9227" y="1180321"/>
            <a:ext cx="4798142" cy="3362632"/>
          </a:xfrm>
          <a:prstGeom prst="rect">
            <a:avLst/>
          </a:prstGeom>
        </p:spPr>
      </p:pic>
      <p:pic>
        <p:nvPicPr>
          <p:cNvPr id="7" name="Picture 6">
            <a:extLst>
              <a:ext uri="{FF2B5EF4-FFF2-40B4-BE49-F238E27FC236}">
                <a16:creationId xmlns:a16="http://schemas.microsoft.com/office/drawing/2014/main" id="{E039BA4D-030D-781A-B0C7-7FE0D7CD7F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6127" y="5487132"/>
            <a:ext cx="6239746" cy="504895"/>
          </a:xfrm>
          <a:prstGeom prst="rect">
            <a:avLst/>
          </a:prstGeom>
        </p:spPr>
      </p:pic>
    </p:spTree>
    <p:extLst>
      <p:ext uri="{BB962C8B-B14F-4D97-AF65-F5344CB8AC3E}">
        <p14:creationId xmlns:p14="http://schemas.microsoft.com/office/powerpoint/2010/main" val="2011462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8A321-9750-2662-890B-AF2A71A5FCE3}"/>
              </a:ext>
            </a:extLst>
          </p:cNvPr>
          <p:cNvSpPr>
            <a:spLocks noGrp="1"/>
          </p:cNvSpPr>
          <p:nvPr>
            <p:ph type="title"/>
          </p:nvPr>
        </p:nvSpPr>
        <p:spPr/>
        <p:txBody>
          <a:bodyPr/>
          <a:lstStyle/>
          <a:p>
            <a:r>
              <a:rPr lang="en-US" sz="3600" dirty="0">
                <a:solidFill>
                  <a:schemeClr val="dk2"/>
                </a:solidFill>
                <a:latin typeface="Twentieth Century"/>
                <a:ea typeface="Twentieth Century"/>
                <a:cs typeface="Twentieth Century"/>
                <a:sym typeface="Twentieth Century"/>
              </a:rPr>
              <a:t>Movie Genre Analysis</a:t>
            </a:r>
            <a:br>
              <a:rPr lang="en-US" dirty="0"/>
            </a:br>
            <a:endParaRPr lang="en-IN" dirty="0"/>
          </a:p>
        </p:txBody>
      </p:sp>
      <p:sp>
        <p:nvSpPr>
          <p:cNvPr id="3" name="Content Placeholder 2">
            <a:extLst>
              <a:ext uri="{FF2B5EF4-FFF2-40B4-BE49-F238E27FC236}">
                <a16:creationId xmlns:a16="http://schemas.microsoft.com/office/drawing/2014/main" id="{3DCE49B6-B7ED-AD68-AC40-4BC14A73973A}"/>
              </a:ext>
            </a:extLst>
          </p:cNvPr>
          <p:cNvSpPr>
            <a:spLocks noGrp="1"/>
          </p:cNvSpPr>
          <p:nvPr>
            <p:ph idx="1"/>
          </p:nvPr>
        </p:nvSpPr>
        <p:spPr>
          <a:xfrm>
            <a:off x="1261859" y="1540188"/>
            <a:ext cx="7046400" cy="4496818"/>
          </a:xfrm>
        </p:spPr>
        <p:txBody>
          <a:bodyPr>
            <a:normAutofit fontScale="92500"/>
          </a:bodyPr>
          <a:lstStyle/>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Import your dataset into Excel, making sure it includes columns for "Genre" and "IMDB Score.“</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First need to find the most common genres using Excel's PivotTable feature. Here are the steps:</a:t>
            </a:r>
            <a:endParaRPr lang="en-US" dirty="0"/>
          </a:p>
          <a:p>
            <a:pPr marL="285750" marR="0" lvl="0" indent="-171450" algn="l" rtl="0">
              <a:spcBef>
                <a:spcPts val="0"/>
              </a:spcBef>
              <a:spcAft>
                <a:spcPts val="0"/>
              </a:spcAft>
              <a:buClr>
                <a:schemeClr val="dk1"/>
              </a:buClr>
              <a:buSzPts val="1800"/>
              <a:buFont typeface="Arial"/>
              <a:buNone/>
            </a:pPr>
            <a:endParaRPr lang="en-US" sz="1800" dirty="0">
              <a:solidFill>
                <a:schemeClr val="dk1"/>
              </a:solidFill>
              <a:latin typeface="Twentieth Century"/>
              <a:ea typeface="Twentieth Century"/>
              <a:cs typeface="Twentieth Century"/>
              <a:sym typeface="Twentieth Century"/>
            </a:endParaRPr>
          </a:p>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a. Select your dataset, including the header row.</a:t>
            </a:r>
            <a:endParaRPr lang="en-US" dirty="0"/>
          </a:p>
          <a:p>
            <a:pPr marL="285750" marR="0" lvl="0" indent="-171450" algn="l" rtl="0">
              <a:spcBef>
                <a:spcPts val="0"/>
              </a:spcBef>
              <a:spcAft>
                <a:spcPts val="0"/>
              </a:spcAft>
              <a:buClr>
                <a:schemeClr val="dk1"/>
              </a:buClr>
              <a:buSzPts val="1800"/>
              <a:buFont typeface="Arial"/>
              <a:buNone/>
            </a:pPr>
            <a:endParaRPr lang="en-US" sz="1800" dirty="0">
              <a:solidFill>
                <a:schemeClr val="dk1"/>
              </a:solidFill>
              <a:latin typeface="Twentieth Century"/>
              <a:ea typeface="Twentieth Century"/>
              <a:cs typeface="Twentieth Century"/>
              <a:sym typeface="Twentieth Century"/>
            </a:endParaRPr>
          </a:p>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b. Go to the "Insert" tab and click on "PivotTable."</a:t>
            </a:r>
            <a:endParaRPr lang="en-US" dirty="0"/>
          </a:p>
          <a:p>
            <a:pPr marL="285750" marR="0" lvl="0" indent="-171450" algn="l" rtl="0">
              <a:spcBef>
                <a:spcPts val="0"/>
              </a:spcBef>
              <a:spcAft>
                <a:spcPts val="0"/>
              </a:spcAft>
              <a:buClr>
                <a:schemeClr val="dk1"/>
              </a:buClr>
              <a:buSzPts val="1800"/>
              <a:buFont typeface="Arial"/>
              <a:buNone/>
            </a:pPr>
            <a:endParaRPr lang="en-US" sz="1800" dirty="0">
              <a:solidFill>
                <a:schemeClr val="dk1"/>
              </a:solidFill>
              <a:latin typeface="Twentieth Century"/>
              <a:ea typeface="Twentieth Century"/>
              <a:cs typeface="Twentieth Century"/>
              <a:sym typeface="Twentieth Century"/>
            </a:endParaRPr>
          </a:p>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c. In the PivotTable Fields pane, drag the "Genre" field to the "Rows" area.</a:t>
            </a:r>
            <a:endParaRPr lang="en-US" dirty="0"/>
          </a:p>
          <a:p>
            <a:pPr marL="0" marR="0" lvl="0" indent="0" algn="l" rtl="0">
              <a:spcBef>
                <a:spcPts val="0"/>
              </a:spcBef>
              <a:spcAft>
                <a:spcPts val="0"/>
              </a:spcAft>
              <a:buNone/>
            </a:pPr>
            <a:endParaRPr lang="en-US" sz="1800" dirty="0">
              <a:solidFill>
                <a:schemeClr val="dk1"/>
              </a:solidFill>
              <a:latin typeface="Twentieth Century"/>
              <a:ea typeface="Twentieth Century"/>
              <a:cs typeface="Twentieth Century"/>
              <a:sym typeface="Twentieth Century"/>
            </a:endParaRPr>
          </a:p>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d. Drag the "IMDB Score" field to the "Values" area. By default, it will summarize as "Sum," but change it to "Count" to get the count of each genre.</a:t>
            </a:r>
            <a:endParaRPr lang="en-US" dirty="0"/>
          </a:p>
          <a:p>
            <a:pPr marL="285750" marR="0" lvl="0" indent="-171450" algn="l" rtl="0">
              <a:spcBef>
                <a:spcPts val="0"/>
              </a:spcBef>
              <a:spcAft>
                <a:spcPts val="0"/>
              </a:spcAft>
              <a:buClr>
                <a:schemeClr val="dk1"/>
              </a:buClr>
              <a:buSzPts val="1800"/>
              <a:buFont typeface="Arial"/>
              <a:buNone/>
            </a:pPr>
            <a:endParaRPr lang="en-US" sz="1800" dirty="0">
              <a:solidFill>
                <a:schemeClr val="dk1"/>
              </a:solidFill>
              <a:latin typeface="Twentieth Century"/>
              <a:ea typeface="Twentieth Century"/>
              <a:cs typeface="Twentieth Century"/>
              <a:sym typeface="Twentieth Century"/>
            </a:endParaRPr>
          </a:p>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e. Now, see a table showing the count of each genre. Sort this table in descending order to find the most common genres.</a:t>
            </a:r>
          </a:p>
          <a:p>
            <a:endParaRPr lang="en-IN" dirty="0"/>
          </a:p>
        </p:txBody>
      </p:sp>
      <p:sp>
        <p:nvSpPr>
          <p:cNvPr id="7" name="TextBox 6">
            <a:extLst>
              <a:ext uri="{FF2B5EF4-FFF2-40B4-BE49-F238E27FC236}">
                <a16:creationId xmlns:a16="http://schemas.microsoft.com/office/drawing/2014/main" id="{CC02E8AD-F772-B524-77FE-5006051649A2}"/>
              </a:ext>
            </a:extLst>
          </p:cNvPr>
          <p:cNvSpPr txBox="1"/>
          <p:nvPr/>
        </p:nvSpPr>
        <p:spPr>
          <a:xfrm>
            <a:off x="6636775" y="5852340"/>
            <a:ext cx="6096000" cy="646331"/>
          </a:xfrm>
          <a:prstGeom prst="rect">
            <a:avLst/>
          </a:prstGeom>
          <a:noFill/>
        </p:spPr>
        <p:txBody>
          <a:bodyPr wrap="square">
            <a:spAutoFit/>
          </a:bodyPr>
          <a:lstStyle/>
          <a:p>
            <a:pPr marL="0" marR="0" lvl="0" indent="0" algn="ctr" rtl="0">
              <a:spcBef>
                <a:spcPts val="0"/>
              </a:spcBef>
              <a:spcAft>
                <a:spcPts val="0"/>
              </a:spcAft>
              <a:buNone/>
            </a:pPr>
            <a:r>
              <a:rPr lang="en-US" sz="1800" dirty="0">
                <a:solidFill>
                  <a:schemeClr val="dk1"/>
                </a:solidFill>
                <a:latin typeface="Twentieth Century"/>
                <a:ea typeface="Twentieth Century"/>
                <a:cs typeface="Twentieth Century"/>
                <a:sym typeface="Twentieth Century"/>
              </a:rPr>
              <a:t>Most common genres is Drama – 1</a:t>
            </a:r>
            <a:r>
              <a:rPr lang="en-US" dirty="0">
                <a:solidFill>
                  <a:schemeClr val="dk1"/>
                </a:solidFill>
                <a:latin typeface="Twentieth Century"/>
                <a:ea typeface="Twentieth Century"/>
                <a:cs typeface="Twentieth Century"/>
                <a:sym typeface="Twentieth Century"/>
              </a:rPr>
              <a:t>844</a:t>
            </a:r>
            <a:endParaRPr lang="en-US" sz="1800" dirty="0">
              <a:solidFill>
                <a:schemeClr val="dk1"/>
              </a:solidFill>
              <a:latin typeface="Twentieth Century"/>
              <a:ea typeface="Twentieth Century"/>
              <a:cs typeface="Twentieth Century"/>
              <a:sym typeface="Twentieth Century"/>
            </a:endParaRPr>
          </a:p>
          <a:p>
            <a:pPr marL="0" marR="0" lvl="0" indent="0" algn="ctr" rtl="0">
              <a:spcBef>
                <a:spcPts val="0"/>
              </a:spcBef>
              <a:spcAft>
                <a:spcPts val="0"/>
              </a:spcAft>
              <a:buNone/>
            </a:pPr>
            <a:endParaRPr lang="en-US" dirty="0"/>
          </a:p>
        </p:txBody>
      </p:sp>
      <p:pic>
        <p:nvPicPr>
          <p:cNvPr id="9" name="Picture 8">
            <a:extLst>
              <a:ext uri="{FF2B5EF4-FFF2-40B4-BE49-F238E27FC236}">
                <a16:creationId xmlns:a16="http://schemas.microsoft.com/office/drawing/2014/main" id="{28210CD3-E37E-2B85-B8EA-3506E369A6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4677" y="139623"/>
            <a:ext cx="2588677" cy="5712718"/>
          </a:xfrm>
          <a:prstGeom prst="rect">
            <a:avLst/>
          </a:prstGeom>
        </p:spPr>
      </p:pic>
    </p:spTree>
    <p:extLst>
      <p:ext uri="{BB962C8B-B14F-4D97-AF65-F5344CB8AC3E}">
        <p14:creationId xmlns:p14="http://schemas.microsoft.com/office/powerpoint/2010/main" val="115838111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316</TotalTime>
  <Words>1570</Words>
  <Application>Microsoft Office PowerPoint</Application>
  <PresentationFormat>Widescreen</PresentationFormat>
  <Paragraphs>141</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Noto Sans Symbols</vt:lpstr>
      <vt:lpstr>Twentieth Century</vt:lpstr>
      <vt:lpstr>Wingdings 3</vt:lpstr>
      <vt:lpstr>Wisp</vt:lpstr>
      <vt:lpstr>IMDB Movie Analysis</vt:lpstr>
      <vt:lpstr>Agenda</vt:lpstr>
      <vt:lpstr>PROJECT DESCRIPTION </vt:lpstr>
      <vt:lpstr>My major tasks in this project as follows: </vt:lpstr>
      <vt:lpstr> Approach</vt:lpstr>
      <vt:lpstr>TECH-STACK USED </vt:lpstr>
      <vt:lpstr>INSIGHTS </vt:lpstr>
      <vt:lpstr>To clean Data </vt:lpstr>
      <vt:lpstr>Movie Genre Analysis </vt:lpstr>
      <vt:lpstr>Genres chart</vt:lpstr>
      <vt:lpstr>Movie Duration Analysis </vt:lpstr>
      <vt:lpstr>Identify the Relationship Between Movie Duration and IMDB Score: </vt:lpstr>
      <vt:lpstr>Language Analysis </vt:lpstr>
      <vt:lpstr>Analyze the Impact on IMDB Scores: </vt:lpstr>
      <vt:lpstr>Director Analysis </vt:lpstr>
      <vt:lpstr>Budget Analysis </vt:lpstr>
      <vt:lpstr>Profit margin for each movie: </vt:lpstr>
      <vt:lpstr>Result: </vt:lpstr>
      <vt:lpstr>Result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Sakshi Rahiwal</dc:creator>
  <cp:lastModifiedBy>Sakshi Rahiwal</cp:lastModifiedBy>
  <cp:revision>4</cp:revision>
  <dcterms:created xsi:type="dcterms:W3CDTF">2024-07-15T07:01:22Z</dcterms:created>
  <dcterms:modified xsi:type="dcterms:W3CDTF">2024-07-15T13:45:17Z</dcterms:modified>
</cp:coreProperties>
</file>