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 id="272" r:id="rId18"/>
    <p:sldId id="270" r:id="rId19"/>
    <p:sldId id="273" r:id="rId20"/>
    <p:sldId id="27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zdPVHVti0am6oWvFRtTt6IxrT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419f7b5b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12419f7b5b5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419f7b5b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12419f7b5b5_1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419f7b5b5_1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419f7b5b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8"/>
          <p:cNvSpPr>
            <a:spLocks noGrp="1"/>
          </p:cNvSpPr>
          <p:nvPr>
            <p:ph type="pic" idx="2"/>
          </p:nvPr>
        </p:nvSpPr>
        <p:spPr>
          <a:xfrm>
            <a:off x="5183188" y="987425"/>
            <a:ext cx="6172200" cy="4873625"/>
          </a:xfrm>
          <a:prstGeom prst="rect">
            <a:avLst/>
          </a:prstGeom>
          <a:noFill/>
          <a:ln>
            <a:noFill/>
          </a:ln>
        </p:spPr>
      </p:sp>
      <p:sp>
        <p:nvSpPr>
          <p:cNvPr id="70" name="Google Shape;70;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Information Extraction in Virtual Assistant for Movie Booking</a:t>
            </a:r>
            <a:endParaRPr sz="4400">
              <a:latin typeface="Times New Roman"/>
              <a:ea typeface="Times New Roman"/>
              <a:cs typeface="Times New Roman"/>
              <a:sym typeface="Times New Roman"/>
            </a:endParaRPr>
          </a:p>
        </p:txBody>
      </p:sp>
      <p:sp>
        <p:nvSpPr>
          <p:cNvPr id="91" name="Google Shape;91;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400"/>
              <a:buNone/>
            </a:pPr>
            <a:r>
              <a:rPr lang="en-US">
                <a:latin typeface="Times New Roman"/>
                <a:ea typeface="Times New Roman"/>
                <a:cs typeface="Times New Roman"/>
                <a:sym typeface="Times New Roman"/>
              </a:rPr>
              <a:t>Ramdon Baehaki Nur Faiz</a:t>
            </a:r>
            <a:endParaRPr>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400"/>
              <a:buNone/>
            </a:pPr>
            <a:r>
              <a:rPr lang="en-US">
                <a:latin typeface="Times New Roman"/>
                <a:ea typeface="Times New Roman"/>
                <a:cs typeface="Times New Roman"/>
                <a:sym typeface="Times New Roman"/>
              </a:rPr>
              <a:t>Saksono Bayu Ajie Sumantri</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Perhitungan</a:t>
            </a:r>
            <a:endParaRPr>
              <a:latin typeface="Times New Roman"/>
              <a:ea typeface="Times New Roman"/>
              <a:cs typeface="Times New Roman"/>
              <a:sym typeface="Times New Roman"/>
            </a:endParaRPr>
          </a:p>
        </p:txBody>
      </p:sp>
      <p:pic>
        <p:nvPicPr>
          <p:cNvPr id="138" name="Google Shape;138;p6"/>
          <p:cNvPicPr preferRelativeResize="0">
            <a:picLocks noGrp="1"/>
          </p:cNvPicPr>
          <p:nvPr>
            <p:ph type="body" idx="1"/>
          </p:nvPr>
        </p:nvPicPr>
        <p:blipFill rotWithShape="1">
          <a:blip r:embed="rId3">
            <a:alphaModFix/>
          </a:blip>
          <a:srcRect/>
          <a:stretch/>
        </p:blipFill>
        <p:spPr>
          <a:xfrm>
            <a:off x="422006" y="1828800"/>
            <a:ext cx="6120081" cy="1994693"/>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6737349" y="1085056"/>
            <a:ext cx="5372100" cy="923925"/>
          </a:xfrm>
          <a:prstGeom prst="rect">
            <a:avLst/>
          </a:prstGeom>
          <a:noFill/>
          <a:ln>
            <a:noFill/>
          </a:ln>
        </p:spPr>
      </p:pic>
      <p:pic>
        <p:nvPicPr>
          <p:cNvPr id="140" name="Google Shape;140;p6"/>
          <p:cNvPicPr preferRelativeResize="0"/>
          <p:nvPr/>
        </p:nvPicPr>
        <p:blipFill rotWithShape="1">
          <a:blip r:embed="rId5">
            <a:alphaModFix/>
          </a:blip>
          <a:srcRect/>
          <a:stretch/>
        </p:blipFill>
        <p:spPr>
          <a:xfrm>
            <a:off x="6737349" y="2067916"/>
            <a:ext cx="5200650" cy="962025"/>
          </a:xfrm>
          <a:prstGeom prst="rect">
            <a:avLst/>
          </a:prstGeom>
          <a:noFill/>
          <a:ln>
            <a:noFill/>
          </a:ln>
        </p:spPr>
      </p:pic>
      <p:pic>
        <p:nvPicPr>
          <p:cNvPr id="141" name="Google Shape;141;p6"/>
          <p:cNvPicPr preferRelativeResize="0"/>
          <p:nvPr/>
        </p:nvPicPr>
        <p:blipFill rotWithShape="1">
          <a:blip r:embed="rId6">
            <a:alphaModFix/>
          </a:blip>
          <a:srcRect/>
          <a:stretch/>
        </p:blipFill>
        <p:spPr>
          <a:xfrm>
            <a:off x="6737349" y="3066255"/>
            <a:ext cx="5454651" cy="1514475"/>
          </a:xfrm>
          <a:prstGeom prst="rect">
            <a:avLst/>
          </a:prstGeom>
          <a:noFill/>
          <a:ln>
            <a:noFill/>
          </a:ln>
        </p:spPr>
      </p:pic>
      <p:sp>
        <p:nvSpPr>
          <p:cNvPr id="142" name="Google Shape;142;p6"/>
          <p:cNvSpPr txBox="1"/>
          <p:nvPr/>
        </p:nvSpPr>
        <p:spPr>
          <a:xfrm>
            <a:off x="7022125" y="4986150"/>
            <a:ext cx="4631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Contoh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TP	: Saya sedang tidak sakit, Saya tidak sakit</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FP	: Saya sedang sakit, Saya tidak sakit</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FN	: Saya sedang sakit, Saya sakit</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TN	: Saya sedang tidak sakit, Saya  sakit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48" name="Google Shape;14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https://github.com/google-research-datasets/ccpe</a:t>
            </a:r>
            <a:endParaRPr/>
          </a:p>
        </p:txBody>
      </p:sp>
      <p:pic>
        <p:nvPicPr>
          <p:cNvPr id="149" name="Google Shape;149;p7"/>
          <p:cNvPicPr preferRelativeResize="0"/>
          <p:nvPr/>
        </p:nvPicPr>
        <p:blipFill>
          <a:blip r:embed="rId3">
            <a:alphaModFix/>
          </a:blip>
          <a:stretch>
            <a:fillRect/>
          </a:stretch>
        </p:blipFill>
        <p:spPr>
          <a:xfrm>
            <a:off x="951173" y="2321550"/>
            <a:ext cx="5083875" cy="422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0D98-550B-6B63-3EA1-6082180F93B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Point</a:t>
            </a:r>
            <a:br>
              <a:rPr lang="en-US"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Pemrograman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Cerdas</a:t>
            </a:r>
            <a:r>
              <a:rPr lang="en-US" sz="2000" dirty="0">
                <a:latin typeface="Times New Roman" panose="02020603050405020304" pitchFamily="18" charset="0"/>
                <a:cs typeface="Times New Roman" panose="02020603050405020304" pitchFamily="18" charset="0"/>
              </a:rPr>
              <a:t> 2</a:t>
            </a:r>
            <a:endParaRPr lang="en-ID"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BF5BCF2-ED23-02E0-C314-2272DF68D023}"/>
              </a:ext>
            </a:extLst>
          </p:cNvPr>
          <p:cNvSpPr>
            <a:spLocks noGrp="1"/>
          </p:cNvSpPr>
          <p:nvPr>
            <p:ph type="body" idx="1"/>
          </p:nvPr>
        </p:nvSpPr>
        <p:spPr/>
        <p:txBody>
          <a:bodyPr/>
          <a:lstStyle/>
          <a:p>
            <a:pPr marL="114300" indent="0">
              <a:buNone/>
            </a:pPr>
            <a:endParaRPr lang="en-US" dirty="0"/>
          </a:p>
          <a:p>
            <a:pPr marL="114300" indent="0">
              <a:buNone/>
            </a:pPr>
            <a:endParaRPr lang="en-ID" dirty="0"/>
          </a:p>
          <a:p>
            <a:pPr marL="114300" indent="0">
              <a:buNone/>
            </a:pPr>
            <a:endParaRPr lang="en-ID" dirty="0"/>
          </a:p>
          <a:p>
            <a:pPr marL="114300" indent="0">
              <a:buNone/>
            </a:pPr>
            <a:endParaRPr lang="en-ID" dirty="0"/>
          </a:p>
          <a:p>
            <a:pPr marL="114300" indent="0">
              <a:buNone/>
            </a:pPr>
            <a:r>
              <a:rPr lang="en-ID" dirty="0"/>
              <a:t>Learning optimizer	: Adam</a:t>
            </a:r>
          </a:p>
          <a:p>
            <a:pPr marL="114300" indent="0">
              <a:buNone/>
            </a:pPr>
            <a:r>
              <a:rPr lang="en-ID" dirty="0"/>
              <a:t>Learning rate		: </a:t>
            </a:r>
            <a:r>
              <a:rPr lang="en-ID" b="0" i="0" dirty="0">
                <a:solidFill>
                  <a:srgbClr val="212529"/>
                </a:solidFill>
                <a:effectLst/>
                <a:latin typeface="Helvetica Neue"/>
              </a:rPr>
              <a:t>0.00002</a:t>
            </a:r>
            <a:endParaRPr lang="en-ID" dirty="0"/>
          </a:p>
        </p:txBody>
      </p:sp>
      <p:pic>
        <p:nvPicPr>
          <p:cNvPr id="5" name="Picture 4">
            <a:extLst>
              <a:ext uri="{FF2B5EF4-FFF2-40B4-BE49-F238E27FC236}">
                <a16:creationId xmlns:a16="http://schemas.microsoft.com/office/drawing/2014/main" id="{4F4821A5-6462-8EDF-8E4C-D1EB07EE631B}"/>
              </a:ext>
            </a:extLst>
          </p:cNvPr>
          <p:cNvPicPr>
            <a:picLocks noChangeAspect="1"/>
          </p:cNvPicPr>
          <p:nvPr/>
        </p:nvPicPr>
        <p:blipFill>
          <a:blip r:embed="rId2"/>
          <a:stretch>
            <a:fillRect/>
          </a:stretch>
        </p:blipFill>
        <p:spPr>
          <a:xfrm>
            <a:off x="1018929" y="1954932"/>
            <a:ext cx="9286875" cy="1590675"/>
          </a:xfrm>
          <a:prstGeom prst="rect">
            <a:avLst/>
          </a:prstGeom>
        </p:spPr>
      </p:pic>
    </p:spTree>
    <p:extLst>
      <p:ext uri="{BB962C8B-B14F-4D97-AF65-F5344CB8AC3E}">
        <p14:creationId xmlns:p14="http://schemas.microsoft.com/office/powerpoint/2010/main" val="332996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D409-1EF4-7294-397D-D18361BC5A37}"/>
              </a:ext>
            </a:extLst>
          </p:cNvPr>
          <p:cNvSpPr>
            <a:spLocks noGrp="1"/>
          </p:cNvSpPr>
          <p:nvPr>
            <p:ph type="title"/>
          </p:nvPr>
        </p:nvSpPr>
        <p:spPr/>
        <p:txBody>
          <a:bodyPr/>
          <a:lstStyle/>
          <a:p>
            <a:endParaRPr lang="en-ID" dirty="0"/>
          </a:p>
        </p:txBody>
      </p:sp>
      <p:sp>
        <p:nvSpPr>
          <p:cNvPr id="3" name="Text Placeholder 2">
            <a:extLst>
              <a:ext uri="{FF2B5EF4-FFF2-40B4-BE49-F238E27FC236}">
                <a16:creationId xmlns:a16="http://schemas.microsoft.com/office/drawing/2014/main" id="{B11E4927-FDA5-F641-3D63-B2AFE71F57ED}"/>
              </a:ext>
            </a:extLst>
          </p:cNvPr>
          <p:cNvSpPr>
            <a:spLocks noGrp="1"/>
          </p:cNvSpPr>
          <p:nvPr>
            <p:ph type="body" idx="1"/>
          </p:nvPr>
        </p:nvSpPr>
        <p:spPr>
          <a:xfrm>
            <a:off x="838200" y="1906522"/>
            <a:ext cx="10515600" cy="4351338"/>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err="1"/>
              <a:t>Jumlah</a:t>
            </a:r>
            <a:r>
              <a:rPr lang="en-US" dirty="0"/>
              <a:t> epoch 	: 4</a:t>
            </a:r>
            <a:endParaRPr lang="en-ID" dirty="0"/>
          </a:p>
          <a:p>
            <a:pPr marL="114300" indent="0">
              <a:buNone/>
            </a:pPr>
            <a:endParaRPr lang="en-ID" dirty="0"/>
          </a:p>
        </p:txBody>
      </p:sp>
      <p:pic>
        <p:nvPicPr>
          <p:cNvPr id="5" name="Picture 4">
            <a:extLst>
              <a:ext uri="{FF2B5EF4-FFF2-40B4-BE49-F238E27FC236}">
                <a16:creationId xmlns:a16="http://schemas.microsoft.com/office/drawing/2014/main" id="{D79045A2-F8F5-07F9-32B7-04B1206A5F0B}"/>
              </a:ext>
            </a:extLst>
          </p:cNvPr>
          <p:cNvPicPr>
            <a:picLocks noChangeAspect="1"/>
          </p:cNvPicPr>
          <p:nvPr/>
        </p:nvPicPr>
        <p:blipFill>
          <a:blip r:embed="rId2"/>
          <a:stretch>
            <a:fillRect/>
          </a:stretch>
        </p:blipFill>
        <p:spPr>
          <a:xfrm>
            <a:off x="838200" y="1906522"/>
            <a:ext cx="9772650" cy="3667125"/>
          </a:xfrm>
          <a:prstGeom prst="rect">
            <a:avLst/>
          </a:prstGeom>
        </p:spPr>
      </p:pic>
    </p:spTree>
    <p:extLst>
      <p:ext uri="{BB962C8B-B14F-4D97-AF65-F5344CB8AC3E}">
        <p14:creationId xmlns:p14="http://schemas.microsoft.com/office/powerpoint/2010/main" val="151656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3D39-08C0-4C53-F6E1-7F49A7B4AE9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Point</a:t>
            </a:r>
            <a:br>
              <a:rPr lang="en-US"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Pengujian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Perangkat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Lunak</a:t>
            </a:r>
            <a:endParaRPr lang="en-ID" sz="20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E9B9639-72BB-0D2B-FFA9-10B97811E4C9}"/>
                  </a:ext>
                </a:extLst>
              </p:cNvPr>
              <p:cNvSpPr>
                <a:spLocks noGrp="1"/>
              </p:cNvSpPr>
              <p:nvPr>
                <p:ph type="body" idx="1"/>
              </p:nvPr>
            </p:nvSpPr>
            <p:spPr/>
            <p:txBody>
              <a:bodyPr>
                <a:normAutofit lnSpcReduction="10000"/>
              </a:bodyPr>
              <a:lstStyle/>
              <a:p>
                <a:pPr marL="114300" indent="0">
                  <a:buNone/>
                </a:pPr>
                <a:r>
                  <a:rPr lang="en-US" dirty="0">
                    <a:latin typeface="Times New Roman" panose="02020603050405020304" pitchFamily="18" charset="0"/>
                    <a:cs typeface="Times New Roman" panose="02020603050405020304" pitchFamily="18" charset="0"/>
                  </a:rPr>
                  <a:t>Functionality</a:t>
                </a:r>
              </a:p>
              <a:p>
                <a:pPr marL="114300" indent="0">
                  <a:buNone/>
                </a:pPr>
                <a:endParaRPr lang="en-ID" dirty="0"/>
              </a:p>
              <a:p>
                <a:pPr marL="114300" indent="0">
                  <a:buNone/>
                </a:pPr>
                <a:endParaRPr lang="en-ID" dirty="0"/>
              </a:p>
              <a:p>
                <a:pPr marL="114300" indent="0">
                  <a:buNone/>
                </a:pPr>
                <a:endParaRPr lang="en-ID" dirty="0"/>
              </a:p>
              <a:p>
                <a:pPr marL="114300" indent="0">
                  <a:buNone/>
                </a:pPr>
                <a:endParaRPr lang="en-ID" dirty="0"/>
              </a:p>
              <a:p>
                <a:pPr marL="114300" indent="0">
                  <a:buNone/>
                </a:pPr>
                <a:endParaRPr lang="en-ID" dirty="0"/>
              </a:p>
              <a:p>
                <a:pPr marL="114300" indent="0">
                  <a:buNone/>
                </a:pPr>
                <a:endParaRPr lang="en-ID" dirty="0"/>
              </a:p>
              <a:p>
                <a:pPr marL="114300" indent="0">
                  <a:buNone/>
                </a:pPr>
                <a:r>
                  <a:rPr lang="en-ID" sz="1600" dirty="0" err="1"/>
                  <a:t>Ya</a:t>
                </a:r>
                <a:r>
                  <a:rPr lang="en-ID" sz="1600" dirty="0"/>
                  <a:t> 	: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27</m:t>
                        </m:r>
                      </m:num>
                      <m:den>
                        <m:r>
                          <a:rPr lang="en-US" sz="1600" b="0" i="1" smtClean="0">
                            <a:latin typeface="Cambria Math" panose="02040503050406030204" pitchFamily="18" charset="0"/>
                          </a:rPr>
                          <m:t>28</m:t>
                        </m:r>
                      </m:den>
                    </m:f>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 100%=96%</m:t>
                    </m:r>
                  </m:oMath>
                </a14:m>
                <a:endParaRPr lang="en-ID" sz="1600" dirty="0"/>
              </a:p>
              <a:p>
                <a:pPr marL="114300" indent="0">
                  <a:buNone/>
                </a:pPr>
                <a:r>
                  <a:rPr lang="en-ID" sz="1600" dirty="0" err="1"/>
                  <a:t>Tidak</a:t>
                </a:r>
                <a:r>
                  <a:rPr lang="en-ID" sz="1600" dirty="0"/>
                  <a:t>	: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28</m:t>
                        </m:r>
                      </m:den>
                    </m:f>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rPr>
                      <m:t> 100%=4 % </m:t>
                    </m:r>
                  </m:oMath>
                </a14:m>
                <a:r>
                  <a:rPr lang="en-ID" sz="1600" dirty="0"/>
                  <a:t> 					</a:t>
                </a:r>
                <a:r>
                  <a:rPr lang="en-US" sz="1600" dirty="0"/>
                  <a:t> </a:t>
                </a:r>
                <a:r>
                  <a:rPr lang="en-US" sz="1600" dirty="0">
                    <a:latin typeface="Times New Roman" panose="02020603050405020304" pitchFamily="18" charset="0"/>
                    <a:cs typeface="Times New Roman" panose="02020603050405020304" pitchFamily="18" charset="0"/>
                  </a:rPr>
                  <a:t>Analisis Data </a:t>
                </a:r>
                <a:r>
                  <a:rPr lang="en-US" sz="1600" dirty="0" err="1">
                    <a:latin typeface="Times New Roman" panose="02020603050405020304" pitchFamily="18" charset="0"/>
                    <a:cs typeface="Times New Roman" panose="02020603050405020304" pitchFamily="18" charset="0"/>
                  </a:rPr>
                  <a:t>Pengujian</a:t>
                </a:r>
                <a:r>
                  <a:rPr lang="en-US" sz="1600" dirty="0">
                    <a:latin typeface="Times New Roman" panose="02020603050405020304" pitchFamily="18" charset="0"/>
                    <a:cs typeface="Times New Roman" panose="02020603050405020304" pitchFamily="18" charset="0"/>
                  </a:rPr>
                  <a:t> Functionality </a:t>
                </a:r>
                <a14:m>
                  <m:oMath xmlns:m="http://schemas.openxmlformats.org/officeDocument/2006/math">
                    <m:r>
                      <a:rPr lang="en-US" sz="1600" i="1" dirty="0">
                        <a:latin typeface="Cambria Math" panose="02040503050406030204" pitchFamily="18" charset="0"/>
                      </a:rPr>
                      <m:t>9</m:t>
                    </m:r>
                    <m:r>
                      <a:rPr lang="en-US" sz="1600" b="0" i="1" dirty="0" smtClean="0">
                        <a:latin typeface="Cambria Math" panose="02040503050406030204" pitchFamily="18" charset="0"/>
                      </a:rPr>
                      <m:t>6</m:t>
                    </m:r>
                    <m:r>
                      <a:rPr lang="en-US" sz="1600" i="1" dirty="0">
                        <a:latin typeface="Cambria Math" panose="02040503050406030204" pitchFamily="18" charset="0"/>
                      </a:rPr>
                      <m:t>%</m:t>
                    </m:r>
                  </m:oMath>
                </a14:m>
                <a:endParaRPr lang="en-US" sz="1600" dirty="0"/>
              </a:p>
              <a:p>
                <a:pPr marL="114300" indent="0">
                  <a:buNone/>
                </a:pPr>
                <a:endParaRPr lang="en-ID" sz="1600" dirty="0"/>
              </a:p>
            </p:txBody>
          </p:sp>
        </mc:Choice>
        <mc:Fallback xmlns="">
          <p:sp>
            <p:nvSpPr>
              <p:cNvPr id="3" name="Text Placeholder 2">
                <a:extLst>
                  <a:ext uri="{FF2B5EF4-FFF2-40B4-BE49-F238E27FC236}">
                    <a16:creationId xmlns:a16="http://schemas.microsoft.com/office/drawing/2014/main" id="{CE9B9639-72BB-0D2B-FFA9-10B97811E4C9}"/>
                  </a:ext>
                </a:extLst>
              </p:cNvPr>
              <p:cNvSpPr>
                <a:spLocks noGrp="1" noRot="1" noChangeAspect="1" noMove="1" noResize="1" noEditPoints="1" noAdjustHandles="1" noChangeArrowheads="1" noChangeShapeType="1" noTextEdit="1"/>
              </p:cNvSpPr>
              <p:nvPr>
                <p:ph type="body" idx="1"/>
              </p:nvPr>
            </p:nvSpPr>
            <p:spPr>
              <a:blipFill>
                <a:blip r:embed="rId2"/>
                <a:stretch>
                  <a:fillRect l="-116" t="-420"/>
                </a:stretch>
              </a:blipFill>
            </p:spPr>
            <p:txBody>
              <a:bodyPr/>
              <a:lstStyle/>
              <a:p>
                <a:r>
                  <a:rPr lang="en-ID">
                    <a:noFill/>
                  </a:rPr>
                  <a:t> </a:t>
                </a:r>
              </a:p>
            </p:txBody>
          </p:sp>
        </mc:Fallback>
      </mc:AlternateContent>
      <p:graphicFrame>
        <p:nvGraphicFramePr>
          <p:cNvPr id="4" name="Table 4">
            <a:extLst>
              <a:ext uri="{FF2B5EF4-FFF2-40B4-BE49-F238E27FC236}">
                <a16:creationId xmlns:a16="http://schemas.microsoft.com/office/drawing/2014/main" id="{C5E73244-23ED-B3D2-B31A-5C0784C3FA97}"/>
              </a:ext>
            </a:extLst>
          </p:cNvPr>
          <p:cNvGraphicFramePr>
            <a:graphicFrameLocks noGrp="1"/>
          </p:cNvGraphicFramePr>
          <p:nvPr>
            <p:extLst>
              <p:ext uri="{D42A27DB-BD31-4B8C-83A1-F6EECF244321}">
                <p14:modId xmlns:p14="http://schemas.microsoft.com/office/powerpoint/2010/main" val="379876164"/>
              </p:ext>
            </p:extLst>
          </p:nvPr>
        </p:nvGraphicFramePr>
        <p:xfrm>
          <a:off x="976198" y="2623880"/>
          <a:ext cx="9864628" cy="2519680"/>
        </p:xfrm>
        <a:graphic>
          <a:graphicData uri="http://schemas.openxmlformats.org/drawingml/2006/table">
            <a:tbl>
              <a:tblPr firstRow="1" bandRow="1">
                <a:tableStyleId>{7E9639D4-E3E2-4D34-9284-5A2195B3D0D7}</a:tableStyleId>
              </a:tblPr>
              <a:tblGrid>
                <a:gridCol w="737305">
                  <a:extLst>
                    <a:ext uri="{9D8B030D-6E8A-4147-A177-3AD203B41FA5}">
                      <a16:colId xmlns:a16="http://schemas.microsoft.com/office/drawing/2014/main" val="3954181007"/>
                    </a:ext>
                  </a:extLst>
                </a:gridCol>
                <a:gridCol w="5685812">
                  <a:extLst>
                    <a:ext uri="{9D8B030D-6E8A-4147-A177-3AD203B41FA5}">
                      <a16:colId xmlns:a16="http://schemas.microsoft.com/office/drawing/2014/main" val="581548842"/>
                    </a:ext>
                  </a:extLst>
                </a:gridCol>
                <a:gridCol w="728791">
                  <a:extLst>
                    <a:ext uri="{9D8B030D-6E8A-4147-A177-3AD203B41FA5}">
                      <a16:colId xmlns:a16="http://schemas.microsoft.com/office/drawing/2014/main" val="1944376744"/>
                    </a:ext>
                  </a:extLst>
                </a:gridCol>
                <a:gridCol w="904240">
                  <a:extLst>
                    <a:ext uri="{9D8B030D-6E8A-4147-A177-3AD203B41FA5}">
                      <a16:colId xmlns:a16="http://schemas.microsoft.com/office/drawing/2014/main" val="3756706765"/>
                    </a:ext>
                  </a:extLst>
                </a:gridCol>
                <a:gridCol w="686689">
                  <a:extLst>
                    <a:ext uri="{9D8B030D-6E8A-4147-A177-3AD203B41FA5}">
                      <a16:colId xmlns:a16="http://schemas.microsoft.com/office/drawing/2014/main" val="3522506854"/>
                    </a:ext>
                  </a:extLst>
                </a:gridCol>
                <a:gridCol w="1121791">
                  <a:extLst>
                    <a:ext uri="{9D8B030D-6E8A-4147-A177-3AD203B41FA5}">
                      <a16:colId xmlns:a16="http://schemas.microsoft.com/office/drawing/2014/main" val="3802557756"/>
                    </a:ext>
                  </a:extLst>
                </a:gridCol>
              </a:tblGrid>
              <a:tr h="370840">
                <a:tc>
                  <a:txBody>
                    <a:bodyPr/>
                    <a:lstStyle/>
                    <a:p>
                      <a:pPr algn="ctr"/>
                      <a:r>
                        <a:rPr lang="en-US" dirty="0"/>
                        <a:t>No</a:t>
                      </a:r>
                      <a:endParaRPr lang="en-ID" dirty="0"/>
                    </a:p>
                  </a:txBody>
                  <a:tcPr anchor="ctr"/>
                </a:tc>
                <a:tc>
                  <a:txBody>
                    <a:bodyPr/>
                    <a:lstStyle/>
                    <a:p>
                      <a:pPr algn="ctr"/>
                      <a:r>
                        <a:rPr lang="en-US" dirty="0" err="1"/>
                        <a:t>Pertanyaan</a:t>
                      </a:r>
                      <a:endParaRPr lang="en-ID" dirty="0"/>
                    </a:p>
                  </a:txBody>
                  <a:tcPr anchor="ctr"/>
                </a:tc>
                <a:tc>
                  <a:txBody>
                    <a:bodyPr/>
                    <a:lstStyle/>
                    <a:p>
                      <a:pPr algn="ctr"/>
                      <a:r>
                        <a:rPr lang="en-US" dirty="0" err="1"/>
                        <a:t>Ya</a:t>
                      </a:r>
                      <a:endParaRPr lang="en-ID" dirty="0"/>
                    </a:p>
                  </a:txBody>
                  <a:tcPr anchor="ctr"/>
                </a:tc>
                <a:tc>
                  <a:txBody>
                    <a:bodyPr/>
                    <a:lstStyle/>
                    <a:p>
                      <a:pPr algn="ctr"/>
                      <a:r>
                        <a:rPr lang="en-US" dirty="0" err="1"/>
                        <a:t>Tidak</a:t>
                      </a:r>
                      <a:endParaRPr lang="en-ID" dirty="0"/>
                    </a:p>
                  </a:txBody>
                  <a:tcPr anchor="ctr"/>
                </a:tc>
                <a:tc>
                  <a:txBody>
                    <a:bodyPr/>
                    <a:lstStyle/>
                    <a:p>
                      <a:r>
                        <a:rPr lang="en-US" dirty="0"/>
                        <a:t>Skor total</a:t>
                      </a:r>
                      <a:endParaRPr lang="en-ID" dirty="0"/>
                    </a:p>
                  </a:txBody>
                  <a:tcPr/>
                </a:tc>
                <a:tc>
                  <a:txBody>
                    <a:bodyPr/>
                    <a:lstStyle/>
                    <a:p>
                      <a:r>
                        <a:rPr lang="en-US" dirty="0"/>
                        <a:t>Skor </a:t>
                      </a:r>
                      <a:r>
                        <a:rPr lang="en-US" dirty="0" err="1"/>
                        <a:t>Maksimum</a:t>
                      </a:r>
                      <a:endParaRPr lang="en-ID" dirty="0"/>
                    </a:p>
                  </a:txBody>
                  <a:tcPr/>
                </a:tc>
                <a:extLst>
                  <a:ext uri="{0D108BD9-81ED-4DB2-BD59-A6C34878D82A}">
                    <a16:rowId xmlns:a16="http://schemas.microsoft.com/office/drawing/2014/main" val="3731378519"/>
                  </a:ext>
                </a:extLst>
              </a:tr>
              <a:tr h="370840">
                <a:tc>
                  <a:txBody>
                    <a:bodyPr/>
                    <a:lstStyle/>
                    <a:p>
                      <a:pPr algn="ctr"/>
                      <a:r>
                        <a:rPr lang="en-US" dirty="0"/>
                        <a:t>1.</a:t>
                      </a:r>
                      <a:endParaRPr lang="en-ID" dirty="0"/>
                    </a:p>
                  </a:txBody>
                  <a:tcPr anchor="ctr"/>
                </a:tc>
                <a:tc>
                  <a:txBody>
                    <a:bodyPr/>
                    <a:lstStyle/>
                    <a:p>
                      <a:r>
                        <a:rPr lang="en-ID" sz="1400" b="0" u="none" strike="noStrike" cap="none" dirty="0" err="1">
                          <a:solidFill>
                            <a:schemeClr val="dk1"/>
                          </a:solidFill>
                          <a:effectLst/>
                          <a:sym typeface="Arial"/>
                        </a:rPr>
                        <a:t>Apakah</a:t>
                      </a:r>
                      <a:r>
                        <a:rPr lang="en-ID" sz="1400" b="0" u="none" strike="noStrike" cap="none" dirty="0">
                          <a:solidFill>
                            <a:schemeClr val="dk1"/>
                          </a:solidFill>
                          <a:effectLst/>
                          <a:sym typeface="Arial"/>
                        </a:rPr>
                        <a:t> form booking </a:t>
                      </a:r>
                      <a:r>
                        <a:rPr lang="en-ID" sz="1400" b="0" u="none" strike="noStrike" cap="none" dirty="0" err="1">
                          <a:solidFill>
                            <a:schemeClr val="dk1"/>
                          </a:solidFill>
                          <a:effectLst/>
                          <a:sym typeface="Arial"/>
                        </a:rPr>
                        <a:t>tiket</a:t>
                      </a:r>
                      <a:r>
                        <a:rPr lang="en-ID" sz="1400" b="0" u="none" strike="noStrike" cap="none" dirty="0">
                          <a:solidFill>
                            <a:schemeClr val="dk1"/>
                          </a:solidFill>
                          <a:effectLst/>
                          <a:sym typeface="Arial"/>
                        </a:rPr>
                        <a:t> </a:t>
                      </a:r>
                      <a:r>
                        <a:rPr lang="en-ID" sz="1400" b="0" u="none" strike="noStrike" cap="none" dirty="0" err="1">
                          <a:solidFill>
                            <a:schemeClr val="dk1"/>
                          </a:solidFill>
                          <a:effectLst/>
                          <a:sym typeface="Arial"/>
                        </a:rPr>
                        <a:t>berjalan</a:t>
                      </a:r>
                      <a:r>
                        <a:rPr lang="en-ID" sz="1400" b="0" u="none" strike="noStrike" cap="none" dirty="0">
                          <a:solidFill>
                            <a:schemeClr val="dk1"/>
                          </a:solidFill>
                          <a:effectLst/>
                          <a:sym typeface="Arial"/>
                        </a:rPr>
                        <a:t> </a:t>
                      </a:r>
                      <a:r>
                        <a:rPr lang="en-ID" sz="1400" b="0" u="none" strike="noStrike" cap="none" dirty="0" err="1">
                          <a:solidFill>
                            <a:schemeClr val="dk1"/>
                          </a:solidFill>
                          <a:effectLst/>
                          <a:sym typeface="Arial"/>
                        </a:rPr>
                        <a:t>semestinya</a:t>
                      </a:r>
                      <a:r>
                        <a:rPr lang="en-ID" sz="1400" b="0" u="none" strike="noStrike" cap="none" dirty="0">
                          <a:solidFill>
                            <a:schemeClr val="dk1"/>
                          </a:solidFill>
                          <a:effectLst/>
                          <a:sym typeface="Arial"/>
                        </a:rPr>
                        <a:t>?</a:t>
                      </a:r>
                      <a:endParaRPr lang="en-ID" dirty="0"/>
                    </a:p>
                  </a:txBody>
                  <a:tcPr/>
                </a:tc>
                <a:tc>
                  <a:txBody>
                    <a:bodyPr/>
                    <a:lstStyle/>
                    <a:p>
                      <a:pPr algn="ctr"/>
                      <a:r>
                        <a:rPr lang="en-US" dirty="0"/>
                        <a:t>7</a:t>
                      </a:r>
                      <a:endParaRPr lang="en-ID" dirty="0"/>
                    </a:p>
                  </a:txBody>
                  <a:tcPr anchor="ctr"/>
                </a:tc>
                <a:tc>
                  <a:txBody>
                    <a:bodyPr/>
                    <a:lstStyle/>
                    <a:p>
                      <a:pPr algn="ctr"/>
                      <a:r>
                        <a:rPr lang="en-US" dirty="0"/>
                        <a:t>0</a:t>
                      </a:r>
                      <a:endParaRPr lang="en-ID" dirty="0"/>
                    </a:p>
                  </a:txBody>
                  <a:tcPr anchor="ctr"/>
                </a:tc>
                <a:tc>
                  <a:txBody>
                    <a:bodyPr/>
                    <a:lstStyle/>
                    <a:p>
                      <a:pPr algn="ctr"/>
                      <a:r>
                        <a:rPr lang="en-US" dirty="0"/>
                        <a:t>7</a:t>
                      </a:r>
                      <a:endParaRPr lang="en-ID" dirty="0"/>
                    </a:p>
                  </a:txBody>
                  <a:tcPr anchor="ctr"/>
                </a:tc>
                <a:tc>
                  <a:txBody>
                    <a:bodyPr/>
                    <a:lstStyle/>
                    <a:p>
                      <a:pPr algn="ctr"/>
                      <a:r>
                        <a:rPr lang="en-US" dirty="0"/>
                        <a:t>7</a:t>
                      </a:r>
                      <a:endParaRPr lang="en-ID" dirty="0"/>
                    </a:p>
                  </a:txBody>
                  <a:tcPr anchor="ctr"/>
                </a:tc>
                <a:extLst>
                  <a:ext uri="{0D108BD9-81ED-4DB2-BD59-A6C34878D82A}">
                    <a16:rowId xmlns:a16="http://schemas.microsoft.com/office/drawing/2014/main" val="2972653792"/>
                  </a:ext>
                </a:extLst>
              </a:tr>
              <a:tr h="370840">
                <a:tc>
                  <a:txBody>
                    <a:bodyPr/>
                    <a:lstStyle/>
                    <a:p>
                      <a:pPr algn="ctr"/>
                      <a:r>
                        <a:rPr lang="en-US" dirty="0"/>
                        <a:t>2.</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Apakah</a:t>
                      </a:r>
                      <a:r>
                        <a:rPr lang="en-ID" sz="1400" b="0" i="0" u="none" strike="noStrike" cap="none" dirty="0">
                          <a:solidFill>
                            <a:schemeClr val="tx1"/>
                          </a:solidFill>
                          <a:effectLst/>
                          <a:latin typeface="+mn-lt"/>
                          <a:ea typeface="+mn-ea"/>
                          <a:cs typeface="+mn-cs"/>
                          <a:sym typeface="Arial"/>
                        </a:rPr>
                        <a:t> form login </a:t>
                      </a:r>
                      <a:r>
                        <a:rPr lang="en-ID" sz="1400" b="0" i="0" u="none" strike="noStrike" cap="none" dirty="0" err="1">
                          <a:solidFill>
                            <a:schemeClr val="tx1"/>
                          </a:solidFill>
                          <a:effectLst/>
                          <a:latin typeface="+mn-lt"/>
                          <a:ea typeface="+mn-ea"/>
                          <a:cs typeface="+mn-cs"/>
                          <a:sym typeface="Arial"/>
                        </a:rPr>
                        <a:t>berjalan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semestinya</a:t>
                      </a:r>
                      <a:r>
                        <a:rPr lang="en-ID" sz="1400" b="0" i="0" u="none" strike="noStrike" cap="none" dirty="0">
                          <a:solidFill>
                            <a:schemeClr val="tx1"/>
                          </a:solidFill>
                          <a:effectLst/>
                          <a:latin typeface="+mn-lt"/>
                          <a:ea typeface="+mn-ea"/>
                          <a:cs typeface="+mn-cs"/>
                          <a:sym typeface="Arial"/>
                        </a:rPr>
                        <a:t>?</a:t>
                      </a:r>
                      <a:endParaRPr lang="en-ID" dirty="0"/>
                    </a:p>
                  </a:txBody>
                  <a:tcPr/>
                </a:tc>
                <a:tc>
                  <a:txBody>
                    <a:bodyPr/>
                    <a:lstStyle/>
                    <a:p>
                      <a:pPr algn="ctr"/>
                      <a:r>
                        <a:rPr lang="en-US" dirty="0"/>
                        <a:t>6</a:t>
                      </a:r>
                      <a:endParaRPr lang="en-ID" dirty="0"/>
                    </a:p>
                  </a:txBody>
                  <a:tcPr anchor="ctr"/>
                </a:tc>
                <a:tc>
                  <a:txBody>
                    <a:bodyPr/>
                    <a:lstStyle/>
                    <a:p>
                      <a:pPr algn="ctr"/>
                      <a:r>
                        <a:rPr lang="en-US" dirty="0"/>
                        <a:t>1</a:t>
                      </a:r>
                      <a:endParaRPr lang="en-ID" dirty="0"/>
                    </a:p>
                  </a:txBody>
                  <a:tcPr anchor="ctr"/>
                </a:tc>
                <a:tc>
                  <a:txBody>
                    <a:bodyPr/>
                    <a:lstStyle/>
                    <a:p>
                      <a:pPr algn="ctr"/>
                      <a:r>
                        <a:rPr lang="en-US" dirty="0"/>
                        <a:t>6</a:t>
                      </a:r>
                      <a:endParaRPr lang="en-ID" dirty="0"/>
                    </a:p>
                  </a:txBody>
                  <a:tcPr anchor="ctr"/>
                </a:tc>
                <a:tc>
                  <a:txBody>
                    <a:bodyPr/>
                    <a:lstStyle/>
                    <a:p>
                      <a:pPr algn="ctr"/>
                      <a:r>
                        <a:rPr lang="en-US" dirty="0"/>
                        <a:t>7</a:t>
                      </a:r>
                      <a:endParaRPr lang="en-ID" dirty="0"/>
                    </a:p>
                  </a:txBody>
                  <a:tcPr anchor="ctr"/>
                </a:tc>
                <a:extLst>
                  <a:ext uri="{0D108BD9-81ED-4DB2-BD59-A6C34878D82A}">
                    <a16:rowId xmlns:a16="http://schemas.microsoft.com/office/drawing/2014/main" val="1575976171"/>
                  </a:ext>
                </a:extLst>
              </a:tr>
              <a:tr h="370840">
                <a:tc>
                  <a:txBody>
                    <a:bodyPr/>
                    <a:lstStyle/>
                    <a:p>
                      <a:pPr algn="ctr"/>
                      <a:r>
                        <a:rPr lang="en-US" dirty="0"/>
                        <a:t>3.</a:t>
                      </a:r>
                      <a:endParaRPr lang="en-ID" dirty="0"/>
                    </a:p>
                  </a:txBody>
                  <a:tcPr anchor="ctr"/>
                </a:tc>
                <a:tc>
                  <a:txBody>
                    <a:bodyPr/>
                    <a:lstStyle/>
                    <a:p>
                      <a:r>
                        <a:rPr lang="sv-SE" sz="1400" b="0" i="0" u="none" strike="noStrike" cap="none" dirty="0">
                          <a:solidFill>
                            <a:schemeClr val="tx1"/>
                          </a:solidFill>
                          <a:effectLst/>
                          <a:latin typeface="+mn-lt"/>
                          <a:ea typeface="+mn-ea"/>
                          <a:cs typeface="+mn-cs"/>
                          <a:sym typeface="Arial"/>
                        </a:rPr>
                        <a:t>Apakah form daftar berjalan semestinya?</a:t>
                      </a:r>
                      <a:endParaRPr lang="en-ID" dirty="0"/>
                    </a:p>
                  </a:txBody>
                  <a:tcPr/>
                </a:tc>
                <a:tc>
                  <a:txBody>
                    <a:bodyPr/>
                    <a:lstStyle/>
                    <a:p>
                      <a:pPr algn="ctr"/>
                      <a:r>
                        <a:rPr lang="en-US" dirty="0"/>
                        <a:t>7</a:t>
                      </a:r>
                      <a:endParaRPr lang="en-ID" dirty="0"/>
                    </a:p>
                  </a:txBody>
                  <a:tcPr anchor="ctr"/>
                </a:tc>
                <a:tc>
                  <a:txBody>
                    <a:bodyPr/>
                    <a:lstStyle/>
                    <a:p>
                      <a:pPr algn="ctr"/>
                      <a:r>
                        <a:rPr lang="en-US" dirty="0"/>
                        <a:t>0</a:t>
                      </a:r>
                      <a:endParaRPr lang="en-ID" dirty="0"/>
                    </a:p>
                  </a:txBody>
                  <a:tcPr anchor="ctr"/>
                </a:tc>
                <a:tc>
                  <a:txBody>
                    <a:bodyPr/>
                    <a:lstStyle/>
                    <a:p>
                      <a:pPr algn="ctr"/>
                      <a:r>
                        <a:rPr lang="en-US" dirty="0"/>
                        <a:t>7</a:t>
                      </a:r>
                      <a:endParaRPr lang="en-ID" dirty="0"/>
                    </a:p>
                  </a:txBody>
                  <a:tcPr anchor="ctr"/>
                </a:tc>
                <a:tc>
                  <a:txBody>
                    <a:bodyPr/>
                    <a:lstStyle/>
                    <a:p>
                      <a:pPr algn="ctr"/>
                      <a:r>
                        <a:rPr lang="en-US" dirty="0"/>
                        <a:t>7</a:t>
                      </a:r>
                      <a:endParaRPr lang="en-ID" dirty="0"/>
                    </a:p>
                  </a:txBody>
                  <a:tcPr anchor="ctr"/>
                </a:tc>
                <a:extLst>
                  <a:ext uri="{0D108BD9-81ED-4DB2-BD59-A6C34878D82A}">
                    <a16:rowId xmlns:a16="http://schemas.microsoft.com/office/drawing/2014/main" val="62715755"/>
                  </a:ext>
                </a:extLst>
              </a:tr>
              <a:tr h="370840">
                <a:tc>
                  <a:txBody>
                    <a:bodyPr/>
                    <a:lstStyle/>
                    <a:p>
                      <a:pPr algn="ctr"/>
                      <a:r>
                        <a:rPr lang="en-US" dirty="0"/>
                        <a:t>4.</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Apakah</a:t>
                      </a:r>
                      <a:r>
                        <a:rPr lang="en-ID" sz="1400" b="0" i="0" u="none" strike="noStrike" cap="none" dirty="0">
                          <a:solidFill>
                            <a:schemeClr val="tx1"/>
                          </a:solidFill>
                          <a:effectLst/>
                          <a:latin typeface="+mn-lt"/>
                          <a:ea typeface="+mn-ea"/>
                          <a:cs typeface="+mn-cs"/>
                          <a:sym typeface="Arial"/>
                        </a:rPr>
                        <a:t> form booking </a:t>
                      </a:r>
                      <a:r>
                        <a:rPr lang="en-ID" sz="1400" b="0" i="0" u="none" strike="noStrike" cap="none" dirty="0" err="1">
                          <a:solidFill>
                            <a:schemeClr val="tx1"/>
                          </a:solidFill>
                          <a:effectLst/>
                          <a:latin typeface="+mn-lt"/>
                          <a:ea typeface="+mn-ea"/>
                          <a:cs typeface="+mn-cs"/>
                          <a:sym typeface="Arial"/>
                        </a:rPr>
                        <a:t>tiket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memudahkan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anda</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dalam</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menentukan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pilihan</a:t>
                      </a:r>
                      <a:r>
                        <a:rPr lang="en-ID" sz="1400" b="0" i="0" u="none" strike="noStrike" cap="none" dirty="0">
                          <a:solidFill>
                            <a:schemeClr val="tx1"/>
                          </a:solidFill>
                          <a:effectLst/>
                          <a:latin typeface="+mn-lt"/>
                          <a:ea typeface="+mn-ea"/>
                          <a:cs typeface="+mn-cs"/>
                          <a:sym typeface="Arial"/>
                        </a:rPr>
                        <a:t> film?</a:t>
                      </a:r>
                      <a:endParaRPr lang="en-ID" dirty="0"/>
                    </a:p>
                  </a:txBody>
                  <a:tcPr/>
                </a:tc>
                <a:tc>
                  <a:txBody>
                    <a:bodyPr/>
                    <a:lstStyle/>
                    <a:p>
                      <a:pPr algn="ctr"/>
                      <a:r>
                        <a:rPr lang="en-US" dirty="0"/>
                        <a:t>7</a:t>
                      </a:r>
                      <a:endParaRPr lang="en-ID" dirty="0"/>
                    </a:p>
                  </a:txBody>
                  <a:tcPr anchor="ctr"/>
                </a:tc>
                <a:tc>
                  <a:txBody>
                    <a:bodyPr/>
                    <a:lstStyle/>
                    <a:p>
                      <a:pPr algn="ctr"/>
                      <a:r>
                        <a:rPr lang="en-US" dirty="0"/>
                        <a:t>0</a:t>
                      </a:r>
                      <a:endParaRPr lang="en-ID" dirty="0"/>
                    </a:p>
                  </a:txBody>
                  <a:tcPr anchor="ctr"/>
                </a:tc>
                <a:tc>
                  <a:txBody>
                    <a:bodyPr/>
                    <a:lstStyle/>
                    <a:p>
                      <a:pPr algn="ctr"/>
                      <a:r>
                        <a:rPr lang="en-US" dirty="0"/>
                        <a:t>7</a:t>
                      </a:r>
                      <a:endParaRPr lang="en-ID" dirty="0"/>
                    </a:p>
                  </a:txBody>
                  <a:tcPr anchor="ctr"/>
                </a:tc>
                <a:tc>
                  <a:txBody>
                    <a:bodyPr/>
                    <a:lstStyle/>
                    <a:p>
                      <a:pPr algn="ctr"/>
                      <a:r>
                        <a:rPr lang="en-US" dirty="0"/>
                        <a:t>7</a:t>
                      </a:r>
                      <a:endParaRPr lang="en-ID" dirty="0"/>
                    </a:p>
                  </a:txBody>
                  <a:tcPr anchor="ctr"/>
                </a:tc>
                <a:extLst>
                  <a:ext uri="{0D108BD9-81ED-4DB2-BD59-A6C34878D82A}">
                    <a16:rowId xmlns:a16="http://schemas.microsoft.com/office/drawing/2014/main" val="522178618"/>
                  </a:ext>
                </a:extLst>
              </a:tr>
              <a:tr h="370840">
                <a:tc>
                  <a:txBody>
                    <a:bodyPr/>
                    <a:lstStyle/>
                    <a:p>
                      <a:endParaRPr lang="en-ID" dirty="0"/>
                    </a:p>
                  </a:txBody>
                  <a:tcPr/>
                </a:tc>
                <a:tc>
                  <a:txBody>
                    <a:bodyPr/>
                    <a:lstStyle/>
                    <a:p>
                      <a:pPr algn="r"/>
                      <a:r>
                        <a:rPr lang="en-US" dirty="0"/>
                        <a:t>total</a:t>
                      </a:r>
                      <a:endParaRPr lang="en-ID" dirty="0"/>
                    </a:p>
                  </a:txBody>
                  <a:tcPr/>
                </a:tc>
                <a:tc>
                  <a:txBody>
                    <a:bodyPr/>
                    <a:lstStyle/>
                    <a:p>
                      <a:pPr algn="ctr"/>
                      <a:r>
                        <a:rPr lang="en-US" dirty="0"/>
                        <a:t>27</a:t>
                      </a:r>
                      <a:endParaRPr lang="en-ID" dirty="0"/>
                    </a:p>
                  </a:txBody>
                  <a:tcPr anchor="ctr"/>
                </a:tc>
                <a:tc>
                  <a:txBody>
                    <a:bodyPr/>
                    <a:lstStyle/>
                    <a:p>
                      <a:pPr algn="ctr"/>
                      <a:r>
                        <a:rPr lang="en-US" dirty="0"/>
                        <a:t>1</a:t>
                      </a:r>
                      <a:endParaRPr lang="en-ID" dirty="0"/>
                    </a:p>
                  </a:txBody>
                  <a:tcPr anchor="ctr"/>
                </a:tc>
                <a:tc>
                  <a:txBody>
                    <a:bodyPr/>
                    <a:lstStyle/>
                    <a:p>
                      <a:pPr algn="ctr"/>
                      <a:r>
                        <a:rPr lang="en-US" dirty="0"/>
                        <a:t>27</a:t>
                      </a:r>
                      <a:endParaRPr lang="en-ID" dirty="0"/>
                    </a:p>
                  </a:txBody>
                  <a:tcPr anchor="ctr"/>
                </a:tc>
                <a:tc>
                  <a:txBody>
                    <a:bodyPr/>
                    <a:lstStyle/>
                    <a:p>
                      <a:pPr algn="ctr"/>
                      <a:r>
                        <a:rPr lang="en-US" dirty="0"/>
                        <a:t>28</a:t>
                      </a:r>
                      <a:endParaRPr lang="en-ID" dirty="0"/>
                    </a:p>
                  </a:txBody>
                  <a:tcPr anchor="ctr"/>
                </a:tc>
                <a:extLst>
                  <a:ext uri="{0D108BD9-81ED-4DB2-BD59-A6C34878D82A}">
                    <a16:rowId xmlns:a16="http://schemas.microsoft.com/office/drawing/2014/main" val="3370379509"/>
                  </a:ext>
                </a:extLst>
              </a:tr>
            </a:tbl>
          </a:graphicData>
        </a:graphic>
      </p:graphicFrame>
    </p:spTree>
    <p:extLst>
      <p:ext uri="{BB962C8B-B14F-4D97-AF65-F5344CB8AC3E}">
        <p14:creationId xmlns:p14="http://schemas.microsoft.com/office/powerpoint/2010/main" val="146632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B9A8-F1A9-79B1-4815-3807C715E13A}"/>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C3568753-89B0-FDAA-F306-3A255FD537BE}"/>
              </a:ext>
            </a:extLst>
          </p:cNvPr>
          <p:cNvSpPr>
            <a:spLocks noGrp="1"/>
          </p:cNvSpPr>
          <p:nvPr>
            <p:ph type="body" idx="1"/>
          </p:nvPr>
        </p:nvSpPr>
        <p:spPr>
          <a:xfrm>
            <a:off x="904188" y="1067177"/>
            <a:ext cx="3490723" cy="2158000"/>
          </a:xfrm>
        </p:spPr>
        <p:txBody>
          <a:bodyPr/>
          <a:lstStyle/>
          <a:p>
            <a:endParaRPr lang="en-ID" dirty="0"/>
          </a:p>
        </p:txBody>
      </p:sp>
      <p:pic>
        <p:nvPicPr>
          <p:cNvPr id="1026" name="Picture 2" descr="Forms response chart. Question title: Apakah form booking tiket berjalan semestinya?. Number of responses: 7 responses.">
            <a:extLst>
              <a:ext uri="{FF2B5EF4-FFF2-40B4-BE49-F238E27FC236}">
                <a16:creationId xmlns:a16="http://schemas.microsoft.com/office/drawing/2014/main" id="{B3444F63-66BE-0E25-BBE9-8EB21652F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46496" cy="25437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Apakah form login berjalan semestinya?. Number of responses: 7 responses.">
            <a:extLst>
              <a:ext uri="{FF2B5EF4-FFF2-40B4-BE49-F238E27FC236}">
                <a16:creationId xmlns:a16="http://schemas.microsoft.com/office/drawing/2014/main" id="{86EED8D4-1BD1-1A11-D1AC-ABCA73A9E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496" y="0"/>
            <a:ext cx="6112484" cy="2571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ms response chart. Question title: Apakah form daftar berjalan semestinya?. Number of responses: 7 responses.">
            <a:extLst>
              <a:ext uri="{FF2B5EF4-FFF2-40B4-BE49-F238E27FC236}">
                <a16:creationId xmlns:a16="http://schemas.microsoft.com/office/drawing/2014/main" id="{BE5B28C0-FBA6-FE2B-ABCB-26C304A43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71541"/>
            <a:ext cx="5872899" cy="24707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s response chart. Question title: Apakah form booking tiket memudahkan anda dalam menentukan pilihan film?. Number of responses: 7 responses.">
            <a:extLst>
              <a:ext uri="{FF2B5EF4-FFF2-40B4-BE49-F238E27FC236}">
                <a16:creationId xmlns:a16="http://schemas.microsoft.com/office/drawing/2014/main" id="{02F4657B-3E3F-AA2E-C580-D7700FE950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8887" y="2571541"/>
            <a:ext cx="6097886"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449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3032-8E86-687D-B6E7-1D8971AF2971}"/>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AED6FC47-DDD5-F613-4C13-54DBE40F03B6}"/>
              </a:ext>
            </a:extLst>
          </p:cNvPr>
          <p:cNvSpPr>
            <a:spLocks noGrp="1"/>
          </p:cNvSpPr>
          <p:nvPr>
            <p:ph type="body"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Reliability</a:t>
            </a:r>
          </a:p>
          <a:p>
            <a:pPr marL="114300" indent="0">
              <a:buNone/>
            </a:pPr>
            <a:endParaRPr lang="en-ID"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69988005-7AF7-12F6-9052-BD17FE08C842}"/>
              </a:ext>
            </a:extLst>
          </p:cNvPr>
          <p:cNvGraphicFramePr>
            <a:graphicFrameLocks noGrp="1"/>
          </p:cNvGraphicFramePr>
          <p:nvPr>
            <p:extLst>
              <p:ext uri="{D42A27DB-BD31-4B8C-83A1-F6EECF244321}">
                <p14:modId xmlns:p14="http://schemas.microsoft.com/office/powerpoint/2010/main" val="721306790"/>
              </p:ext>
            </p:extLst>
          </p:nvPr>
        </p:nvGraphicFramePr>
        <p:xfrm>
          <a:off x="910211" y="2517934"/>
          <a:ext cx="8128000" cy="2296160"/>
        </p:xfrm>
        <a:graphic>
          <a:graphicData uri="http://schemas.openxmlformats.org/drawingml/2006/table">
            <a:tbl>
              <a:tblPr firstRow="1" bandRow="1">
                <a:tableStyleId>{7E9639D4-E3E2-4D34-9284-5A2195B3D0D7}</a:tableStyleId>
              </a:tblPr>
              <a:tblGrid>
                <a:gridCol w="739480">
                  <a:extLst>
                    <a:ext uri="{9D8B030D-6E8A-4147-A177-3AD203B41FA5}">
                      <a16:colId xmlns:a16="http://schemas.microsoft.com/office/drawing/2014/main" val="841800082"/>
                    </a:ext>
                  </a:extLst>
                </a:gridCol>
                <a:gridCol w="5769204">
                  <a:extLst>
                    <a:ext uri="{9D8B030D-6E8A-4147-A177-3AD203B41FA5}">
                      <a16:colId xmlns:a16="http://schemas.microsoft.com/office/drawing/2014/main" val="729911880"/>
                    </a:ext>
                  </a:extLst>
                </a:gridCol>
                <a:gridCol w="659876">
                  <a:extLst>
                    <a:ext uri="{9D8B030D-6E8A-4147-A177-3AD203B41FA5}">
                      <a16:colId xmlns:a16="http://schemas.microsoft.com/office/drawing/2014/main" val="1677672236"/>
                    </a:ext>
                  </a:extLst>
                </a:gridCol>
                <a:gridCol w="959440">
                  <a:extLst>
                    <a:ext uri="{9D8B030D-6E8A-4147-A177-3AD203B41FA5}">
                      <a16:colId xmlns:a16="http://schemas.microsoft.com/office/drawing/2014/main" val="2618023297"/>
                    </a:ext>
                  </a:extLst>
                </a:gridCol>
              </a:tblGrid>
              <a:tr h="370840">
                <a:tc>
                  <a:txBody>
                    <a:bodyPr/>
                    <a:lstStyle/>
                    <a:p>
                      <a:pPr algn="ctr"/>
                      <a:r>
                        <a:rPr lang="en-US" dirty="0"/>
                        <a:t>No.</a:t>
                      </a:r>
                      <a:endParaRPr lang="en-ID" dirty="0"/>
                    </a:p>
                  </a:txBody>
                  <a:tcPr anchor="ctr"/>
                </a:tc>
                <a:tc>
                  <a:txBody>
                    <a:bodyPr/>
                    <a:lstStyle/>
                    <a:p>
                      <a:pPr algn="ctr"/>
                      <a:r>
                        <a:rPr lang="en-US" dirty="0" err="1"/>
                        <a:t>Pertanyaan</a:t>
                      </a:r>
                      <a:endParaRPr lang="en-ID" dirty="0"/>
                    </a:p>
                  </a:txBody>
                  <a:tcPr anchor="ctr"/>
                </a:tc>
                <a:tc>
                  <a:txBody>
                    <a:bodyPr/>
                    <a:lstStyle/>
                    <a:p>
                      <a:pPr algn="ctr"/>
                      <a:r>
                        <a:rPr lang="en-US" dirty="0" err="1"/>
                        <a:t>Ya</a:t>
                      </a:r>
                      <a:endParaRPr lang="en-ID" dirty="0"/>
                    </a:p>
                  </a:txBody>
                  <a:tcPr anchor="ctr"/>
                </a:tc>
                <a:tc>
                  <a:txBody>
                    <a:bodyPr/>
                    <a:lstStyle/>
                    <a:p>
                      <a:pPr algn="ctr"/>
                      <a:r>
                        <a:rPr lang="en-US" dirty="0" err="1"/>
                        <a:t>Tidak</a:t>
                      </a:r>
                      <a:endParaRPr lang="en-ID" dirty="0"/>
                    </a:p>
                  </a:txBody>
                  <a:tcPr anchor="ctr"/>
                </a:tc>
                <a:extLst>
                  <a:ext uri="{0D108BD9-81ED-4DB2-BD59-A6C34878D82A}">
                    <a16:rowId xmlns:a16="http://schemas.microsoft.com/office/drawing/2014/main" val="3627574507"/>
                  </a:ext>
                </a:extLst>
              </a:tr>
              <a:tr h="370840">
                <a:tc>
                  <a:txBody>
                    <a:bodyPr/>
                    <a:lstStyle/>
                    <a:p>
                      <a:pPr algn="ctr"/>
                      <a:r>
                        <a:rPr lang="en-US" dirty="0"/>
                        <a:t>1.</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Apakah</a:t>
                      </a:r>
                      <a:r>
                        <a:rPr lang="en-ID" sz="1400" b="0" i="0" u="none" strike="noStrike" cap="none" dirty="0">
                          <a:solidFill>
                            <a:schemeClr val="tx1"/>
                          </a:solidFill>
                          <a:effectLst/>
                          <a:latin typeface="+mn-lt"/>
                          <a:ea typeface="+mn-ea"/>
                          <a:cs typeface="+mn-cs"/>
                          <a:sym typeface="Arial"/>
                        </a:rPr>
                        <a:t> form booking </a:t>
                      </a:r>
                      <a:r>
                        <a:rPr lang="en-ID" sz="1400" b="0" i="0" u="none" strike="noStrike" cap="none" dirty="0" err="1">
                          <a:solidFill>
                            <a:schemeClr val="tx1"/>
                          </a:solidFill>
                          <a:effectLst/>
                          <a:latin typeface="+mn-lt"/>
                          <a:ea typeface="+mn-ea"/>
                          <a:cs typeface="+mn-cs"/>
                          <a:sym typeface="Arial"/>
                        </a:rPr>
                        <a:t>tiket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dapat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bekerja</a:t>
                      </a:r>
                      <a:r>
                        <a:rPr lang="en-ID" sz="1400" b="0" i="0" u="none" strike="noStrike" cap="none" dirty="0">
                          <a:solidFill>
                            <a:schemeClr val="tx1"/>
                          </a:solidFill>
                          <a:effectLst/>
                          <a:latin typeface="+mn-lt"/>
                          <a:ea typeface="+mn-ea"/>
                          <a:cs typeface="+mn-cs"/>
                          <a:sym typeface="Arial"/>
                        </a:rPr>
                        <a:t> dan </a:t>
                      </a:r>
                      <a:r>
                        <a:rPr lang="en-ID" sz="1400" b="0" i="0" u="none" strike="noStrike" cap="none" dirty="0" err="1">
                          <a:solidFill>
                            <a:schemeClr val="tx1"/>
                          </a:solidFill>
                          <a:effectLst/>
                          <a:latin typeface="+mn-lt"/>
                          <a:ea typeface="+mn-ea"/>
                          <a:cs typeface="+mn-cs"/>
                          <a:sym typeface="Arial"/>
                        </a:rPr>
                        <a:t>mengembalikan</a:t>
                      </a:r>
                      <a:r>
                        <a:rPr lang="en-ID" sz="1400" b="0" i="0" u="none" strike="noStrike" cap="none" dirty="0">
                          <a:solidFill>
                            <a:schemeClr val="tx1"/>
                          </a:solidFill>
                          <a:effectLst/>
                          <a:latin typeface="+mn-lt"/>
                          <a:ea typeface="+mn-ea"/>
                          <a:cs typeface="+mn-cs"/>
                          <a:sym typeface="Arial"/>
                        </a:rPr>
                        <a:t> data?</a:t>
                      </a:r>
                      <a:endParaRPr lang="en-ID" dirty="0"/>
                    </a:p>
                  </a:txBody>
                  <a:tcPr/>
                </a:tc>
                <a:tc>
                  <a:txBody>
                    <a:bodyPr/>
                    <a:lstStyle/>
                    <a:p>
                      <a:pPr algn="ctr"/>
                      <a:r>
                        <a:rPr lang="en-US" dirty="0"/>
                        <a:t>5</a:t>
                      </a:r>
                      <a:endParaRPr lang="en-ID" dirty="0"/>
                    </a:p>
                  </a:txBody>
                  <a:tcPr anchor="ctr"/>
                </a:tc>
                <a:tc>
                  <a:txBody>
                    <a:bodyPr/>
                    <a:lstStyle/>
                    <a:p>
                      <a:pPr algn="ctr"/>
                      <a:r>
                        <a:rPr lang="en-US" dirty="0"/>
                        <a:t>1</a:t>
                      </a:r>
                      <a:endParaRPr lang="en-ID" dirty="0"/>
                    </a:p>
                  </a:txBody>
                  <a:tcPr anchor="ctr"/>
                </a:tc>
                <a:extLst>
                  <a:ext uri="{0D108BD9-81ED-4DB2-BD59-A6C34878D82A}">
                    <a16:rowId xmlns:a16="http://schemas.microsoft.com/office/drawing/2014/main" val="2112216448"/>
                  </a:ext>
                </a:extLst>
              </a:tr>
              <a:tr h="370840">
                <a:tc>
                  <a:txBody>
                    <a:bodyPr/>
                    <a:lstStyle/>
                    <a:p>
                      <a:pPr algn="ctr"/>
                      <a:r>
                        <a:rPr lang="en-US" dirty="0"/>
                        <a:t>2.</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Apakah</a:t>
                      </a:r>
                      <a:r>
                        <a:rPr lang="en-ID" sz="1400" b="0" i="0" u="none" strike="noStrike" cap="none" dirty="0">
                          <a:solidFill>
                            <a:schemeClr val="tx1"/>
                          </a:solidFill>
                          <a:effectLst/>
                          <a:latin typeface="+mn-lt"/>
                          <a:ea typeface="+mn-ea"/>
                          <a:cs typeface="+mn-cs"/>
                          <a:sym typeface="Arial"/>
                        </a:rPr>
                        <a:t> output booking </a:t>
                      </a:r>
                      <a:r>
                        <a:rPr lang="en-ID" sz="1400" b="0" i="0" u="none" strike="noStrike" cap="none" dirty="0" err="1">
                          <a:solidFill>
                            <a:schemeClr val="tx1"/>
                          </a:solidFill>
                          <a:effectLst/>
                          <a:latin typeface="+mn-lt"/>
                          <a:ea typeface="+mn-ea"/>
                          <a:cs typeface="+mn-cs"/>
                          <a:sym typeface="Arial"/>
                        </a:rPr>
                        <a:t>tiket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memberikan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informasi</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akurat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kepada</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pengguna</a:t>
                      </a:r>
                      <a:r>
                        <a:rPr lang="en-ID" sz="1400" b="0" i="0" u="none" strike="noStrike" cap="none" dirty="0">
                          <a:solidFill>
                            <a:schemeClr val="tx1"/>
                          </a:solidFill>
                          <a:effectLst/>
                          <a:latin typeface="+mn-lt"/>
                          <a:ea typeface="+mn-ea"/>
                          <a:cs typeface="+mn-cs"/>
                          <a:sym typeface="Arial"/>
                        </a:rPr>
                        <a:t>?</a:t>
                      </a:r>
                      <a:endParaRPr lang="en-ID" dirty="0"/>
                    </a:p>
                  </a:txBody>
                  <a:tcPr/>
                </a:tc>
                <a:tc>
                  <a:txBody>
                    <a:bodyPr/>
                    <a:lstStyle/>
                    <a:p>
                      <a:pPr algn="ctr"/>
                      <a:r>
                        <a:rPr lang="en-US" dirty="0"/>
                        <a:t>5</a:t>
                      </a:r>
                      <a:endParaRPr lang="en-ID" dirty="0"/>
                    </a:p>
                  </a:txBody>
                  <a:tcPr anchor="ctr"/>
                </a:tc>
                <a:tc>
                  <a:txBody>
                    <a:bodyPr/>
                    <a:lstStyle/>
                    <a:p>
                      <a:pPr algn="ctr"/>
                      <a:r>
                        <a:rPr lang="en-US" dirty="0"/>
                        <a:t>1</a:t>
                      </a:r>
                      <a:endParaRPr lang="en-ID" dirty="0"/>
                    </a:p>
                  </a:txBody>
                  <a:tcPr anchor="ctr"/>
                </a:tc>
                <a:extLst>
                  <a:ext uri="{0D108BD9-81ED-4DB2-BD59-A6C34878D82A}">
                    <a16:rowId xmlns:a16="http://schemas.microsoft.com/office/drawing/2014/main" val="474238049"/>
                  </a:ext>
                </a:extLst>
              </a:tr>
              <a:tr h="370840">
                <a:tc>
                  <a:txBody>
                    <a:bodyPr/>
                    <a:lstStyle/>
                    <a:p>
                      <a:pPr algn="ctr"/>
                      <a:r>
                        <a:rPr lang="en-US" dirty="0"/>
                        <a:t>3.</a:t>
                      </a:r>
                      <a:endParaRPr lang="en-ID" dirty="0"/>
                    </a:p>
                  </a:txBody>
                  <a:tcPr anchor="ctr"/>
                </a:tc>
                <a:tc>
                  <a:txBody>
                    <a:bodyPr/>
                    <a:lstStyle/>
                    <a:p>
                      <a:r>
                        <a:rPr lang="en-ID" sz="1400" b="0" i="0" u="none" strike="noStrike" cap="none" dirty="0">
                          <a:solidFill>
                            <a:schemeClr val="tx1"/>
                          </a:solidFill>
                          <a:effectLst/>
                          <a:latin typeface="+mn-lt"/>
                          <a:ea typeface="+mn-ea"/>
                          <a:cs typeface="+mn-cs"/>
                          <a:sym typeface="Arial"/>
                        </a:rPr>
                        <a:t>Ketika </a:t>
                      </a:r>
                      <a:r>
                        <a:rPr lang="en-ID" sz="1400" b="0" i="0" u="none" strike="noStrike" cap="none" dirty="0" err="1">
                          <a:solidFill>
                            <a:schemeClr val="tx1"/>
                          </a:solidFill>
                          <a:effectLst/>
                          <a:latin typeface="+mn-lt"/>
                          <a:ea typeface="+mn-ea"/>
                          <a:cs typeface="+mn-cs"/>
                          <a:sym typeface="Arial"/>
                        </a:rPr>
                        <a:t>pengguna</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menghadapi</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masalah</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dalam</a:t>
                      </a:r>
                      <a:r>
                        <a:rPr lang="en-ID" sz="1400" b="0" i="0" u="none" strike="noStrike" cap="none" dirty="0">
                          <a:solidFill>
                            <a:schemeClr val="tx1"/>
                          </a:solidFill>
                          <a:effectLst/>
                          <a:latin typeface="+mn-lt"/>
                          <a:ea typeface="+mn-ea"/>
                          <a:cs typeface="+mn-cs"/>
                          <a:sym typeface="Arial"/>
                        </a:rPr>
                        <a:t> booking </a:t>
                      </a:r>
                      <a:r>
                        <a:rPr lang="en-ID" sz="1400" b="0" i="0" u="none" strike="noStrike" cap="none" dirty="0" err="1">
                          <a:solidFill>
                            <a:schemeClr val="tx1"/>
                          </a:solidFill>
                          <a:effectLst/>
                          <a:latin typeface="+mn-lt"/>
                          <a:ea typeface="+mn-ea"/>
                          <a:cs typeface="+mn-cs"/>
                          <a:sym typeface="Arial"/>
                        </a:rPr>
                        <a:t>tiket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apakah</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sistem</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dapat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membantu</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menyelesaikan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masalah</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tersebut</a:t>
                      </a:r>
                      <a:r>
                        <a:rPr lang="en-ID" sz="1400" b="0" i="0" u="none" strike="noStrike" cap="none" dirty="0">
                          <a:solidFill>
                            <a:schemeClr val="tx1"/>
                          </a:solidFill>
                          <a:effectLst/>
                          <a:latin typeface="+mn-lt"/>
                          <a:ea typeface="+mn-ea"/>
                          <a:cs typeface="+mn-cs"/>
                          <a:sym typeface="Arial"/>
                        </a:rPr>
                        <a:t>?</a:t>
                      </a:r>
                      <a:endParaRPr lang="en-ID" dirty="0"/>
                    </a:p>
                  </a:txBody>
                  <a:tcPr/>
                </a:tc>
                <a:tc>
                  <a:txBody>
                    <a:bodyPr/>
                    <a:lstStyle/>
                    <a:p>
                      <a:pPr algn="ctr"/>
                      <a:r>
                        <a:rPr lang="en-US" dirty="0"/>
                        <a:t>5</a:t>
                      </a:r>
                      <a:endParaRPr lang="en-ID" dirty="0"/>
                    </a:p>
                  </a:txBody>
                  <a:tcPr anchor="ctr"/>
                </a:tc>
                <a:tc>
                  <a:txBody>
                    <a:bodyPr/>
                    <a:lstStyle/>
                    <a:p>
                      <a:pPr algn="ctr"/>
                      <a:r>
                        <a:rPr lang="en-US" dirty="0"/>
                        <a:t>1</a:t>
                      </a:r>
                      <a:endParaRPr lang="en-ID" dirty="0"/>
                    </a:p>
                  </a:txBody>
                  <a:tcPr anchor="ctr"/>
                </a:tc>
                <a:extLst>
                  <a:ext uri="{0D108BD9-81ED-4DB2-BD59-A6C34878D82A}">
                    <a16:rowId xmlns:a16="http://schemas.microsoft.com/office/drawing/2014/main" val="94900598"/>
                  </a:ext>
                </a:extLst>
              </a:tr>
              <a:tr h="370840">
                <a:tc>
                  <a:txBody>
                    <a:bodyPr/>
                    <a:lstStyle/>
                    <a:p>
                      <a:pPr algn="ctr"/>
                      <a:r>
                        <a:rPr lang="en-US" dirty="0"/>
                        <a:t>4.</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Apakah</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sistem</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sudah</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memberikan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layanan</a:t>
                      </a:r>
                      <a:r>
                        <a:rPr lang="en-ID" sz="1400" b="0" i="0" u="none" strike="noStrike" cap="none" dirty="0">
                          <a:solidFill>
                            <a:schemeClr val="tx1"/>
                          </a:solidFill>
                          <a:effectLst/>
                          <a:latin typeface="+mn-lt"/>
                          <a:ea typeface="+mn-ea"/>
                          <a:cs typeface="+mn-cs"/>
                          <a:sym typeface="Arial"/>
                        </a:rPr>
                        <a:t> yang </a:t>
                      </a:r>
                      <a:r>
                        <a:rPr lang="en-ID" sz="1400" b="0" i="0" u="none" strike="noStrike" cap="none" dirty="0" err="1">
                          <a:solidFill>
                            <a:schemeClr val="tx1"/>
                          </a:solidFill>
                          <a:effectLst/>
                          <a:latin typeface="+mn-lt"/>
                          <a:ea typeface="+mn-ea"/>
                          <a:cs typeface="+mn-cs"/>
                          <a:sym typeface="Arial"/>
                        </a:rPr>
                        <a:t>sesuai</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dengan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pengguna</a:t>
                      </a:r>
                      <a:r>
                        <a:rPr lang="en-ID" sz="1400" b="0" i="0" u="none" strike="noStrike" cap="none" dirty="0">
                          <a:solidFill>
                            <a:schemeClr val="tx1"/>
                          </a:solidFill>
                          <a:effectLst/>
                          <a:latin typeface="+mn-lt"/>
                          <a:ea typeface="+mn-ea"/>
                          <a:cs typeface="+mn-cs"/>
                          <a:sym typeface="Arial"/>
                        </a:rPr>
                        <a:t>?</a:t>
                      </a:r>
                      <a:endParaRPr lang="en-ID" dirty="0"/>
                    </a:p>
                  </a:txBody>
                  <a:tcPr/>
                </a:tc>
                <a:tc>
                  <a:txBody>
                    <a:bodyPr/>
                    <a:lstStyle/>
                    <a:p>
                      <a:pPr algn="ctr"/>
                      <a:r>
                        <a:rPr lang="en-US" dirty="0"/>
                        <a:t>5</a:t>
                      </a:r>
                      <a:endParaRPr lang="en-ID" dirty="0"/>
                    </a:p>
                  </a:txBody>
                  <a:tcPr anchor="ctr"/>
                </a:tc>
                <a:tc>
                  <a:txBody>
                    <a:bodyPr/>
                    <a:lstStyle/>
                    <a:p>
                      <a:pPr algn="ctr"/>
                      <a:r>
                        <a:rPr lang="en-US" dirty="0"/>
                        <a:t>1</a:t>
                      </a:r>
                      <a:endParaRPr lang="en-ID" dirty="0"/>
                    </a:p>
                  </a:txBody>
                  <a:tcPr anchor="ctr"/>
                </a:tc>
                <a:extLst>
                  <a:ext uri="{0D108BD9-81ED-4DB2-BD59-A6C34878D82A}">
                    <a16:rowId xmlns:a16="http://schemas.microsoft.com/office/drawing/2014/main" val="3044289816"/>
                  </a:ext>
                </a:extLst>
              </a:tr>
            </a:tbl>
          </a:graphicData>
        </a:graphic>
      </p:graphicFrame>
    </p:spTree>
    <p:extLst>
      <p:ext uri="{BB962C8B-B14F-4D97-AF65-F5344CB8AC3E}">
        <p14:creationId xmlns:p14="http://schemas.microsoft.com/office/powerpoint/2010/main" val="3865408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EA3A-F818-529F-22BE-5E2113691591}"/>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25822960-3C30-D448-418F-38140E421691}"/>
              </a:ext>
            </a:extLst>
          </p:cNvPr>
          <p:cNvSpPr>
            <a:spLocks noGrp="1"/>
          </p:cNvSpPr>
          <p:nvPr>
            <p:ph type="body" idx="1"/>
          </p:nvPr>
        </p:nvSpPr>
        <p:spPr>
          <a:xfrm>
            <a:off x="808600" y="3727450"/>
            <a:ext cx="5072130" cy="1784011"/>
          </a:xfrm>
        </p:spPr>
        <p:txBody>
          <a:bodyPr/>
          <a:lstStyle/>
          <a:p>
            <a:endParaRPr lang="en-ID" dirty="0"/>
          </a:p>
        </p:txBody>
      </p:sp>
      <p:pic>
        <p:nvPicPr>
          <p:cNvPr id="2050" name="Picture 2" descr="Forms response chart. Question title: Apakah form booking tiket dapat bekerja dan mengembalikan data?. Number of responses: 6 responses.">
            <a:extLst>
              <a:ext uri="{FF2B5EF4-FFF2-40B4-BE49-F238E27FC236}">
                <a16:creationId xmlns:a16="http://schemas.microsoft.com/office/drawing/2014/main" id="{4740CAAA-6C7B-BC8E-E2E9-B6270FBF9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82616" cy="256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Apakah output booking tiket memberikan informasi akurat kepada pengguna?. Number of responses: 6 responses.">
            <a:extLst>
              <a:ext uri="{FF2B5EF4-FFF2-40B4-BE49-F238E27FC236}">
                <a16:creationId xmlns:a16="http://schemas.microsoft.com/office/drawing/2014/main" id="{04B35597-AC6E-C346-A0B8-538BA3C8F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730" y="0"/>
            <a:ext cx="6097886" cy="2565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orms response chart. Question title: Ketika pengguna menghadapi masalah dalam booking tiket, apakah sistem dapat membantu menyelesaikan masalah tersebut?. Number of responses: 6 responses.">
            <a:extLst>
              <a:ext uri="{FF2B5EF4-FFF2-40B4-BE49-F238E27FC236}">
                <a16:creationId xmlns:a16="http://schemas.microsoft.com/office/drawing/2014/main" id="{CD260A32-45F3-549D-93AC-2D9893ACB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0" y="2565400"/>
            <a:ext cx="5880730" cy="26670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orms response chart. Question title: Apakah sistem sudah memberikan layanan yang sesuai dengan pengguna?. Number of responses: 6 responses.">
            <a:extLst>
              <a:ext uri="{FF2B5EF4-FFF2-40B4-BE49-F238E27FC236}">
                <a16:creationId xmlns:a16="http://schemas.microsoft.com/office/drawing/2014/main" id="{8BF2BC6C-7003-ED4B-113B-61CA56FD10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130" y="2565400"/>
            <a:ext cx="5851130" cy="246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93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62A3-1BF8-0262-90D7-B859E9C39A26}"/>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8687A98D-2503-6A50-7F3A-F6C6ACEC677D}"/>
              </a:ext>
            </a:extLst>
          </p:cNvPr>
          <p:cNvSpPr>
            <a:spLocks noGrp="1"/>
          </p:cNvSpPr>
          <p:nvPr>
            <p:ph type="body" idx="1"/>
          </p:nvPr>
        </p:nvSpPr>
        <p:spPr/>
        <p:txBody>
          <a:bodyPr/>
          <a:lstStyle/>
          <a:p>
            <a:pPr marL="114300" indent="0">
              <a:buNone/>
            </a:pPr>
            <a:r>
              <a:rPr lang="en-US" dirty="0"/>
              <a:t>Usability</a:t>
            </a:r>
            <a:endParaRPr lang="en-ID" dirty="0"/>
          </a:p>
        </p:txBody>
      </p:sp>
      <p:graphicFrame>
        <p:nvGraphicFramePr>
          <p:cNvPr id="4" name="Table 4">
            <a:extLst>
              <a:ext uri="{FF2B5EF4-FFF2-40B4-BE49-F238E27FC236}">
                <a16:creationId xmlns:a16="http://schemas.microsoft.com/office/drawing/2014/main" id="{473C1B74-0BEE-DC83-10EF-95DACCC9178D}"/>
              </a:ext>
            </a:extLst>
          </p:cNvPr>
          <p:cNvGraphicFramePr>
            <a:graphicFrameLocks noGrp="1"/>
          </p:cNvGraphicFramePr>
          <p:nvPr>
            <p:extLst>
              <p:ext uri="{D42A27DB-BD31-4B8C-83A1-F6EECF244321}">
                <p14:modId xmlns:p14="http://schemas.microsoft.com/office/powerpoint/2010/main" val="695106622"/>
              </p:ext>
            </p:extLst>
          </p:nvPr>
        </p:nvGraphicFramePr>
        <p:xfrm>
          <a:off x="1061039" y="2463625"/>
          <a:ext cx="8128000" cy="1854200"/>
        </p:xfrm>
        <a:graphic>
          <a:graphicData uri="http://schemas.openxmlformats.org/drawingml/2006/table">
            <a:tbl>
              <a:tblPr firstRow="1" bandRow="1">
                <a:tableStyleId>{7E9639D4-E3E2-4D34-9284-5A2195B3D0D7}</a:tableStyleId>
              </a:tblPr>
              <a:tblGrid>
                <a:gridCol w="484957">
                  <a:extLst>
                    <a:ext uri="{9D8B030D-6E8A-4147-A177-3AD203B41FA5}">
                      <a16:colId xmlns:a16="http://schemas.microsoft.com/office/drawing/2014/main" val="2231932067"/>
                    </a:ext>
                  </a:extLst>
                </a:gridCol>
                <a:gridCol w="6070862">
                  <a:extLst>
                    <a:ext uri="{9D8B030D-6E8A-4147-A177-3AD203B41FA5}">
                      <a16:colId xmlns:a16="http://schemas.microsoft.com/office/drawing/2014/main" val="3193724680"/>
                    </a:ext>
                  </a:extLst>
                </a:gridCol>
                <a:gridCol w="669303">
                  <a:extLst>
                    <a:ext uri="{9D8B030D-6E8A-4147-A177-3AD203B41FA5}">
                      <a16:colId xmlns:a16="http://schemas.microsoft.com/office/drawing/2014/main" val="3481033400"/>
                    </a:ext>
                  </a:extLst>
                </a:gridCol>
                <a:gridCol w="902878">
                  <a:extLst>
                    <a:ext uri="{9D8B030D-6E8A-4147-A177-3AD203B41FA5}">
                      <a16:colId xmlns:a16="http://schemas.microsoft.com/office/drawing/2014/main" val="531225983"/>
                    </a:ext>
                  </a:extLst>
                </a:gridCol>
              </a:tblGrid>
              <a:tr h="370840">
                <a:tc>
                  <a:txBody>
                    <a:bodyPr/>
                    <a:lstStyle/>
                    <a:p>
                      <a:pPr algn="ctr"/>
                      <a:r>
                        <a:rPr lang="en-US" dirty="0"/>
                        <a:t>No.</a:t>
                      </a:r>
                      <a:endParaRPr lang="en-ID" dirty="0"/>
                    </a:p>
                  </a:txBody>
                  <a:tcPr anchor="ctr"/>
                </a:tc>
                <a:tc>
                  <a:txBody>
                    <a:bodyPr/>
                    <a:lstStyle/>
                    <a:p>
                      <a:pPr algn="ctr"/>
                      <a:r>
                        <a:rPr lang="en-US" dirty="0" err="1"/>
                        <a:t>Pertanyaan</a:t>
                      </a:r>
                      <a:endParaRPr lang="en-ID" dirty="0"/>
                    </a:p>
                  </a:txBody>
                  <a:tcPr anchor="ctr"/>
                </a:tc>
                <a:tc>
                  <a:txBody>
                    <a:bodyPr/>
                    <a:lstStyle/>
                    <a:p>
                      <a:pPr algn="ctr"/>
                      <a:r>
                        <a:rPr lang="en-US" dirty="0" err="1"/>
                        <a:t>Ya</a:t>
                      </a:r>
                      <a:r>
                        <a:rPr lang="en-US" dirty="0"/>
                        <a:t> </a:t>
                      </a:r>
                      <a:endParaRPr lang="en-ID" dirty="0"/>
                    </a:p>
                  </a:txBody>
                  <a:tcPr anchor="ctr"/>
                </a:tc>
                <a:tc>
                  <a:txBody>
                    <a:bodyPr/>
                    <a:lstStyle/>
                    <a:p>
                      <a:pPr algn="ctr"/>
                      <a:r>
                        <a:rPr lang="en-US" dirty="0" err="1"/>
                        <a:t>Tidak</a:t>
                      </a:r>
                      <a:endParaRPr lang="en-ID" dirty="0"/>
                    </a:p>
                  </a:txBody>
                  <a:tcPr anchor="ctr"/>
                </a:tc>
                <a:extLst>
                  <a:ext uri="{0D108BD9-81ED-4DB2-BD59-A6C34878D82A}">
                    <a16:rowId xmlns:a16="http://schemas.microsoft.com/office/drawing/2014/main" val="4180994469"/>
                  </a:ext>
                </a:extLst>
              </a:tr>
              <a:tr h="370840">
                <a:tc>
                  <a:txBody>
                    <a:bodyPr/>
                    <a:lstStyle/>
                    <a:p>
                      <a:pPr algn="ctr"/>
                      <a:r>
                        <a:rPr lang="en-US" dirty="0"/>
                        <a:t>1.</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Bisakah</a:t>
                      </a:r>
                      <a:r>
                        <a:rPr lang="en-ID" sz="1400" b="0" i="0" u="none" strike="noStrike" cap="none" dirty="0">
                          <a:solidFill>
                            <a:schemeClr val="tx1"/>
                          </a:solidFill>
                          <a:effectLst/>
                          <a:latin typeface="+mn-lt"/>
                          <a:ea typeface="+mn-ea"/>
                          <a:cs typeface="+mn-cs"/>
                          <a:sym typeface="Arial"/>
                        </a:rPr>
                        <a:t> form booking </a:t>
                      </a:r>
                      <a:r>
                        <a:rPr lang="en-ID" sz="1400" b="0" i="0" u="none" strike="noStrike" cap="none" dirty="0" err="1">
                          <a:solidFill>
                            <a:schemeClr val="tx1"/>
                          </a:solidFill>
                          <a:effectLst/>
                          <a:latin typeface="+mn-lt"/>
                          <a:ea typeface="+mn-ea"/>
                          <a:cs typeface="+mn-cs"/>
                          <a:sym typeface="Arial"/>
                        </a:rPr>
                        <a:t>tiket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bisa</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dipahami</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dengan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mudah</a:t>
                      </a:r>
                      <a:r>
                        <a:rPr lang="en-ID" sz="1400" b="0" i="0" u="none" strike="noStrike" cap="none" dirty="0">
                          <a:solidFill>
                            <a:schemeClr val="tx1"/>
                          </a:solidFill>
                          <a:effectLst/>
                          <a:latin typeface="+mn-lt"/>
                          <a:ea typeface="+mn-ea"/>
                          <a:cs typeface="+mn-cs"/>
                          <a:sym typeface="Arial"/>
                        </a:rPr>
                        <a:t>?</a:t>
                      </a:r>
                      <a:endParaRPr lang="en-ID" dirty="0"/>
                    </a:p>
                  </a:txBody>
                  <a:tcPr/>
                </a:tc>
                <a:tc>
                  <a:txBody>
                    <a:bodyPr/>
                    <a:lstStyle/>
                    <a:p>
                      <a:pPr algn="ctr"/>
                      <a:r>
                        <a:rPr lang="en-US" dirty="0"/>
                        <a:t>6</a:t>
                      </a:r>
                      <a:endParaRPr lang="en-ID" dirty="0"/>
                    </a:p>
                  </a:txBody>
                  <a:tcPr anchor="ctr"/>
                </a:tc>
                <a:tc>
                  <a:txBody>
                    <a:bodyPr/>
                    <a:lstStyle/>
                    <a:p>
                      <a:pPr algn="ctr"/>
                      <a:r>
                        <a:rPr lang="en-US" dirty="0"/>
                        <a:t>0</a:t>
                      </a:r>
                      <a:endParaRPr lang="en-ID" dirty="0"/>
                    </a:p>
                  </a:txBody>
                  <a:tcPr anchor="ctr"/>
                </a:tc>
                <a:extLst>
                  <a:ext uri="{0D108BD9-81ED-4DB2-BD59-A6C34878D82A}">
                    <a16:rowId xmlns:a16="http://schemas.microsoft.com/office/drawing/2014/main" val="2299092506"/>
                  </a:ext>
                </a:extLst>
              </a:tr>
              <a:tr h="370840">
                <a:tc>
                  <a:txBody>
                    <a:bodyPr/>
                    <a:lstStyle/>
                    <a:p>
                      <a:pPr algn="ctr"/>
                      <a:r>
                        <a:rPr lang="en-US" dirty="0"/>
                        <a:t>2.</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Bisakah</a:t>
                      </a:r>
                      <a:r>
                        <a:rPr lang="en-ID" sz="1400" b="0" i="0" u="none" strike="noStrike" cap="none" dirty="0">
                          <a:solidFill>
                            <a:schemeClr val="tx1"/>
                          </a:solidFill>
                          <a:effectLst/>
                          <a:latin typeface="+mn-lt"/>
                          <a:ea typeface="+mn-ea"/>
                          <a:cs typeface="+mn-cs"/>
                          <a:sym typeface="Arial"/>
                        </a:rPr>
                        <a:t> form daftar </a:t>
                      </a:r>
                      <a:r>
                        <a:rPr lang="en-ID" sz="1400" b="0" i="0" u="none" strike="noStrike" cap="none" dirty="0" err="1">
                          <a:solidFill>
                            <a:schemeClr val="tx1"/>
                          </a:solidFill>
                          <a:effectLst/>
                          <a:latin typeface="+mn-lt"/>
                          <a:ea typeface="+mn-ea"/>
                          <a:cs typeface="+mn-cs"/>
                          <a:sym typeface="Arial"/>
                        </a:rPr>
                        <a:t>dapat</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dipahami</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dengan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mudah</a:t>
                      </a:r>
                      <a:r>
                        <a:rPr lang="en-ID" sz="1400" b="0" i="0" u="none" strike="noStrike" cap="none" dirty="0">
                          <a:solidFill>
                            <a:schemeClr val="tx1"/>
                          </a:solidFill>
                          <a:effectLst/>
                          <a:latin typeface="+mn-lt"/>
                          <a:ea typeface="+mn-ea"/>
                          <a:cs typeface="+mn-cs"/>
                          <a:sym typeface="Arial"/>
                        </a:rPr>
                        <a:t>?</a:t>
                      </a:r>
                      <a:endParaRPr lang="en-ID" dirty="0"/>
                    </a:p>
                  </a:txBody>
                  <a:tcPr/>
                </a:tc>
                <a:tc>
                  <a:txBody>
                    <a:bodyPr/>
                    <a:lstStyle/>
                    <a:p>
                      <a:pPr algn="ctr"/>
                      <a:r>
                        <a:rPr lang="en-US" dirty="0"/>
                        <a:t>6</a:t>
                      </a:r>
                      <a:endParaRPr lang="en-ID" dirty="0"/>
                    </a:p>
                  </a:txBody>
                  <a:tcPr anchor="ctr"/>
                </a:tc>
                <a:tc>
                  <a:txBody>
                    <a:bodyPr/>
                    <a:lstStyle/>
                    <a:p>
                      <a:pPr algn="ctr"/>
                      <a:r>
                        <a:rPr lang="en-US" dirty="0"/>
                        <a:t>0</a:t>
                      </a:r>
                      <a:endParaRPr lang="en-ID" dirty="0"/>
                    </a:p>
                  </a:txBody>
                  <a:tcPr anchor="ctr"/>
                </a:tc>
                <a:extLst>
                  <a:ext uri="{0D108BD9-81ED-4DB2-BD59-A6C34878D82A}">
                    <a16:rowId xmlns:a16="http://schemas.microsoft.com/office/drawing/2014/main" val="1105682723"/>
                  </a:ext>
                </a:extLst>
              </a:tr>
              <a:tr h="370840">
                <a:tc>
                  <a:txBody>
                    <a:bodyPr/>
                    <a:lstStyle/>
                    <a:p>
                      <a:pPr algn="ctr"/>
                      <a:r>
                        <a:rPr lang="en-US" dirty="0"/>
                        <a:t>3.</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Bisakah</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halaman</a:t>
                      </a:r>
                      <a:r>
                        <a:rPr lang="en-ID" sz="1400" b="0" i="0" u="none" strike="noStrike" cap="none" dirty="0">
                          <a:solidFill>
                            <a:schemeClr val="tx1"/>
                          </a:solidFill>
                          <a:effectLst/>
                          <a:latin typeface="+mn-lt"/>
                          <a:ea typeface="+mn-ea"/>
                          <a:cs typeface="+mn-cs"/>
                          <a:sym typeface="Arial"/>
                        </a:rPr>
                        <a:t> admin </a:t>
                      </a:r>
                      <a:r>
                        <a:rPr lang="en-ID" sz="1400" b="0" i="0" u="none" strike="noStrike" cap="none" dirty="0" err="1">
                          <a:solidFill>
                            <a:schemeClr val="tx1"/>
                          </a:solidFill>
                          <a:effectLst/>
                          <a:latin typeface="+mn-lt"/>
                          <a:ea typeface="+mn-ea"/>
                          <a:cs typeface="+mn-cs"/>
                          <a:sym typeface="Arial"/>
                        </a:rPr>
                        <a:t>dioperasikan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dengan</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upaya</a:t>
                      </a:r>
                      <a:r>
                        <a:rPr lang="en-ID" sz="1400" b="0" i="0" u="none" strike="noStrike" cap="none" dirty="0">
                          <a:solidFill>
                            <a:schemeClr val="tx1"/>
                          </a:solidFill>
                          <a:effectLst/>
                          <a:latin typeface="+mn-lt"/>
                          <a:ea typeface="+mn-ea"/>
                          <a:cs typeface="+mn-cs"/>
                          <a:sym typeface="Arial"/>
                        </a:rPr>
                        <a:t> minimal?</a:t>
                      </a:r>
                      <a:endParaRPr lang="en-ID" dirty="0"/>
                    </a:p>
                  </a:txBody>
                  <a:tcPr/>
                </a:tc>
                <a:tc>
                  <a:txBody>
                    <a:bodyPr/>
                    <a:lstStyle/>
                    <a:p>
                      <a:pPr algn="ctr"/>
                      <a:r>
                        <a:rPr lang="en-US" dirty="0"/>
                        <a:t>6</a:t>
                      </a:r>
                      <a:endParaRPr lang="en-ID" dirty="0"/>
                    </a:p>
                  </a:txBody>
                  <a:tcPr anchor="ctr"/>
                </a:tc>
                <a:tc>
                  <a:txBody>
                    <a:bodyPr/>
                    <a:lstStyle/>
                    <a:p>
                      <a:pPr algn="ctr"/>
                      <a:r>
                        <a:rPr lang="en-US" dirty="0"/>
                        <a:t>0</a:t>
                      </a:r>
                      <a:endParaRPr lang="en-ID" dirty="0"/>
                    </a:p>
                  </a:txBody>
                  <a:tcPr anchor="ctr"/>
                </a:tc>
                <a:extLst>
                  <a:ext uri="{0D108BD9-81ED-4DB2-BD59-A6C34878D82A}">
                    <a16:rowId xmlns:a16="http://schemas.microsoft.com/office/drawing/2014/main" val="3423349406"/>
                  </a:ext>
                </a:extLst>
              </a:tr>
              <a:tr h="370840">
                <a:tc>
                  <a:txBody>
                    <a:bodyPr/>
                    <a:lstStyle/>
                    <a:p>
                      <a:pPr algn="ctr"/>
                      <a:r>
                        <a:rPr lang="en-US" dirty="0"/>
                        <a:t>4.</a:t>
                      </a:r>
                      <a:endParaRPr lang="en-ID" dirty="0"/>
                    </a:p>
                  </a:txBody>
                  <a:tcPr anchor="ctr"/>
                </a:tc>
                <a:tc>
                  <a:txBody>
                    <a:bodyPr/>
                    <a:lstStyle/>
                    <a:p>
                      <a:r>
                        <a:rPr lang="en-ID" sz="1400" b="0" i="0" u="none" strike="noStrike" cap="none" dirty="0" err="1">
                          <a:solidFill>
                            <a:schemeClr val="tx1"/>
                          </a:solidFill>
                          <a:effectLst/>
                          <a:latin typeface="+mn-lt"/>
                          <a:ea typeface="+mn-ea"/>
                          <a:cs typeface="+mn-cs"/>
                          <a:sym typeface="Arial"/>
                        </a:rPr>
                        <a:t>Apakah</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halaman</a:t>
                      </a:r>
                      <a:r>
                        <a:rPr lang="en-ID" sz="1400" b="0" i="0" u="none" strike="noStrike" cap="none" dirty="0">
                          <a:solidFill>
                            <a:schemeClr val="tx1"/>
                          </a:solidFill>
                          <a:effectLst/>
                          <a:latin typeface="+mn-lt"/>
                          <a:ea typeface="+mn-ea"/>
                          <a:cs typeface="+mn-cs"/>
                          <a:sym typeface="Arial"/>
                        </a:rPr>
                        <a:t> landing </a:t>
                      </a:r>
                      <a:r>
                        <a:rPr lang="en-ID" sz="1400" b="0" i="0" u="none" strike="noStrike" cap="none" dirty="0" err="1">
                          <a:solidFill>
                            <a:schemeClr val="tx1"/>
                          </a:solidFill>
                          <a:effectLst/>
                          <a:latin typeface="+mn-lt"/>
                          <a:ea typeface="+mn-ea"/>
                          <a:cs typeface="+mn-cs"/>
                          <a:sym typeface="Arial"/>
                        </a:rPr>
                        <a:t>memiliki</a:t>
                      </a:r>
                      <a:r>
                        <a:rPr lang="en-ID" sz="1400" b="0" i="0" u="none" strike="noStrike" cap="none" dirty="0">
                          <a:solidFill>
                            <a:schemeClr val="tx1"/>
                          </a:solidFill>
                          <a:effectLst/>
                          <a:latin typeface="+mn-lt"/>
                          <a:ea typeface="+mn-ea"/>
                          <a:cs typeface="+mn-cs"/>
                          <a:sym typeface="Arial"/>
                        </a:rPr>
                        <a:t> </a:t>
                      </a:r>
                      <a:r>
                        <a:rPr lang="en-ID" sz="1400" b="0" i="0" u="none" strike="noStrike" cap="none" dirty="0" err="1">
                          <a:solidFill>
                            <a:schemeClr val="tx1"/>
                          </a:solidFill>
                          <a:effectLst/>
                          <a:latin typeface="+mn-lt"/>
                          <a:ea typeface="+mn-ea"/>
                          <a:cs typeface="+mn-cs"/>
                          <a:sym typeface="Arial"/>
                        </a:rPr>
                        <a:t>antarmuka</a:t>
                      </a:r>
                      <a:r>
                        <a:rPr lang="en-ID" sz="1400" b="0" i="0" u="none" strike="noStrike" cap="none" dirty="0">
                          <a:solidFill>
                            <a:schemeClr val="tx1"/>
                          </a:solidFill>
                          <a:effectLst/>
                          <a:latin typeface="+mn-lt"/>
                          <a:ea typeface="+mn-ea"/>
                          <a:cs typeface="+mn-cs"/>
                          <a:sym typeface="Arial"/>
                        </a:rPr>
                        <a:t> yang </a:t>
                      </a:r>
                      <a:r>
                        <a:rPr lang="en-ID" sz="1400" b="0" i="0" u="none" strike="noStrike" cap="none" dirty="0" err="1">
                          <a:solidFill>
                            <a:schemeClr val="tx1"/>
                          </a:solidFill>
                          <a:effectLst/>
                          <a:latin typeface="+mn-lt"/>
                          <a:ea typeface="+mn-ea"/>
                          <a:cs typeface="+mn-cs"/>
                          <a:sym typeface="Arial"/>
                        </a:rPr>
                        <a:t>menarik</a:t>
                      </a:r>
                      <a:r>
                        <a:rPr lang="en-ID" sz="1400" b="0" i="0" u="none" strike="noStrike" cap="none" dirty="0">
                          <a:solidFill>
                            <a:schemeClr val="tx1"/>
                          </a:solidFill>
                          <a:effectLst/>
                          <a:latin typeface="+mn-lt"/>
                          <a:ea typeface="+mn-ea"/>
                          <a:cs typeface="+mn-cs"/>
                          <a:sym typeface="Arial"/>
                        </a:rPr>
                        <a:t>?</a:t>
                      </a:r>
                      <a:endParaRPr lang="en-ID" dirty="0"/>
                    </a:p>
                  </a:txBody>
                  <a:tcPr/>
                </a:tc>
                <a:tc>
                  <a:txBody>
                    <a:bodyPr/>
                    <a:lstStyle/>
                    <a:p>
                      <a:pPr algn="ctr"/>
                      <a:r>
                        <a:rPr lang="en-US" dirty="0"/>
                        <a:t>6</a:t>
                      </a:r>
                      <a:endParaRPr lang="en-ID" dirty="0"/>
                    </a:p>
                  </a:txBody>
                  <a:tcPr anchor="ctr"/>
                </a:tc>
                <a:tc>
                  <a:txBody>
                    <a:bodyPr/>
                    <a:lstStyle/>
                    <a:p>
                      <a:pPr algn="ctr"/>
                      <a:r>
                        <a:rPr lang="en-US" dirty="0"/>
                        <a:t>0</a:t>
                      </a:r>
                      <a:endParaRPr lang="en-ID" dirty="0"/>
                    </a:p>
                  </a:txBody>
                  <a:tcPr anchor="ctr"/>
                </a:tc>
                <a:extLst>
                  <a:ext uri="{0D108BD9-81ED-4DB2-BD59-A6C34878D82A}">
                    <a16:rowId xmlns:a16="http://schemas.microsoft.com/office/drawing/2014/main" val="2506507297"/>
                  </a:ext>
                </a:extLst>
              </a:tr>
            </a:tbl>
          </a:graphicData>
        </a:graphic>
      </p:graphicFrame>
    </p:spTree>
    <p:extLst>
      <p:ext uri="{BB962C8B-B14F-4D97-AF65-F5344CB8AC3E}">
        <p14:creationId xmlns:p14="http://schemas.microsoft.com/office/powerpoint/2010/main" val="340644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B2BD-BD06-43E6-00DE-65FFAEA888AA}"/>
              </a:ext>
            </a:extLst>
          </p:cNvPr>
          <p:cNvSpPr>
            <a:spLocks noGrp="1"/>
          </p:cNvSpPr>
          <p:nvPr>
            <p:ph type="title"/>
          </p:nvPr>
        </p:nvSpPr>
        <p:spPr/>
        <p:txBody>
          <a:bodyPr/>
          <a:lstStyle/>
          <a:p>
            <a:endParaRPr lang="en-ID"/>
          </a:p>
        </p:txBody>
      </p:sp>
      <p:pic>
        <p:nvPicPr>
          <p:cNvPr id="3074" name="Picture 2" descr="Forms response chart. Question title: Bisakah form booking tiket bisa dipahami dengan mudah?. Number of responses: 6 responses.">
            <a:extLst>
              <a:ext uri="{FF2B5EF4-FFF2-40B4-BE49-F238E27FC236}">
                <a16:creationId xmlns:a16="http://schemas.microsoft.com/office/drawing/2014/main" id="{3A926F54-2FCF-35ED-8867-9D4E955F2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50830" cy="25918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Bisakah form daftar dapat dipahami dengan mudah?. Number of responses: 6 responses.">
            <a:extLst>
              <a:ext uri="{FF2B5EF4-FFF2-40B4-BE49-F238E27FC236}">
                <a16:creationId xmlns:a16="http://schemas.microsoft.com/office/drawing/2014/main" id="{79ED6504-C675-5FCC-60DA-607AD897B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192" y="0"/>
            <a:ext cx="6050830" cy="25918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orms response chart. Question title: Bisakah halaman admin dioperasikan dengan upaya minimal?. Number of responses: 6 responses.">
            <a:extLst>
              <a:ext uri="{FF2B5EF4-FFF2-40B4-BE49-F238E27FC236}">
                <a16:creationId xmlns:a16="http://schemas.microsoft.com/office/drawing/2014/main" id="{6A02F9ED-EA10-D54D-91EA-0C7BBA809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78179"/>
            <a:ext cx="5983192" cy="251714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orms response chart. Question title: Apakah halaman landing memiliki antarmuka yang menarik?. Number of responses: 6 responses.">
            <a:extLst>
              <a:ext uri="{FF2B5EF4-FFF2-40B4-BE49-F238E27FC236}">
                <a16:creationId xmlns:a16="http://schemas.microsoft.com/office/drawing/2014/main" id="{2F109FC9-BB50-6E51-4A4E-AECBDBBD6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3192" y="2860885"/>
            <a:ext cx="6208808" cy="2612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18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FA9C-068E-235C-D17E-E48F7A4C24AB}"/>
              </a:ext>
            </a:extLst>
          </p:cNvPr>
          <p:cNvSpPr>
            <a:spLocks noGrp="1"/>
          </p:cNvSpPr>
          <p:nvPr>
            <p:ph type="title"/>
          </p:nvPr>
        </p:nvSpPr>
        <p:spPr/>
        <p:txBody>
          <a:bodyPr/>
          <a:lstStyle/>
          <a:p>
            <a:r>
              <a:rPr lang="en-US" dirty="0"/>
              <a:t>Virtual assistant</a:t>
            </a:r>
            <a:endParaRPr lang="en-ID" dirty="0"/>
          </a:p>
        </p:txBody>
      </p:sp>
      <p:sp>
        <p:nvSpPr>
          <p:cNvPr id="3" name="Text Placeholder 2">
            <a:extLst>
              <a:ext uri="{FF2B5EF4-FFF2-40B4-BE49-F238E27FC236}">
                <a16:creationId xmlns:a16="http://schemas.microsoft.com/office/drawing/2014/main" id="{13186E86-C346-D157-081C-75A1002EB526}"/>
              </a:ext>
            </a:extLst>
          </p:cNvPr>
          <p:cNvSpPr>
            <a:spLocks noGrp="1"/>
          </p:cNvSpPr>
          <p:nvPr>
            <p:ph type="body" idx="1"/>
          </p:nvPr>
        </p:nvSpPr>
        <p:spPr/>
        <p:txBody>
          <a:bodyPr>
            <a:normAutofit/>
          </a:bodyPr>
          <a:lstStyle/>
          <a:p>
            <a:pPr marL="11430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Virtual assistant </a:t>
            </a:r>
            <a:r>
              <a:rPr lang="en-US" dirty="0" err="1">
                <a:latin typeface="Times New Roman" panose="02020603050405020304" pitchFamily="18" charset="0"/>
                <a:ea typeface="Tahoma" panose="020B0604030504040204" pitchFamily="34" charset="0"/>
                <a:cs typeface="Times New Roman" panose="02020603050405020304" pitchFamily="18" charset="0"/>
              </a:rPr>
              <a:t>digunakan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untuk</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memudahkan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pengguna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mengetahui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rekomendasi</a:t>
            </a:r>
            <a:r>
              <a:rPr lang="en-US" dirty="0">
                <a:latin typeface="Times New Roman" panose="02020603050405020304" pitchFamily="18" charset="0"/>
                <a:ea typeface="Tahoma" panose="020B0604030504040204" pitchFamily="34" charset="0"/>
                <a:cs typeface="Times New Roman" panose="02020603050405020304" pitchFamily="18" charset="0"/>
              </a:rPr>
              <a:t> film </a:t>
            </a:r>
            <a:r>
              <a:rPr lang="en-US" dirty="0" err="1">
                <a:latin typeface="Times New Roman" panose="02020603050405020304" pitchFamily="18" charset="0"/>
                <a:ea typeface="Tahoma" panose="020B0604030504040204" pitchFamily="34" charset="0"/>
                <a:cs typeface="Times New Roman" panose="02020603050405020304" pitchFamily="18" charset="0"/>
              </a:rPr>
              <a:t>dari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percakapan</a:t>
            </a:r>
            <a:r>
              <a:rPr lang="en-US" dirty="0">
                <a:latin typeface="Times New Roman" panose="02020603050405020304" pitchFamily="18" charset="0"/>
                <a:ea typeface="Tahoma" panose="020B0604030504040204" pitchFamily="34" charset="0"/>
                <a:cs typeface="Times New Roman" panose="02020603050405020304" pitchFamily="18" charset="0"/>
              </a:rPr>
              <a:t> chatbot di website.</a:t>
            </a:r>
            <a:endParaRPr lang="en-ID"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76098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8720-3487-05E8-ED9E-6C5B33B34C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Point</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Big Data</a:t>
            </a:r>
            <a:endParaRPr lang="en-ID" sz="2000" dirty="0"/>
          </a:p>
        </p:txBody>
      </p:sp>
      <p:sp>
        <p:nvSpPr>
          <p:cNvPr id="3" name="Text Placeholder 2">
            <a:extLst>
              <a:ext uri="{FF2B5EF4-FFF2-40B4-BE49-F238E27FC236}">
                <a16:creationId xmlns:a16="http://schemas.microsoft.com/office/drawing/2014/main" id="{F93F5C38-854A-2EC6-B1B9-3B8132BE33C1}"/>
              </a:ext>
            </a:extLst>
          </p:cNvPr>
          <p:cNvSpPr>
            <a:spLocks noGrp="1"/>
          </p:cNvSpPr>
          <p:nvPr>
            <p:ph type="body" idx="1"/>
          </p:nvPr>
        </p:nvSpPr>
        <p:spPr/>
        <p:txBody>
          <a:bodyPr/>
          <a:lstStyle/>
          <a:p>
            <a:pPr marL="114300" indent="0">
              <a:buNone/>
            </a:pPr>
            <a:endParaRPr lang="en-ID" dirty="0"/>
          </a:p>
        </p:txBody>
      </p:sp>
      <p:pic>
        <p:nvPicPr>
          <p:cNvPr id="5" name="Picture 4">
            <a:extLst>
              <a:ext uri="{FF2B5EF4-FFF2-40B4-BE49-F238E27FC236}">
                <a16:creationId xmlns:a16="http://schemas.microsoft.com/office/drawing/2014/main" id="{2A8814DD-6628-1CB2-FCCD-CB24E9F54421}"/>
              </a:ext>
            </a:extLst>
          </p:cNvPr>
          <p:cNvPicPr>
            <a:picLocks noChangeAspect="1"/>
          </p:cNvPicPr>
          <p:nvPr/>
        </p:nvPicPr>
        <p:blipFill rotWithShape="1">
          <a:blip r:embed="rId2"/>
          <a:srcRect t="8877" b="5263"/>
          <a:stretch/>
        </p:blipFill>
        <p:spPr>
          <a:xfrm>
            <a:off x="838200" y="1825625"/>
            <a:ext cx="9748783" cy="4701783"/>
          </a:xfrm>
          <a:prstGeom prst="rect">
            <a:avLst/>
          </a:prstGeom>
        </p:spPr>
      </p:pic>
    </p:spTree>
    <p:extLst>
      <p:ext uri="{BB962C8B-B14F-4D97-AF65-F5344CB8AC3E}">
        <p14:creationId xmlns:p14="http://schemas.microsoft.com/office/powerpoint/2010/main" val="109924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NLP</a:t>
            </a:r>
            <a:endParaRPr>
              <a:latin typeface="Times New Roman"/>
              <a:ea typeface="Times New Roman"/>
              <a:cs typeface="Times New Roman"/>
              <a:sym typeface="Times New Roman"/>
            </a:endParaRPr>
          </a:p>
        </p:txBody>
      </p:sp>
      <p:sp>
        <p:nvSpPr>
          <p:cNvPr id="97" name="Google Shape;97;p2"/>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err="1">
                <a:latin typeface="Times New Roman"/>
                <a:ea typeface="Times New Roman"/>
                <a:cs typeface="Times New Roman"/>
                <a:sym typeface="Times New Roman"/>
              </a:rPr>
              <a:t>Nlp</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adalah</a:t>
            </a:r>
            <a:r>
              <a:rPr lang="en-US" dirty="0">
                <a:latin typeface="Times New Roman"/>
                <a:ea typeface="Times New Roman"/>
                <a:cs typeface="Times New Roman"/>
                <a:sym typeface="Times New Roman"/>
              </a:rPr>
              <a:t> sub </a:t>
            </a:r>
            <a:r>
              <a:rPr lang="en-US" dirty="0" err="1">
                <a:latin typeface="Times New Roman"/>
                <a:ea typeface="Times New Roman"/>
                <a:cs typeface="Times New Roman"/>
                <a:sym typeface="Times New Roman"/>
              </a:rPr>
              <a:t>bidang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dari</a:t>
            </a:r>
            <a:r>
              <a:rPr lang="en-US" dirty="0">
                <a:latin typeface="Times New Roman"/>
                <a:ea typeface="Times New Roman"/>
                <a:cs typeface="Times New Roman"/>
                <a:sym typeface="Times New Roman"/>
              </a:rPr>
              <a:t> computer science dan artificial intelligence yang </a:t>
            </a:r>
            <a:r>
              <a:rPr lang="en-US" dirty="0" err="1">
                <a:latin typeface="Times New Roman"/>
                <a:ea typeface="Times New Roman"/>
                <a:cs typeface="Times New Roman"/>
                <a:sym typeface="Times New Roman"/>
              </a:rPr>
              <a:t>berfokus</a:t>
            </a:r>
            <a:r>
              <a:rPr lang="en-US" dirty="0">
                <a:latin typeface="Times New Roman"/>
                <a:ea typeface="Times New Roman"/>
                <a:cs typeface="Times New Roman"/>
                <a:sym typeface="Times New Roman"/>
              </a:rPr>
              <a:t> pada </a:t>
            </a:r>
            <a:r>
              <a:rPr lang="en-US" dirty="0" err="1">
                <a:latin typeface="Times New Roman"/>
                <a:ea typeface="Times New Roman"/>
                <a:cs typeface="Times New Roman"/>
                <a:sym typeface="Times New Roman"/>
              </a:rPr>
              <a:t>interaksi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komputer</a:t>
            </a:r>
            <a:r>
              <a:rPr lang="en-US" dirty="0">
                <a:latin typeface="Times New Roman"/>
                <a:ea typeface="Times New Roman"/>
                <a:cs typeface="Times New Roman"/>
                <a:sym typeface="Times New Roman"/>
              </a:rPr>
              <a:t> dan </a:t>
            </a:r>
            <a:r>
              <a:rPr lang="en-US" dirty="0" err="1">
                <a:latin typeface="Times New Roman"/>
                <a:ea typeface="Times New Roman"/>
                <a:cs typeface="Times New Roman"/>
                <a:sym typeface="Times New Roman"/>
              </a:rPr>
              <a:t>bahasa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manusia</a:t>
            </a:r>
            <a:endParaRPr dirty="0">
              <a:latin typeface="Times New Roman"/>
              <a:ea typeface="Times New Roman"/>
              <a:cs typeface="Times New Roman"/>
              <a:sym typeface="Times New Roman"/>
            </a:endParaRPr>
          </a:p>
        </p:txBody>
      </p:sp>
      <p:pic>
        <p:nvPicPr>
          <p:cNvPr id="98" name="Google Shape;98;p2"/>
          <p:cNvPicPr preferRelativeResize="0"/>
          <p:nvPr/>
        </p:nvPicPr>
        <p:blipFill>
          <a:blip r:embed="rId3">
            <a:alphaModFix/>
          </a:blip>
          <a:stretch>
            <a:fillRect/>
          </a:stretch>
        </p:blipFill>
        <p:spPr>
          <a:xfrm>
            <a:off x="6077175" y="3242775"/>
            <a:ext cx="5276625" cy="3216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Token Classification</a:t>
            </a:r>
            <a:endParaRPr>
              <a:latin typeface="Times New Roman"/>
              <a:ea typeface="Times New Roman"/>
              <a:cs typeface="Times New Roman"/>
              <a:sym typeface="Times New Roman"/>
            </a:endParaRPr>
          </a:p>
        </p:txBody>
      </p:sp>
      <p:sp>
        <p:nvSpPr>
          <p:cNvPr id="104" name="Google Shape;104;p3"/>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Token classification terbagi menjadi dua yaitu sentence tokenization dan word tokenization. Dalam sentence tokenization adalah pembagian string bahasa tertulis ke dalam kalimat komponennya. Sedangkan word tokenization adalah pembagian string bahasa tertulis menjadi kata-kata komponennya.</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12419f7b5b5_1_1"/>
          <p:cNvPicPr preferRelativeResize="0"/>
          <p:nvPr/>
        </p:nvPicPr>
        <p:blipFill>
          <a:blip r:embed="rId3">
            <a:alphaModFix/>
          </a:blip>
          <a:stretch>
            <a:fillRect/>
          </a:stretch>
        </p:blipFill>
        <p:spPr>
          <a:xfrm>
            <a:off x="437777" y="1516036"/>
            <a:ext cx="11538224" cy="22513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Bert</a:t>
            </a:r>
            <a:endParaRPr>
              <a:latin typeface="Times New Roman"/>
              <a:ea typeface="Times New Roman"/>
              <a:cs typeface="Times New Roman"/>
              <a:sym typeface="Times New Roman"/>
            </a:endParaRPr>
          </a:p>
        </p:txBody>
      </p:sp>
      <p:sp>
        <p:nvSpPr>
          <p:cNvPr id="115" name="Google Shape;115;p4"/>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Bert (</a:t>
            </a:r>
            <a:r>
              <a:rPr lang="en-US" b="0" i="1"/>
              <a:t>Bidirectional Encoder Representations from Transformers</a:t>
            </a:r>
            <a:r>
              <a:rPr lang="en-US">
                <a:latin typeface="Times New Roman"/>
                <a:ea typeface="Times New Roman"/>
                <a:cs typeface="Times New Roman"/>
                <a:sym typeface="Times New Roman"/>
              </a:rPr>
              <a:t>) adalah model deep learning yang dirancang untuk mengolah natural language processing. </a:t>
            </a:r>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g12419f7b5b5_1_8"/>
          <p:cNvPicPr preferRelativeResize="0"/>
          <p:nvPr/>
        </p:nvPicPr>
        <p:blipFill>
          <a:blip r:embed="rId3">
            <a:alphaModFix/>
          </a:blip>
          <a:stretch>
            <a:fillRect/>
          </a:stretch>
        </p:blipFill>
        <p:spPr>
          <a:xfrm>
            <a:off x="666000" y="302300"/>
            <a:ext cx="10962001" cy="631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g12419f7b5b5_1_14"/>
          <p:cNvPicPr preferRelativeResize="0"/>
          <p:nvPr/>
        </p:nvPicPr>
        <p:blipFill>
          <a:blip r:embed="rId3">
            <a:alphaModFix/>
          </a:blip>
          <a:stretch>
            <a:fillRect/>
          </a:stretch>
        </p:blipFill>
        <p:spPr>
          <a:xfrm>
            <a:off x="818800" y="1242000"/>
            <a:ext cx="10598974" cy="395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F1-score</a:t>
            </a:r>
            <a:endParaRPr>
              <a:latin typeface="Times New Roman"/>
              <a:ea typeface="Times New Roman"/>
              <a:cs typeface="Times New Roman"/>
              <a:sym typeface="Times New Roman"/>
            </a:endParaRPr>
          </a:p>
        </p:txBody>
      </p:sp>
      <p:sp>
        <p:nvSpPr>
          <p:cNvPr id="131" name="Google Shape;131;p5"/>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F1-score adalah perbandingan rata-rata presisi dan recall yang dientitaskan. </a:t>
            </a:r>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32" name="Google Shape;132;p5"/>
          <p:cNvPicPr preferRelativeResize="0"/>
          <p:nvPr/>
        </p:nvPicPr>
        <p:blipFill rotWithShape="1">
          <a:blip r:embed="rId3">
            <a:alphaModFix/>
          </a:blip>
          <a:srcRect/>
          <a:stretch/>
        </p:blipFill>
        <p:spPr>
          <a:xfrm>
            <a:off x="3418616" y="2819196"/>
            <a:ext cx="4427678" cy="297200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428</Words>
  <Application>Microsoft Office PowerPoint</Application>
  <PresentationFormat>Widescreen</PresentationFormat>
  <Paragraphs>124</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Helvetica Neue</vt:lpstr>
      <vt:lpstr>Times New Roman</vt:lpstr>
      <vt:lpstr>Office Theme</vt:lpstr>
      <vt:lpstr>Information Extraction in Virtual Assistant for Movie Booking</vt:lpstr>
      <vt:lpstr>Virtual assistant</vt:lpstr>
      <vt:lpstr>NLP</vt:lpstr>
      <vt:lpstr>Token Classification</vt:lpstr>
      <vt:lpstr>PowerPoint Presentation</vt:lpstr>
      <vt:lpstr>Bert</vt:lpstr>
      <vt:lpstr>PowerPoint Presentation</vt:lpstr>
      <vt:lpstr>PowerPoint Presentation</vt:lpstr>
      <vt:lpstr>F1-score</vt:lpstr>
      <vt:lpstr>Perhitungan</vt:lpstr>
      <vt:lpstr>Dataset</vt:lpstr>
      <vt:lpstr>Point Pemrograman Sistem Cerdas 2</vt:lpstr>
      <vt:lpstr>PowerPoint Presentation</vt:lpstr>
      <vt:lpstr>Point Pengujian Perangkat Lunak</vt:lpstr>
      <vt:lpstr>PowerPoint Presentation</vt:lpstr>
      <vt:lpstr>PowerPoint Presentation</vt:lpstr>
      <vt:lpstr>PowerPoint Presentation</vt:lpstr>
      <vt:lpstr>PowerPoint Presentation</vt:lpstr>
      <vt:lpstr>PowerPoint Presentation</vt:lpstr>
      <vt:lpstr>Point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 in Virtual Assistant for Movie Booking</dc:title>
  <dc:creator>user</dc:creator>
  <cp:lastModifiedBy>kukang cepat</cp:lastModifiedBy>
  <cp:revision>2</cp:revision>
  <dcterms:created xsi:type="dcterms:W3CDTF">2022-04-12T02:23:24Z</dcterms:created>
  <dcterms:modified xsi:type="dcterms:W3CDTF">2022-06-24T11:07:29Z</dcterms:modified>
</cp:coreProperties>
</file>