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1D062-60BA-48EC-B250-7C446C741397}">
  <a:tblStyle styleId="{12C1D062-60BA-48EC-B250-7C446C741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5f5aeb90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5f5aeb90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85f5aeb9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85f5aeb9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5f5aeb90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5f5aeb90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85f5aeb90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85f5aeb90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5f5aeb90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85f5aeb90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85f5aeb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85f5aeb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5f5aeb90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85f5aeb90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5f5aeb9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5f5aeb9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5f5aeb90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5f5aeb90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5f5aeb9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5f5aeb90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5f5aeb90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5f5aeb90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5f5aeb90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85f5aeb90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5f5aeb90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5f5aeb90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85f5aeb90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85f5aeb90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5f5aeb90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85f5aeb90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6450" y="1284950"/>
            <a:ext cx="8651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Analysis of the Mathematics and Implications of Bernstein-Vazirani Algorithm</a:t>
            </a:r>
            <a:endParaRPr sz="332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137646"/>
            <a:ext cx="53613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Abu Bucker Siddik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Shamminuj Aktar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Quantum Solution of BV problem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19150" y="1087100"/>
            <a:ext cx="78390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n = 2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qubits and a secret string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s = 11</a:t>
            </a: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The register of two qubits is initialized to zero: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After applying Hadamard gate, we get: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For the string 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s = 11, 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the quantum oracle performs following operation: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Applying Hadamard gate to both qubits we get :  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25" y="1667362"/>
            <a:ext cx="1295425" cy="3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875" y="1963650"/>
            <a:ext cx="3327350" cy="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150" y="2820350"/>
            <a:ext cx="5149699" cy="1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023" y="4194175"/>
            <a:ext cx="1084827" cy="4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/>
        </p:nvSpPr>
        <p:spPr>
          <a:xfrm>
            <a:off x="1807475" y="4805775"/>
            <a:ext cx="6181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https://qiskit.org/textbook/ch-algorithms/bernstein-vazirani.html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Implementation on IBM Quantum Machines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653825" y="1198700"/>
            <a:ext cx="7889700" cy="3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 implemented BV algorithm using Qiskit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 used the following IBM Quantum Machines for our analysis: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1091588" y="2251540"/>
          <a:ext cx="6824200" cy="2358700"/>
        </p:xfrm>
        <a:graphic>
          <a:graphicData uri="http://schemas.openxmlformats.org/drawingml/2006/table">
            <a:tbl>
              <a:tblPr>
                <a:noFill/>
                <a:tableStyleId>{12C1D062-60BA-48EC-B250-7C446C741397}</a:tableStyleId>
              </a:tblPr>
              <a:tblGrid>
                <a:gridCol w="149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 Machine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Qubit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 (μs)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T2 (μs)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Avg. CNOT Error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Avg. Readout Error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IBMQ Toronto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104.7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127.88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1.26E-02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4.31E-02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IBMQ Sydney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102.67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118.27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9.78E-03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3.63E-02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IBMQ Casablanca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86.39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80.94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1.86E-02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IBMQ Santiago 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125.07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142.27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6.58E-03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1.53E-02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IBMQ Rome 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72.31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86.44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1.45E-02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2.45E-02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 txBox="1"/>
          <p:nvPr/>
        </p:nvSpPr>
        <p:spPr>
          <a:xfrm>
            <a:off x="1807475" y="4805775"/>
            <a:ext cx="6181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https://quantum-computing.ibm.com/services?skip=0&amp;systems=all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Implementation on IBM Quantum Machines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819150" y="1198700"/>
            <a:ext cx="7505700" cy="29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Hidden String 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11011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, we get following circuit of Fig (a)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Then we run the circuit on IBM QASM Simulator to verify.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" y="2186825"/>
            <a:ext cx="4909225" cy="232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821" y="2186825"/>
            <a:ext cx="3310880" cy="232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p24"/>
          <p:cNvSpPr txBox="1"/>
          <p:nvPr/>
        </p:nvSpPr>
        <p:spPr>
          <a:xfrm>
            <a:off x="425863" y="4516700"/>
            <a:ext cx="490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(a) : Qiskit implementation of Bernstein-Vazirani algorithm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5442850" y="4501400"/>
            <a:ext cx="342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(b) : Measured success rate for string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11011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 Analysis &amp; Discussion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819150" y="1071100"/>
            <a:ext cx="7505700" cy="3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Here, we observed performance of measured success rate when secret string length </a:t>
            </a:r>
            <a:r>
              <a:rPr lang="en" sz="1900" i="1">
                <a:latin typeface="Times New Roman"/>
                <a:ea typeface="Times New Roman"/>
                <a:cs typeface="Times New Roman"/>
                <a:sym typeface="Times New Roman"/>
              </a:rPr>
              <a:t>l = 3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" sz="1900" i="1">
                <a:latin typeface="Times New Roman"/>
                <a:ea typeface="Times New Roman"/>
                <a:cs typeface="Times New Roman"/>
                <a:sym typeface="Times New Roman"/>
              </a:rPr>
              <a:t> l = 4</a:t>
            </a:r>
            <a:endParaRPr sz="19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2069650"/>
            <a:ext cx="4206241" cy="216967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070925"/>
            <a:ext cx="4206240" cy="216712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25"/>
          <p:cNvSpPr txBox="1"/>
          <p:nvPr/>
        </p:nvSpPr>
        <p:spPr>
          <a:xfrm>
            <a:off x="318975" y="4302400"/>
            <a:ext cx="4206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(a) : Measured success rate of different quantum machine when string length l = 3 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571975" y="4302400"/>
            <a:ext cx="4206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(b) : Measured success rate of different quantum machine when string length l = 4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 Analysis &amp; Discussion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819150" y="1071100"/>
            <a:ext cx="7505700" cy="3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Now, we want to see performance of 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IBM Toronto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machine when we query for secret string with length </a:t>
            </a:r>
            <a:r>
              <a:rPr lang="en" sz="1900" i="1">
                <a:latin typeface="Times New Roman"/>
                <a:ea typeface="Times New Roman"/>
                <a:cs typeface="Times New Roman"/>
                <a:sym typeface="Times New Roman"/>
              </a:rPr>
              <a:t>l = 2, 3, 4, 5, 6, 7</a:t>
            </a:r>
            <a:endParaRPr sz="19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75" y="2069500"/>
            <a:ext cx="4811950" cy="2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602500" y="4585625"/>
            <a:ext cx="801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Measured success rate on IBM Toronto Quantum Processor for secret string with length l = 2, 3, 4, 5, 6, 7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 Analysis &amp; Discussion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819150" y="1071100"/>
            <a:ext cx="7505700" cy="3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 ran the circuit on all the quantum machines varying secret string length </a:t>
            </a:r>
            <a:r>
              <a:rPr lang="en" sz="1900" i="1">
                <a:latin typeface="Times New Roman"/>
                <a:ea typeface="Times New Roman"/>
                <a:cs typeface="Times New Roman"/>
                <a:sym typeface="Times New Roman"/>
              </a:rPr>
              <a:t>l = 2,3,4,5,6 &amp; 7</a:t>
            </a:r>
            <a:endParaRPr sz="19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747525" y="1974825"/>
            <a:ext cx="78000" cy="242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00" y="1974825"/>
            <a:ext cx="6660999" cy="25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1241500" y="4538500"/>
            <a:ext cx="720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 Measured success rate on different Quantum Processor for secret string with length l = 2,3,4,5,6,7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964200" y="1198700"/>
            <a:ext cx="76269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Bernstein-Vazirani (BV) algorithm  allows to solve hidden string problem with single query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BV provides linear speedup over classical counterpart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Implementation of IBM Quantum machine shows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Measured success rate decreases with increased bit string length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Machine’s T1 &amp; T2 time has significant importance on circuit execution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Recent research showed application of BV algorithm in Quantum multiplication, cryptography etc.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198700"/>
            <a:ext cx="7505700" cy="29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Definition of Bernstein-Vazirani (BV)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Classical Solution of BV Problem &amp; Query Complexity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Quantum Solution of BV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Mathematical overview of BV algorithm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Implementation of BV algorithm on IBM Quantum Machines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Result Analysis &amp; Discussion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Bernstein-Vazirani Algorithm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198700"/>
            <a:ext cx="7778700" cy="29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quantum algorithm which solves the Bernstein - Vazirani problem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BV algorithm invented by Ethan Bernstein and Umesh Vazirani in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BV algorithm allows Quantum Computers to outperform Classical Computers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 extension of the Deutsch-Josza algorithm (DJ) algorithm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Bernstein-Vazirani Problem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198700"/>
            <a:ext cx="7702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black-box function </a:t>
            </a:r>
            <a:r>
              <a:rPr lang="en" sz="1800" b="1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" sz="1800" b="1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bit strings as input and one bit output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function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 of the form: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Find the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bit secret string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﻿by querying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as few times as possible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oracle returns f(x) = x ∙ a [dot denotes the inner product modulo 2]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Let, x = 100 and a = 101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So, 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∙ a= (1) (1) + (0) (0) + (0) (1) (mod 2)  = 1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38" y="1657263"/>
            <a:ext cx="4444675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150" y="2495350"/>
            <a:ext cx="6077878" cy="5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40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Implementation &amp; Query Complexity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501275" y="1198700"/>
            <a:ext cx="81948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Classically we can solve the hidden string problem using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queries.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Consider ﻿bit string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= 100 · · · 0, where                  and </a:t>
            </a: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The oracle will send us back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x ∙ a 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=    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where ﻿where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is the first bit of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Similarly, with bit string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= 010 · · · 0, we will get second bit of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Classically for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bit hidden string, it requires </a:t>
            </a: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queries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 classical queries is a lower bound for classical solution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880" y="2002787"/>
            <a:ext cx="1053600" cy="3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204" y="1997564"/>
            <a:ext cx="924573" cy="3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667" y="3018525"/>
            <a:ext cx="238150" cy="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298" y="3018525"/>
            <a:ext cx="238150" cy="2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45825" y="475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Solution of BV problem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724525" y="1068075"/>
            <a:ext cx="81840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BV algorithm can solve the BV problem with just one query for any n bit secret string - ﻿a linear speedup!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74625" y="4237575"/>
            <a:ext cx="627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Quantum circuit for Bernstein-Vazirani algorithm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00" y="2188325"/>
            <a:ext cx="8619727" cy="20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2497350" y="4805775"/>
            <a:ext cx="414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https://young.physics.ucsc.edu/150/bv.pdf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45825" y="475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overview of BV algorithm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724525" y="1068075"/>
            <a:ext cx="81840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First, we apply Walsh-Hadamard transformation to input qubits and Hadamard gate to target qubit 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76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8"/>
              <a:buFont typeface="Times New Roman"/>
              <a:buChar char="❏"/>
            </a:pPr>
            <a:r>
              <a:rPr lang="en" sz="1908">
                <a:latin typeface="Times New Roman"/>
                <a:ea typeface="Times New Roman"/>
                <a:cs typeface="Times New Roman"/>
                <a:sym typeface="Times New Roman"/>
              </a:rPr>
              <a:t>Then applying       gives us:</a:t>
            </a:r>
            <a:endParaRPr sz="19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497350" y="4805775"/>
            <a:ext cx="414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https://young.physics.ucsc.edu/150/bv.pdf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925" y="1910500"/>
            <a:ext cx="5009201" cy="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450" y="3156825"/>
            <a:ext cx="4137570" cy="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839" y="3937675"/>
            <a:ext cx="4077786" cy="8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2258450" y="4102325"/>
            <a:ext cx="53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850" y="2830588"/>
            <a:ext cx="365653" cy="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845825" y="475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overview of BV algorithm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724525" y="1068075"/>
            <a:ext cx="81840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then again apply Walsh-Hadamard transformation to first register.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Applying Hadamard to one qubit gives us: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So,             will generate: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497350" y="4805775"/>
            <a:ext cx="414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https://young.physics.ucsc.edu/150/bv.pdf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75" y="1943175"/>
            <a:ext cx="5130900" cy="84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025" y="2788800"/>
            <a:ext cx="611850" cy="3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2625" y="3138425"/>
            <a:ext cx="5537001" cy="7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625" y="4023100"/>
            <a:ext cx="2592600" cy="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845825" y="475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overview of BV algorithm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724525" y="1068075"/>
            <a:ext cx="81840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Finally we get,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497350" y="4805775"/>
            <a:ext cx="414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https://young.physics.ucsc.edu/150/bv.pdf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0" y="1099700"/>
            <a:ext cx="2943496" cy="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525" y="1858061"/>
            <a:ext cx="2943500" cy="7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2381175" y="1973038"/>
            <a:ext cx="53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627500" y="1973038"/>
            <a:ext cx="53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554" y="1973038"/>
            <a:ext cx="875534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660350" y="2954775"/>
            <a:ext cx="52662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write: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also know that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900" y="3055163"/>
            <a:ext cx="3090925" cy="58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6090" y="3741175"/>
            <a:ext cx="3090935" cy="7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6381950" y="2867425"/>
            <a:ext cx="230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Since we are also applying Hadamard transformation on target qubit, finally we will get,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1075" y="3972425"/>
            <a:ext cx="1021927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Macintosh PowerPoint</Application>
  <PresentationFormat>On-screen Show (16:9)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Nunito</vt:lpstr>
      <vt:lpstr>Calibri</vt:lpstr>
      <vt:lpstr>Arial</vt:lpstr>
      <vt:lpstr>Shift</vt:lpstr>
      <vt:lpstr>Analysis of the Mathematics and Implications of Bernstein-Vazirani Algorithm</vt:lpstr>
      <vt:lpstr>Presentation Outline</vt:lpstr>
      <vt:lpstr>Bernstein-Vazirani Algorithm </vt:lpstr>
      <vt:lpstr>Bernstein-Vazirani Problem </vt:lpstr>
      <vt:lpstr>Classical Implementation &amp; Query Complexity  </vt:lpstr>
      <vt:lpstr>Quantum Solution of BV problem    </vt:lpstr>
      <vt:lpstr>Mathematical overview of BV algorithm      </vt:lpstr>
      <vt:lpstr>Mathematical overview of BV algorithm      </vt:lpstr>
      <vt:lpstr>Mathematical overview of BV algorithm      </vt:lpstr>
      <vt:lpstr>Example: Quantum Solution of BV problem</vt:lpstr>
      <vt:lpstr>Implementation on IBM Quantum Machines</vt:lpstr>
      <vt:lpstr>Implementation on IBM Quantum Machines</vt:lpstr>
      <vt:lpstr>Result Analysis &amp; Discussion</vt:lpstr>
      <vt:lpstr>Result Analysis &amp; Discussion</vt:lpstr>
      <vt:lpstr>Result Analysis &amp;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Mathematics and Implications of Bernstein-Vazirani Algorithm</dc:title>
  <cp:lastModifiedBy>Shamminuj Aktar</cp:lastModifiedBy>
  <cp:revision>1</cp:revision>
  <dcterms:modified xsi:type="dcterms:W3CDTF">2021-05-08T04:20:08Z</dcterms:modified>
</cp:coreProperties>
</file>