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FA401-1E92-4736-BBDF-B10FB2E412EF}" v="208" dt="2025-10-31T03:54:50.9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10/30/2025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10/30/2025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10/30/2025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10/30/2025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10/30/2025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10/30/2025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10/30/2025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10/30/2025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10/30/2025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10/30/2025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10/30/2025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10/30/2025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a:cs typeface="Times New Roman"/>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CSE (ARTIFICIAL INTELLIGENCE AND MACHINE LEARNING)</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	</a:t>
            </a:r>
            <a:r>
              <a:rPr lang="en-GB" sz="2400" b="1" dirty="0">
                <a:solidFill>
                  <a:srgbClr val="002060"/>
                </a:solidFill>
                <a:latin typeface="Times New Roman"/>
                <a:cs typeface="Times New Roman"/>
              </a:rPr>
              <a:t>MINI PROJECT REVIEW</a:t>
            </a:r>
            <a:r>
              <a:rPr lang="en-GB" sz="2400" dirty="0">
                <a:solidFill>
                  <a:srgbClr val="002060"/>
                </a:solidFill>
                <a:latin typeface="Times New Roman"/>
                <a:cs typeface="Times New Roman"/>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solidFill>
                  <a:srgbClr val="002060"/>
                </a:solidFill>
                <a:latin typeface="Times New Roman"/>
                <a:cs typeface="Times New Roman"/>
              </a:rPr>
              <a:t>STUDENT RESULT CLASSIFICATION</a:t>
            </a:r>
            <a:endParaRPr lang="en-GB" sz="2400" b="1" dirty="0">
              <a:solidFill>
                <a:srgbClr val="FF0000"/>
              </a:solidFill>
              <a:latin typeface="Times New Roman"/>
              <a:cs typeface="Times New Roman"/>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2382956937"/>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solidFill>
                            <a:schemeClr val="tx1"/>
                          </a:solidFill>
                        </a:rPr>
                        <a:t>2117240030127</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SAKTHI J</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C</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US" b="1" dirty="0"/>
                        <a:t>MS.M.BHAVANI</a:t>
                      </a:r>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10/30/2025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a:bodyPr>
          <a:lstStyle/>
          <a:p>
            <a:r>
              <a:rPr lang="en-US" sz="2400" b="1" dirty="0">
                <a:ea typeface="+mn-lt"/>
                <a:cs typeface="+mn-lt"/>
              </a:rPr>
              <a:t>Overview:</a:t>
            </a:r>
            <a:endParaRPr lang="en-US" sz="2400" dirty="0">
              <a:latin typeface="Times New Roman"/>
              <a:cs typeface="Times New Roman"/>
            </a:endParaRPr>
          </a:p>
          <a:p>
            <a:pPr marL="0" indent="0">
              <a:buNone/>
            </a:pPr>
            <a:r>
              <a:rPr lang="en-US" sz="2400" dirty="0">
                <a:ea typeface="+mn-lt"/>
                <a:cs typeface="+mn-lt"/>
              </a:rPr>
              <a:t>Manual classification of student results based on attendance, internal marks, and final marks requires considerable time and is subject to human errors. Evaluating student performance individually can become inconsistent when done by multiple faculty members.</a:t>
            </a:r>
            <a:endParaRPr lang="en-US" dirty="0">
              <a:ea typeface="Calibri" panose="020F0502020204030204"/>
              <a:cs typeface="Calibri" panose="020F0502020204030204"/>
            </a:endParaRPr>
          </a:p>
          <a:p>
            <a:r>
              <a:rPr lang="en-US" sz="2400" b="1" dirty="0">
                <a:ea typeface="+mn-lt"/>
                <a:cs typeface="+mn-lt"/>
              </a:rPr>
              <a:t>Problem Statement:</a:t>
            </a:r>
            <a:endParaRPr lang="en-US" dirty="0"/>
          </a:p>
          <a:p>
            <a:pPr marL="0" indent="0">
              <a:buNone/>
            </a:pPr>
            <a:r>
              <a:rPr lang="en-US" sz="2400" dirty="0">
                <a:ea typeface="+mn-lt"/>
                <a:cs typeface="+mn-lt"/>
              </a:rPr>
              <a:t>To design and implement an automated AI-based system that classifies students as </a:t>
            </a:r>
            <a:r>
              <a:rPr lang="en-US" sz="2400" i="1" dirty="0">
                <a:ea typeface="+mn-lt"/>
                <a:cs typeface="+mn-lt"/>
              </a:rPr>
              <a:t>Pass</a:t>
            </a:r>
            <a:r>
              <a:rPr lang="en-US" sz="2400" dirty="0">
                <a:ea typeface="+mn-lt"/>
                <a:cs typeface="+mn-lt"/>
              </a:rPr>
              <a:t> or </a:t>
            </a:r>
            <a:r>
              <a:rPr lang="en-US" sz="2400" i="1" dirty="0">
                <a:ea typeface="+mn-lt"/>
                <a:cs typeface="+mn-lt"/>
              </a:rPr>
              <a:t>Fail</a:t>
            </a:r>
            <a:r>
              <a:rPr lang="en-US" sz="2400" dirty="0">
                <a:ea typeface="+mn-lt"/>
                <a:cs typeface="+mn-lt"/>
              </a:rPr>
              <a:t> using simple and reliable rule-based logic. The system should accurately determine each student’s academic result based on attendance percentage and marks obtained.</a:t>
            </a:r>
            <a:endParaRPr lang="en-US" dirty="0">
              <a:ea typeface="Calibri" panose="020F0502020204030204"/>
              <a:cs typeface="Calibri" panose="020F0502020204030204"/>
            </a:endParaRPr>
          </a:p>
          <a:p>
            <a:r>
              <a:rPr lang="en-US" sz="2400" b="1" dirty="0">
                <a:ea typeface="+mn-lt"/>
                <a:cs typeface="+mn-lt"/>
              </a:rPr>
              <a:t>Expected Result:</a:t>
            </a:r>
            <a:endParaRPr lang="en-US" dirty="0"/>
          </a:p>
          <a:p>
            <a:pPr marL="0" indent="0">
              <a:buNone/>
            </a:pPr>
            <a:r>
              <a:rPr lang="en-US" sz="2400" dirty="0">
                <a:ea typeface="+mn-lt"/>
                <a:cs typeface="+mn-lt"/>
              </a:rPr>
              <a:t>The model should display all students along with their results in a structured tabular format, saving time and improving accuracy. This automation ensures consistency in grading and allows easy customization of evaluation criteria.</a:t>
            </a:r>
            <a:endParaRPr lang="en-US" dirty="0">
              <a:ea typeface="Calibri" panose="020F0502020204030204"/>
              <a:cs typeface="Calibri" panose="020F0502020204030204"/>
            </a:endParaRPr>
          </a:p>
          <a:p>
            <a:endParaRPr lang="en-US" sz="2400" dirty="0">
              <a:latin typeface="Times New Roman"/>
              <a:cs typeface="Times New Roman"/>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vert="horz" lIns="91440" tIns="45720" rIns="91440" bIns="45720" rtlCol="0" anchor="t">
            <a:normAutofit fontScale="85000" lnSpcReduction="20000"/>
          </a:bodyPr>
          <a:lstStyle/>
          <a:p>
            <a:pPr marL="0" indent="0">
              <a:buNone/>
            </a:pPr>
            <a:endParaRPr lang="en-US" b="1" dirty="0">
              <a:ea typeface="+mn-lt"/>
              <a:cs typeface="+mn-lt"/>
            </a:endParaRPr>
          </a:p>
          <a:p>
            <a:pPr marL="0" indent="0">
              <a:buNone/>
            </a:pPr>
            <a:r>
              <a:rPr lang="en-US" b="1" dirty="0">
                <a:ea typeface="+mn-lt"/>
                <a:cs typeface="+mn-lt"/>
              </a:rPr>
              <a:t>Artificial Intelligence and Decision Systems:</a:t>
            </a:r>
            <a:endParaRPr lang="en-US" dirty="0">
              <a:ea typeface="Calibri" panose="020F0502020204030204"/>
              <a:cs typeface="Calibri" panose="020F0502020204030204"/>
            </a:endParaRPr>
          </a:p>
          <a:p>
            <a:r>
              <a:rPr lang="en-US" dirty="0">
                <a:ea typeface="+mn-lt"/>
                <a:cs typeface="+mn-lt"/>
              </a:rPr>
              <a:t>AI systems mimic human intelligence to perform reasoning and decision-making. In this project, rule-based logic represents one of the foundational approaches to AI where decisions are taken based on predefined rules rather than trained models.</a:t>
            </a:r>
            <a:endParaRPr lang="en-US" dirty="0"/>
          </a:p>
          <a:p>
            <a:pPr marL="0" indent="0">
              <a:buNone/>
            </a:pPr>
            <a:r>
              <a:rPr lang="en-US" b="1" dirty="0">
                <a:ea typeface="+mn-lt"/>
                <a:cs typeface="+mn-lt"/>
              </a:rPr>
              <a:t>Rule-Based AI Concept:</a:t>
            </a:r>
            <a:endParaRPr lang="en-US" dirty="0">
              <a:ea typeface="Calibri" panose="020F0502020204030204"/>
              <a:cs typeface="Calibri" panose="020F0502020204030204"/>
            </a:endParaRPr>
          </a:p>
          <a:p>
            <a:r>
              <a:rPr lang="en-US" dirty="0">
                <a:ea typeface="+mn-lt"/>
                <a:cs typeface="+mn-lt"/>
              </a:rPr>
              <a:t>The program uses a set of conditions:</a:t>
            </a:r>
            <a:endParaRPr lang="en-US" dirty="0"/>
          </a:p>
          <a:p>
            <a:r>
              <a:rPr lang="en-US" dirty="0">
                <a:ea typeface="+mn-lt"/>
                <a:cs typeface="+mn-lt"/>
              </a:rPr>
              <a:t>If (Attendance ≥ 70) and (Internal Marks ≥ 50) and (Final Marks ≥ 60) → </a:t>
            </a:r>
            <a:r>
              <a:rPr lang="en-US" b="1" dirty="0">
                <a:ea typeface="+mn-lt"/>
                <a:cs typeface="+mn-lt"/>
              </a:rPr>
              <a:t>Pass</a:t>
            </a:r>
            <a:endParaRPr lang="en-US" dirty="0"/>
          </a:p>
          <a:p>
            <a:r>
              <a:rPr lang="en-US" dirty="0">
                <a:ea typeface="+mn-lt"/>
                <a:cs typeface="+mn-lt"/>
              </a:rPr>
              <a:t>Else → </a:t>
            </a:r>
            <a:r>
              <a:rPr lang="en-US" b="1" dirty="0">
                <a:ea typeface="+mn-lt"/>
                <a:cs typeface="+mn-lt"/>
              </a:rPr>
              <a:t>Fail</a:t>
            </a:r>
            <a:endParaRPr lang="en-US" dirty="0"/>
          </a:p>
          <a:p>
            <a:r>
              <a:rPr lang="en-US" dirty="0">
                <a:ea typeface="+mn-lt"/>
                <a:cs typeface="+mn-lt"/>
              </a:rPr>
              <a:t>This logic imitates a human instructor’s evaluation process.</a:t>
            </a:r>
            <a:endParaRPr lang="en-US" dirty="0"/>
          </a:p>
          <a:p>
            <a:pPr marL="0" indent="0">
              <a:buNone/>
            </a:pPr>
            <a:r>
              <a:rPr lang="en-US" b="1" dirty="0">
                <a:ea typeface="+mn-lt"/>
                <a:cs typeface="+mn-lt"/>
              </a:rPr>
              <a:t>Advantages:</a:t>
            </a:r>
            <a:endParaRPr lang="en-US" dirty="0">
              <a:ea typeface="Calibri" panose="020F0502020204030204"/>
              <a:cs typeface="Calibri" panose="020F0502020204030204"/>
            </a:endParaRPr>
          </a:p>
          <a:p>
            <a:r>
              <a:rPr lang="en-US" dirty="0">
                <a:ea typeface="+mn-lt"/>
                <a:cs typeface="+mn-lt"/>
              </a:rPr>
              <a:t>Simple to understand and implement</a:t>
            </a:r>
            <a:endParaRPr lang="en-US" dirty="0"/>
          </a:p>
          <a:p>
            <a:r>
              <a:rPr lang="en-US" dirty="0">
                <a:ea typeface="+mn-lt"/>
                <a:cs typeface="+mn-lt"/>
              </a:rPr>
              <a:t>Does not require large datasets</a:t>
            </a:r>
            <a:endParaRPr lang="en-US" dirty="0"/>
          </a:p>
          <a:p>
            <a:r>
              <a:rPr lang="en-US" dirty="0">
                <a:ea typeface="+mn-lt"/>
                <a:cs typeface="+mn-lt"/>
              </a:rPr>
              <a:t>Provides consistent and transparent results</a:t>
            </a:r>
            <a:endParaRPr lang="en-US" dirty="0"/>
          </a:p>
          <a:p>
            <a:endParaRPr lang="en-US" dirty="0">
              <a:ea typeface="Calibri"/>
              <a:cs typeface="Calibri"/>
            </a:endParaRP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535223397"/>
              </p:ext>
            </p:extLst>
          </p:nvPr>
        </p:nvGraphicFramePr>
        <p:xfrm>
          <a:off x="1854200" y="2205222"/>
          <a:ext cx="8128000" cy="3388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rPr>
                        <a:t>https://github.com/sakthi-janakiraman/Ai-mini-project-/blob/8d45a16b742284db984d51d007d500f237db8945/AI_CODE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rPr>
                        <a:t>https://github.com/sakthi-janakiraman/Ai-mini-project-/blob/9b1a5db55e4a6f910c18bc5ac863ceab0e9d856f/AILAB_MINI_PROJECT.pdf.pdf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pic>
        <p:nvPicPr>
          <p:cNvPr id="6" name="Content Placeholder 5" descr="A screen shot of a computer&#10;&#10;AI-generated content may be incorrect.">
            <a:extLst>
              <a:ext uri="{FF2B5EF4-FFF2-40B4-BE49-F238E27FC236}">
                <a16:creationId xmlns:a16="http://schemas.microsoft.com/office/drawing/2014/main" id="{B95978E0-390F-BC09-6A82-C84CD8375523}"/>
              </a:ext>
            </a:extLst>
          </p:cNvPr>
          <p:cNvPicPr>
            <a:picLocks noGrp="1" noChangeAspect="1"/>
          </p:cNvPicPr>
          <p:nvPr>
            <p:ph idx="1"/>
          </p:nvPr>
        </p:nvPicPr>
        <p:blipFill>
          <a:blip r:embed="rId2"/>
          <a:stretch>
            <a:fillRect/>
          </a:stretch>
        </p:blipFill>
        <p:spPr>
          <a:xfrm>
            <a:off x="2359068" y="1253787"/>
            <a:ext cx="5584521" cy="3694551"/>
          </a:xfrm>
          <a:prstGeom prst="rect">
            <a:avLst/>
          </a:prstGeom>
        </p:spPr>
      </p:pic>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sp>
        <p:nvSpPr>
          <p:cNvPr id="7" name="TextBox 6">
            <a:extLst>
              <a:ext uri="{FF2B5EF4-FFF2-40B4-BE49-F238E27FC236}">
                <a16:creationId xmlns:a16="http://schemas.microsoft.com/office/drawing/2014/main" id="{67F6D646-540E-5291-5BF9-D58642467006}"/>
              </a:ext>
            </a:extLst>
          </p:cNvPr>
          <p:cNvSpPr txBox="1"/>
          <p:nvPr/>
        </p:nvSpPr>
        <p:spPr>
          <a:xfrm>
            <a:off x="1336111" y="4953000"/>
            <a:ext cx="817323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Output Explanation:</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The program starts by printing the header and student table.</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Each student’s information is displayed in rows, evaluated against the logic.</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If all conditions are met, the result shown is </a:t>
            </a:r>
            <a:r>
              <a:rPr lang="en-US" i="1" dirty="0">
                <a:ea typeface="+mn-lt"/>
                <a:cs typeface="+mn-lt"/>
              </a:rPr>
              <a:t>Pass</a:t>
            </a:r>
            <a:r>
              <a:rPr lang="en-US" dirty="0">
                <a:ea typeface="+mn-lt"/>
                <a:cs typeface="+mn-lt"/>
              </a:rPr>
              <a:t>, otherwise </a:t>
            </a:r>
            <a:r>
              <a:rPr lang="en-US" i="1" dirty="0">
                <a:ea typeface="+mn-lt"/>
                <a:cs typeface="+mn-lt"/>
              </a:rPr>
              <a:t>Fail</a:t>
            </a:r>
            <a:r>
              <a:rPr lang="en-US" dirty="0">
                <a:ea typeface="+mn-lt"/>
                <a:cs typeface="+mn-lt"/>
              </a:rPr>
              <a:t>.</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The summary section provides total counts for quick analysis.</a:t>
            </a:r>
            <a:endParaRPr lang="en-US" dirty="0">
              <a:ea typeface="Calibri"/>
              <a:cs typeface="Calibri"/>
            </a:endParaRPr>
          </a:p>
          <a:p>
            <a:pPr algn="ctr"/>
            <a:endParaRPr lang="en-US" dirty="0">
              <a:ea typeface="Calibri"/>
              <a:cs typeface="Calibri"/>
            </a:endParaRPr>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472858" y="1236011"/>
            <a:ext cx="10515600" cy="4909637"/>
          </a:xfrm>
        </p:spPr>
        <p:txBody>
          <a:bodyPr vert="horz" lIns="91440" tIns="45720" rIns="91440" bIns="45720" rtlCol="0" anchor="t">
            <a:normAutofit fontScale="85000" lnSpcReduction="20000"/>
          </a:bodyPr>
          <a:lstStyle/>
          <a:p>
            <a:pPr>
              <a:buNone/>
            </a:pPr>
            <a:r>
              <a:rPr lang="en-GB" b="1" dirty="0">
                <a:ea typeface="+mn-lt"/>
                <a:cs typeface="+mn-lt"/>
              </a:rPr>
              <a:t>Result Summary:</a:t>
            </a:r>
            <a:endParaRPr lang="en-US" dirty="0"/>
          </a:p>
          <a:p>
            <a:pPr>
              <a:buNone/>
            </a:pPr>
            <a:r>
              <a:rPr lang="en-GB" dirty="0">
                <a:ea typeface="+mn-lt"/>
                <a:cs typeface="+mn-lt"/>
              </a:rPr>
              <a:t>The system successfully classified 10 students with 6 passing and 4 failing. It ensures accurate, unbiased, and consistent evaluation based on defined rules.</a:t>
            </a:r>
            <a:endParaRPr lang="en-GB" dirty="0"/>
          </a:p>
          <a:p>
            <a:pPr>
              <a:buNone/>
            </a:pPr>
            <a:r>
              <a:rPr lang="en-GB" b="1" dirty="0">
                <a:ea typeface="+mn-lt"/>
                <a:cs typeface="+mn-lt"/>
              </a:rPr>
              <a:t>Overall Outcome:</a:t>
            </a:r>
            <a:endParaRPr lang="en-GB" dirty="0"/>
          </a:p>
          <a:p>
            <a:pPr>
              <a:buNone/>
            </a:pPr>
            <a:r>
              <a:rPr lang="en-GB" dirty="0">
                <a:ea typeface="+mn-lt"/>
                <a:cs typeface="+mn-lt"/>
              </a:rPr>
              <a:t>The Student Result Classification System automates the evaluation process efficiently, demonstrating how simple AI concepts can replace repetitive manual work.</a:t>
            </a:r>
            <a:endParaRPr lang="en-GB" dirty="0"/>
          </a:p>
          <a:p>
            <a:pPr>
              <a:buNone/>
            </a:pPr>
            <a:r>
              <a:rPr lang="en-GB" dirty="0">
                <a:ea typeface="+mn-lt"/>
                <a:cs typeface="+mn-lt"/>
              </a:rPr>
              <a:t> </a:t>
            </a:r>
            <a:r>
              <a:rPr lang="en-GB" b="1" dirty="0">
                <a:ea typeface="+mn-lt"/>
                <a:cs typeface="+mn-lt"/>
              </a:rPr>
              <a:t>Future Enhancements:</a:t>
            </a:r>
            <a:endParaRPr lang="en-GB" dirty="0">
              <a:ea typeface="Calibri"/>
              <a:cs typeface="Calibri"/>
            </a:endParaRPr>
          </a:p>
          <a:p>
            <a:pPr>
              <a:buFont typeface="Arial"/>
              <a:buChar char="•"/>
            </a:pPr>
            <a:r>
              <a:rPr lang="en-GB" dirty="0">
                <a:ea typeface="+mn-lt"/>
                <a:cs typeface="+mn-lt"/>
              </a:rPr>
              <a:t>Integrate with real-world student databases or CSV/Excel files.</a:t>
            </a:r>
            <a:endParaRPr lang="en-GB" dirty="0"/>
          </a:p>
          <a:p>
            <a:pPr>
              <a:buFont typeface="Arial"/>
              <a:buChar char="•"/>
            </a:pPr>
            <a:r>
              <a:rPr lang="en-GB" dirty="0">
                <a:ea typeface="+mn-lt"/>
                <a:cs typeface="+mn-lt"/>
              </a:rPr>
              <a:t>Develop a graphical interface (GUI) using </a:t>
            </a:r>
            <a:r>
              <a:rPr lang="en-GB" dirty="0" err="1">
                <a:ea typeface="+mn-lt"/>
                <a:cs typeface="+mn-lt"/>
              </a:rPr>
              <a:t>Tkinter</a:t>
            </a:r>
            <a:r>
              <a:rPr lang="en-GB" dirty="0">
                <a:ea typeface="+mn-lt"/>
                <a:cs typeface="+mn-lt"/>
              </a:rPr>
              <a:t> or Flask for better usability.</a:t>
            </a:r>
            <a:endParaRPr lang="en-GB" dirty="0"/>
          </a:p>
          <a:p>
            <a:pPr>
              <a:buFont typeface="Arial"/>
              <a:buChar char="•"/>
            </a:pPr>
            <a:r>
              <a:rPr lang="en-GB" dirty="0">
                <a:ea typeface="+mn-lt"/>
                <a:cs typeface="+mn-lt"/>
              </a:rPr>
              <a:t>Extend logic to include grades (A, B, C, D, F) based on marks.</a:t>
            </a:r>
            <a:endParaRPr lang="en-GB" dirty="0"/>
          </a:p>
          <a:p>
            <a:pPr>
              <a:buFont typeface="Arial"/>
              <a:buChar char="•"/>
            </a:pPr>
            <a:r>
              <a:rPr lang="en-GB" dirty="0">
                <a:ea typeface="+mn-lt"/>
                <a:cs typeface="+mn-lt"/>
              </a:rPr>
              <a:t>Use Machine Learning models for predictive result analysis in future semesters.</a:t>
            </a:r>
            <a:endParaRPr lang="en-GB" dirty="0"/>
          </a:p>
          <a:p>
            <a:pPr>
              <a:buFont typeface="Arial"/>
              <a:buChar char="•"/>
            </a:pPr>
            <a:r>
              <a:rPr lang="en-GB" dirty="0">
                <a:ea typeface="+mn-lt"/>
                <a:cs typeface="+mn-lt"/>
              </a:rPr>
              <a:t>Incorporate visualization features for performance trends.</a:t>
            </a:r>
            <a:endParaRPr lang="en-GB" dirty="0"/>
          </a:p>
          <a:p>
            <a:pPr lvl="0">
              <a:buNone/>
            </a:pPr>
            <a:endParaRPr lang="en-GB" dirty="0">
              <a:ea typeface="Calibri"/>
              <a:cs typeface="Calibri"/>
            </a:endParaRPr>
          </a:p>
          <a:p>
            <a:pPr marL="0" indent="0">
              <a:buNone/>
            </a:pPr>
            <a:endParaRPr lang="en-GB" dirty="0">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vert="horz" lIns="91440" tIns="45720" rIns="91440" bIns="45720" rtlCol="0" anchor="t">
            <a:normAutofit fontScale="70000" lnSpcReduction="20000"/>
          </a:bodyPr>
          <a:lstStyle/>
          <a:p>
            <a:r>
              <a:rPr lang="en-GB" i="1" dirty="0">
                <a:ea typeface="+mn-lt"/>
                <a:cs typeface="+mn-lt"/>
              </a:rPr>
              <a:t>Python Programming for Beginners</a:t>
            </a:r>
            <a:r>
              <a:rPr lang="en-GB" dirty="0">
                <a:ea typeface="+mn-lt"/>
                <a:cs typeface="+mn-lt"/>
              </a:rPr>
              <a:t> – John Zelle. This book explains the basics of programming using Python and provides examples of logical problem-solving methods that inspired the rule-based structure of this project.</a:t>
            </a:r>
            <a:endParaRPr lang="en-GB" dirty="0">
              <a:ea typeface="Calibri"/>
              <a:cs typeface="Calibri"/>
            </a:endParaRPr>
          </a:p>
          <a:p>
            <a:r>
              <a:rPr lang="en-GB" i="1">
                <a:ea typeface="+mn-lt"/>
                <a:cs typeface="+mn-lt"/>
              </a:rPr>
              <a:t>Artificial Intelligence: A Modern Approach</a:t>
            </a:r>
            <a:r>
              <a:rPr lang="en-GB">
                <a:ea typeface="+mn-lt"/>
                <a:cs typeface="+mn-lt"/>
              </a:rPr>
              <a:t> – Stuart Russell &amp; Peter Norvig. This comprehensive book gives an overview of AI techniques including rule-based reasoning which forms the foundation of this project.</a:t>
            </a:r>
            <a:endParaRPr lang="en-GB"/>
          </a:p>
          <a:p>
            <a:r>
              <a:rPr lang="en-GB" err="1">
                <a:ea typeface="+mn-lt"/>
                <a:cs typeface="+mn-lt"/>
              </a:rPr>
              <a:t>TutorialsPoint</a:t>
            </a:r>
            <a:r>
              <a:rPr lang="en-GB">
                <a:ea typeface="+mn-lt"/>
                <a:cs typeface="+mn-lt"/>
              </a:rPr>
              <a:t> – Basics of Decision Making in Python. Offers an easy-to-understand explanation of conditional statements used in this system.</a:t>
            </a:r>
            <a:endParaRPr lang="en-GB"/>
          </a:p>
          <a:p>
            <a:r>
              <a:rPr lang="en-GB" err="1">
                <a:ea typeface="+mn-lt"/>
                <a:cs typeface="+mn-lt"/>
              </a:rPr>
              <a:t>GeeksforGeeks</a:t>
            </a:r>
            <a:r>
              <a:rPr lang="en-GB">
                <a:ea typeface="+mn-lt"/>
                <a:cs typeface="+mn-lt"/>
              </a:rPr>
              <a:t> – Rule-Based Systems in AI. Discusses various types of AI systems that use logical rules instead of machine learning for classification tasks.</a:t>
            </a:r>
            <a:endParaRPr lang="en-GB"/>
          </a:p>
          <a:p>
            <a:r>
              <a:rPr lang="en-GB" dirty="0">
                <a:ea typeface="+mn-lt"/>
                <a:cs typeface="+mn-lt"/>
              </a:rPr>
              <a:t>Towards Data Science – Automation in Educational Systems. Provides insights into how AI and automation can simplify academic processes such as grading and evaluation.</a:t>
            </a:r>
            <a:endParaRPr lang="en-GB" dirty="0"/>
          </a:p>
          <a:p>
            <a:r>
              <a:rPr lang="en-GB">
                <a:ea typeface="+mn-lt"/>
                <a:cs typeface="+mn-lt"/>
              </a:rPr>
              <a:t>Python.org – Official Documentation. The official documentation was used to understand Python syntax, functions, and formatting for producing structured outputs in the console.</a:t>
            </a:r>
            <a:endParaRPr lang="en-GB"/>
          </a:p>
          <a:p>
            <a:r>
              <a:rPr lang="en-GB" i="1" dirty="0">
                <a:ea typeface="+mn-lt"/>
                <a:cs typeface="+mn-lt"/>
              </a:rPr>
              <a:t>Machine Learning Yearning</a:t>
            </a:r>
            <a:r>
              <a:rPr lang="en-GB" dirty="0">
                <a:ea typeface="+mn-lt"/>
                <a:cs typeface="+mn-lt"/>
              </a:rPr>
              <a:t> – Andrew Ng. This resource provides conceptual understanding about designing simple rule-based AI systems and transitioning toward machine learning.</a:t>
            </a:r>
            <a:endParaRPr lang="en-GB" dirty="0"/>
          </a:p>
          <a:p>
            <a:r>
              <a:rPr lang="en-GB" i="1">
                <a:ea typeface="+mn-lt"/>
                <a:cs typeface="+mn-lt"/>
              </a:rPr>
              <a:t>AI Applications in Education</a:t>
            </a:r>
            <a:r>
              <a:rPr lang="en-GB">
                <a:ea typeface="+mn-lt"/>
                <a:cs typeface="+mn-lt"/>
              </a:rPr>
              <a:t> – Journal of Artificial Intelligence Research. Discusses the use of AI for student assessment and automation, which inspired the educational context of this project.</a:t>
            </a:r>
            <a:endParaRPr lang="en-GB"/>
          </a:p>
          <a:p>
            <a:endParaRPr lang="en-GB" dirty="0">
              <a:ea typeface="Calibri"/>
              <a:cs typeface="Calibri"/>
            </a:endParaRPr>
          </a:p>
          <a:p>
            <a:endParaRPr lang="en-GB" dirty="0">
              <a:ea typeface="Calibri"/>
              <a:cs typeface="Calibri"/>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221</Words>
  <Application>Microsoft Office PowerPoint</Application>
  <PresentationFormat>Widescreen</PresentationFormat>
  <Paragraphs>45</Paragraphs>
  <Slides>7</Slides>
  <Notes>0</Notes>
  <HiddenSlides>1</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CSE (ARTIFICIAL INTELLIGENCE AND MACHINE LEARNING) ACADEMIC YEAR 2025 - 2026 SEMESTER III ARTIFICIAL INTELLIGENCE LABORATORY  MINI PROJECT REVIEW   STUDENT RESULT CLASSIFICATION</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bhavani m</cp:lastModifiedBy>
  <cp:revision>80</cp:revision>
  <dcterms:created xsi:type="dcterms:W3CDTF">2025-10-18T08:57:34Z</dcterms:created>
  <dcterms:modified xsi:type="dcterms:W3CDTF">2025-10-31T03:55:02Z</dcterms:modified>
</cp:coreProperties>
</file>