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7FA401-1E92-4736-BBDF-B10FB2E412EF}" v="262" dt="2025-10-31T04:00:00.2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EF56DB-6447-4E9A-8D0B-327B958AB26D}" type="datetimeFigureOut">
              <a:rPr lang="en-US" smtClean="0"/>
              <a:t>10/30/2025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476D98-D61B-4655-9F07-885518B2E134}" type="slidenum">
              <a:rPr lang="en-US" smtClean="0"/>
              <a:t>‹#›</a:t>
            </a:fld>
            <a:endParaRPr lang="en-US"/>
          </a:p>
        </p:txBody>
      </p:sp>
    </p:spTree>
    <p:extLst>
      <p:ext uri="{BB962C8B-B14F-4D97-AF65-F5344CB8AC3E}">
        <p14:creationId xmlns:p14="http://schemas.microsoft.com/office/powerpoint/2010/main" val="90517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F0ED-5252-4C0D-3BA2-BA6ECDF907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F6E366-4DE2-8E81-1DC3-0AEE197AF6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C19ECA-A45F-0986-41DE-E73470F3D075}"/>
              </a:ext>
            </a:extLst>
          </p:cNvPr>
          <p:cNvSpPr>
            <a:spLocks noGrp="1"/>
          </p:cNvSpPr>
          <p:nvPr>
            <p:ph type="dt" sz="half" idx="10"/>
          </p:nvPr>
        </p:nvSpPr>
        <p:spPr/>
        <p:txBody>
          <a:bodyPr/>
          <a:lstStyle/>
          <a:p>
            <a:fld id="{36A8A127-BB09-41A4-B1CB-CF09F8E9604A}" type="datetime1">
              <a:rPr lang="en-US" smtClean="0"/>
              <a:t>10/30/2025</a:t>
            </a:fld>
            <a:endParaRPr lang="en-US"/>
          </a:p>
        </p:txBody>
      </p:sp>
      <p:sp>
        <p:nvSpPr>
          <p:cNvPr id="5" name="Footer Placeholder 4">
            <a:extLst>
              <a:ext uri="{FF2B5EF4-FFF2-40B4-BE49-F238E27FC236}">
                <a16:creationId xmlns:a16="http://schemas.microsoft.com/office/drawing/2014/main" id="{246DC80E-2DDD-1136-4BC6-B4406DBF7B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6432E-64B5-4716-F794-CD0C848FE6AA}"/>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144428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50B6-05B4-E3FE-22C0-B823946C34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34B519-CE0F-EF5E-0363-067F1B0DB1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2CA70-5E41-1433-D1D4-58B7EECA7D33}"/>
              </a:ext>
            </a:extLst>
          </p:cNvPr>
          <p:cNvSpPr>
            <a:spLocks noGrp="1"/>
          </p:cNvSpPr>
          <p:nvPr>
            <p:ph type="dt" sz="half" idx="10"/>
          </p:nvPr>
        </p:nvSpPr>
        <p:spPr/>
        <p:txBody>
          <a:bodyPr/>
          <a:lstStyle/>
          <a:p>
            <a:fld id="{850BF149-3A71-4B38-9BDE-7A4D7C7AB1AD}" type="datetime1">
              <a:rPr lang="en-US" smtClean="0"/>
              <a:t>10/30/2025</a:t>
            </a:fld>
            <a:endParaRPr lang="en-US"/>
          </a:p>
        </p:txBody>
      </p:sp>
      <p:sp>
        <p:nvSpPr>
          <p:cNvPr id="5" name="Footer Placeholder 4">
            <a:extLst>
              <a:ext uri="{FF2B5EF4-FFF2-40B4-BE49-F238E27FC236}">
                <a16:creationId xmlns:a16="http://schemas.microsoft.com/office/drawing/2014/main" id="{4A27E013-1DD3-69EC-2DB2-F95CD3491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2FAA7-8459-22BB-DD92-45D2DCDBB7A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84219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5F096-56EB-9C2E-FB81-FEE0A0CAD9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2D9855-6F39-E67A-6BE9-0AC527E972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C113E1-9951-703E-A152-D5CEEC0EEDDB}"/>
              </a:ext>
            </a:extLst>
          </p:cNvPr>
          <p:cNvSpPr>
            <a:spLocks noGrp="1"/>
          </p:cNvSpPr>
          <p:nvPr>
            <p:ph type="dt" sz="half" idx="10"/>
          </p:nvPr>
        </p:nvSpPr>
        <p:spPr/>
        <p:txBody>
          <a:bodyPr/>
          <a:lstStyle/>
          <a:p>
            <a:fld id="{25415CF1-83E4-4056-B983-BD617F30DAFA}" type="datetime1">
              <a:rPr lang="en-US" smtClean="0"/>
              <a:t>10/30/2025</a:t>
            </a:fld>
            <a:endParaRPr lang="en-US"/>
          </a:p>
        </p:txBody>
      </p:sp>
      <p:sp>
        <p:nvSpPr>
          <p:cNvPr id="5" name="Footer Placeholder 4">
            <a:extLst>
              <a:ext uri="{FF2B5EF4-FFF2-40B4-BE49-F238E27FC236}">
                <a16:creationId xmlns:a16="http://schemas.microsoft.com/office/drawing/2014/main" id="{A7463D87-637E-E53B-45EF-5E53B2925E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677AB-ED08-1C04-AEC4-B8B3B85BC40F}"/>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996424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75F44-3844-F881-3DC9-E55F3A5BB2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B5DD6E-70DC-EC37-F363-8CA0371D48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84CC4-4338-D905-6FCE-6141610CE918}"/>
              </a:ext>
            </a:extLst>
          </p:cNvPr>
          <p:cNvSpPr>
            <a:spLocks noGrp="1"/>
          </p:cNvSpPr>
          <p:nvPr>
            <p:ph type="dt" sz="half" idx="10"/>
          </p:nvPr>
        </p:nvSpPr>
        <p:spPr/>
        <p:txBody>
          <a:bodyPr/>
          <a:lstStyle/>
          <a:p>
            <a:fld id="{42A9C543-C1A5-4BB5-A80B-9531F5C51CEB}" type="datetime1">
              <a:rPr lang="en-US" smtClean="0"/>
              <a:t>10/30/2025</a:t>
            </a:fld>
            <a:endParaRPr lang="en-US"/>
          </a:p>
        </p:txBody>
      </p:sp>
      <p:sp>
        <p:nvSpPr>
          <p:cNvPr id="5" name="Footer Placeholder 4">
            <a:extLst>
              <a:ext uri="{FF2B5EF4-FFF2-40B4-BE49-F238E27FC236}">
                <a16:creationId xmlns:a16="http://schemas.microsoft.com/office/drawing/2014/main" id="{AD46F4CB-E19E-BF21-CA04-20FBF9E0B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561CA-A7D9-921E-283C-D2D26EC9D33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385538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F0DB8-4328-6842-4C20-194E16496B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1C16DD-B055-C373-DB9C-1095E3A7F6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308B3A-5B20-B104-4DC9-F294FE85DC4F}"/>
              </a:ext>
            </a:extLst>
          </p:cNvPr>
          <p:cNvSpPr>
            <a:spLocks noGrp="1"/>
          </p:cNvSpPr>
          <p:nvPr>
            <p:ph type="dt" sz="half" idx="10"/>
          </p:nvPr>
        </p:nvSpPr>
        <p:spPr/>
        <p:txBody>
          <a:bodyPr/>
          <a:lstStyle/>
          <a:p>
            <a:fld id="{85DB2ABE-BEC8-4A12-8AF2-3E9347C9F9C5}" type="datetime1">
              <a:rPr lang="en-US" smtClean="0"/>
              <a:t>10/30/2025</a:t>
            </a:fld>
            <a:endParaRPr lang="en-US"/>
          </a:p>
        </p:txBody>
      </p:sp>
      <p:sp>
        <p:nvSpPr>
          <p:cNvPr id="5" name="Footer Placeholder 4">
            <a:extLst>
              <a:ext uri="{FF2B5EF4-FFF2-40B4-BE49-F238E27FC236}">
                <a16:creationId xmlns:a16="http://schemas.microsoft.com/office/drawing/2014/main" id="{242F6EF1-C2BF-E0B8-5AD2-1E80894A9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C3E5B-79C1-F551-EB78-424972E416AB}"/>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362975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A2CF-D4B2-C0EA-7D8B-9997981DFC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8EC816-FAB0-61B5-B8A9-3CEEDE3AC6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888030-9606-40F3-F568-569861E67B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26BC2E-18CA-513E-BBD3-A4A6A46824FE}"/>
              </a:ext>
            </a:extLst>
          </p:cNvPr>
          <p:cNvSpPr>
            <a:spLocks noGrp="1"/>
          </p:cNvSpPr>
          <p:nvPr>
            <p:ph type="dt" sz="half" idx="10"/>
          </p:nvPr>
        </p:nvSpPr>
        <p:spPr/>
        <p:txBody>
          <a:bodyPr/>
          <a:lstStyle/>
          <a:p>
            <a:fld id="{E457CA91-FD83-4EFE-93EA-63992C03614F}" type="datetime1">
              <a:rPr lang="en-US" smtClean="0"/>
              <a:t>10/30/2025</a:t>
            </a:fld>
            <a:endParaRPr lang="en-US"/>
          </a:p>
        </p:txBody>
      </p:sp>
      <p:sp>
        <p:nvSpPr>
          <p:cNvPr id="6" name="Footer Placeholder 5">
            <a:extLst>
              <a:ext uri="{FF2B5EF4-FFF2-40B4-BE49-F238E27FC236}">
                <a16:creationId xmlns:a16="http://schemas.microsoft.com/office/drawing/2014/main" id="{7610C424-8EE7-DCF3-92CA-9943CA217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B02771-6578-A3F3-2DE5-957F26935FA9}"/>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1846501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56EB-15F3-DA5A-FC5F-C8A9854DFC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4F55B3-769C-0F68-56E4-09A31651F0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9390E3-482E-14E5-E93E-3EFDFCA024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5F7FD4-A0A2-100E-247B-0439DA6A8E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B19785-7F9E-F7E7-9989-FBA2A2436A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9BF4CB-4B11-6795-84C1-91B139428AEE}"/>
              </a:ext>
            </a:extLst>
          </p:cNvPr>
          <p:cNvSpPr>
            <a:spLocks noGrp="1"/>
          </p:cNvSpPr>
          <p:nvPr>
            <p:ph type="dt" sz="half" idx="10"/>
          </p:nvPr>
        </p:nvSpPr>
        <p:spPr/>
        <p:txBody>
          <a:bodyPr/>
          <a:lstStyle/>
          <a:p>
            <a:fld id="{07D6C43A-13E2-48A2-BAE5-CC73887FC199}" type="datetime1">
              <a:rPr lang="en-US" smtClean="0"/>
              <a:t>10/30/2025</a:t>
            </a:fld>
            <a:endParaRPr lang="en-US"/>
          </a:p>
        </p:txBody>
      </p:sp>
      <p:sp>
        <p:nvSpPr>
          <p:cNvPr id="8" name="Footer Placeholder 7">
            <a:extLst>
              <a:ext uri="{FF2B5EF4-FFF2-40B4-BE49-F238E27FC236}">
                <a16:creationId xmlns:a16="http://schemas.microsoft.com/office/drawing/2014/main" id="{F52FCB82-5972-D333-E21C-DF24F6BCF4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12211A-324E-9069-32B0-8F509730AD76}"/>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3342088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0A965-A2B0-80BB-C6BA-CCCFA272AE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0A2016-FBBB-4A1F-6F9E-FE6A63DE4832}"/>
              </a:ext>
            </a:extLst>
          </p:cNvPr>
          <p:cNvSpPr>
            <a:spLocks noGrp="1"/>
          </p:cNvSpPr>
          <p:nvPr>
            <p:ph type="dt" sz="half" idx="10"/>
          </p:nvPr>
        </p:nvSpPr>
        <p:spPr/>
        <p:txBody>
          <a:bodyPr/>
          <a:lstStyle/>
          <a:p>
            <a:fld id="{4EA2C5D3-416C-4131-8BC9-E71DA97D5A64}" type="datetime1">
              <a:rPr lang="en-US" smtClean="0"/>
              <a:t>10/30/2025</a:t>
            </a:fld>
            <a:endParaRPr lang="en-US"/>
          </a:p>
        </p:txBody>
      </p:sp>
      <p:sp>
        <p:nvSpPr>
          <p:cNvPr id="4" name="Footer Placeholder 3">
            <a:extLst>
              <a:ext uri="{FF2B5EF4-FFF2-40B4-BE49-F238E27FC236}">
                <a16:creationId xmlns:a16="http://schemas.microsoft.com/office/drawing/2014/main" id="{EBE845DF-F961-5466-32C3-C6385060CC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E057F6-928A-6D9F-4161-C04DEAA83D65}"/>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075974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B366D7-6680-4FD6-C029-DC5C0BB2354F}"/>
              </a:ext>
            </a:extLst>
          </p:cNvPr>
          <p:cNvSpPr>
            <a:spLocks noGrp="1"/>
          </p:cNvSpPr>
          <p:nvPr>
            <p:ph type="dt" sz="half" idx="10"/>
          </p:nvPr>
        </p:nvSpPr>
        <p:spPr/>
        <p:txBody>
          <a:bodyPr/>
          <a:lstStyle/>
          <a:p>
            <a:fld id="{B8971593-8386-48B7-BB85-87C0949B2086}" type="datetime1">
              <a:rPr lang="en-US" smtClean="0"/>
              <a:t>10/30/2025</a:t>
            </a:fld>
            <a:endParaRPr lang="en-US"/>
          </a:p>
        </p:txBody>
      </p:sp>
      <p:sp>
        <p:nvSpPr>
          <p:cNvPr id="3" name="Footer Placeholder 2">
            <a:extLst>
              <a:ext uri="{FF2B5EF4-FFF2-40B4-BE49-F238E27FC236}">
                <a16:creationId xmlns:a16="http://schemas.microsoft.com/office/drawing/2014/main" id="{94179984-8567-91CB-0310-29A3752B78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2C7A0D-606C-3BF9-8DBE-908D80966AD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799376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684C1-8596-31A1-180D-C7EC5332BB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3762C2-B7CC-ADA3-9D39-3541B3FE5A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35A5F9-7E68-401F-C3BB-09FB74F827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5F73E6-ECB8-2943-41D8-05812D848AD3}"/>
              </a:ext>
            </a:extLst>
          </p:cNvPr>
          <p:cNvSpPr>
            <a:spLocks noGrp="1"/>
          </p:cNvSpPr>
          <p:nvPr>
            <p:ph type="dt" sz="half" idx="10"/>
          </p:nvPr>
        </p:nvSpPr>
        <p:spPr/>
        <p:txBody>
          <a:bodyPr/>
          <a:lstStyle/>
          <a:p>
            <a:fld id="{3070F398-88D3-4D2F-9F7E-785BF8AD0274}" type="datetime1">
              <a:rPr lang="en-US" smtClean="0"/>
              <a:t>10/30/2025</a:t>
            </a:fld>
            <a:endParaRPr lang="en-US"/>
          </a:p>
        </p:txBody>
      </p:sp>
      <p:sp>
        <p:nvSpPr>
          <p:cNvPr id="6" name="Footer Placeholder 5">
            <a:extLst>
              <a:ext uri="{FF2B5EF4-FFF2-40B4-BE49-F238E27FC236}">
                <a16:creationId xmlns:a16="http://schemas.microsoft.com/office/drawing/2014/main" id="{D86B5AF7-95CA-05D2-1119-F667C7B6F8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99C23-C916-AE53-9371-42CF3819D0E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1574991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9AC56-39A4-2278-722C-617F9F770A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FAD1B2-1942-74FB-C400-0DB0C13B9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DA8F38-E9BE-47E4-7662-3CD4AECCB2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28AE0B-2CCA-EDA3-1B80-8F2E1DF84CA6}"/>
              </a:ext>
            </a:extLst>
          </p:cNvPr>
          <p:cNvSpPr>
            <a:spLocks noGrp="1"/>
          </p:cNvSpPr>
          <p:nvPr>
            <p:ph type="dt" sz="half" idx="10"/>
          </p:nvPr>
        </p:nvSpPr>
        <p:spPr/>
        <p:txBody>
          <a:bodyPr/>
          <a:lstStyle/>
          <a:p>
            <a:fld id="{CE1A94C1-07AC-4775-8A4F-70BB05306BF7}" type="datetime1">
              <a:rPr lang="en-US" smtClean="0"/>
              <a:t>10/30/2025</a:t>
            </a:fld>
            <a:endParaRPr lang="en-US"/>
          </a:p>
        </p:txBody>
      </p:sp>
      <p:sp>
        <p:nvSpPr>
          <p:cNvPr id="6" name="Footer Placeholder 5">
            <a:extLst>
              <a:ext uri="{FF2B5EF4-FFF2-40B4-BE49-F238E27FC236}">
                <a16:creationId xmlns:a16="http://schemas.microsoft.com/office/drawing/2014/main" id="{2FDB1342-9AFD-57F0-2E90-76ECCEAFA3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180B8-E20A-6138-1A1C-1E980CAD40A5}"/>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969494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4DB59C-E06D-9064-D0E9-EE878347C8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3B2644-B987-EA40-64D1-C253A45B0A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C9483-BDE6-AF2E-5EF6-5FD8C63DA8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A37CB-3111-4E43-978B-840B0C3E984E}" type="datetime1">
              <a:rPr lang="en-US" smtClean="0"/>
              <a:t>10/30/2025</a:t>
            </a:fld>
            <a:endParaRPr lang="en-US"/>
          </a:p>
        </p:txBody>
      </p:sp>
      <p:sp>
        <p:nvSpPr>
          <p:cNvPr id="5" name="Footer Placeholder 4">
            <a:extLst>
              <a:ext uri="{FF2B5EF4-FFF2-40B4-BE49-F238E27FC236}">
                <a16:creationId xmlns:a16="http://schemas.microsoft.com/office/drawing/2014/main" id="{E6345DA1-9E37-8BE4-5FD8-3086239736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C78D0E-8A6B-A368-9312-1F3C29DDBA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EF87E-815D-44D1-B0AB-39AF0402D6A8}" type="slidenum">
              <a:rPr lang="en-US" smtClean="0"/>
              <a:t>‹#›</a:t>
            </a:fld>
            <a:endParaRPr lang="en-US"/>
          </a:p>
        </p:txBody>
      </p:sp>
    </p:spTree>
    <p:extLst>
      <p:ext uri="{BB962C8B-B14F-4D97-AF65-F5344CB8AC3E}">
        <p14:creationId xmlns:p14="http://schemas.microsoft.com/office/powerpoint/2010/main" val="3696527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F15FA6-086D-491A-B175-0CA4656FBDCB}"/>
              </a:ext>
            </a:extLst>
          </p:cNvPr>
          <p:cNvPicPr/>
          <p:nvPr/>
        </p:nvPicPr>
        <p:blipFill>
          <a:blip r:embed="rId2" cstate="print"/>
          <a:srcRect l="21229" t="27213" r="21523" b="35253"/>
          <a:stretch>
            <a:fillRect/>
          </a:stretch>
        </p:blipFill>
        <p:spPr bwMode="auto">
          <a:xfrm>
            <a:off x="3256548" y="136525"/>
            <a:ext cx="4776536" cy="834189"/>
          </a:xfrm>
          <a:prstGeom prst="rect">
            <a:avLst/>
          </a:prstGeom>
          <a:ln>
            <a:headEnd/>
            <a:tailEnd type="none" w="med" len="med"/>
          </a:ln>
        </p:spPr>
        <p:style>
          <a:lnRef idx="1">
            <a:schemeClr val="accent2"/>
          </a:lnRef>
          <a:fillRef idx="3">
            <a:schemeClr val="accent2"/>
          </a:fillRef>
          <a:effectRef idx="2">
            <a:schemeClr val="accent2"/>
          </a:effectRef>
          <a:fontRef idx="minor">
            <a:schemeClr val="lt1"/>
          </a:fontRef>
        </p:style>
      </p:pic>
      <p:sp>
        <p:nvSpPr>
          <p:cNvPr id="7" name="Title 6">
            <a:extLst>
              <a:ext uri="{FF2B5EF4-FFF2-40B4-BE49-F238E27FC236}">
                <a16:creationId xmlns:a16="http://schemas.microsoft.com/office/drawing/2014/main" id="{5BEE647A-5606-A6E5-93DB-A43A8FC2D88A}"/>
              </a:ext>
            </a:extLst>
          </p:cNvPr>
          <p:cNvSpPr>
            <a:spLocks noGrp="1"/>
          </p:cNvSpPr>
          <p:nvPr>
            <p:ph type="ctrTitle"/>
          </p:nvPr>
        </p:nvSpPr>
        <p:spPr>
          <a:xfrm>
            <a:off x="433138" y="1251284"/>
            <a:ext cx="10812378" cy="2458586"/>
          </a:xfrm>
        </p:spPr>
        <p:txBody>
          <a:bodyPr>
            <a:noAutofit/>
          </a:bodyPr>
          <a:lstStyle/>
          <a:p>
            <a:r>
              <a:rPr lang="en-GB" sz="2400" b="1" dirty="0">
                <a:latin typeface="Times New Roman"/>
                <a:cs typeface="Times New Roman"/>
              </a:rPr>
              <a:t>DEPARTMENT OF</a:t>
            </a:r>
            <a:br>
              <a:rPr lang="en-GB" sz="2400" b="1" dirty="0">
                <a:latin typeface="Times New Roman" panose="02020603050405020304" pitchFamily="18" charset="0"/>
                <a:cs typeface="Times New Roman" panose="02020603050405020304" pitchFamily="18" charset="0"/>
              </a:rPr>
            </a:br>
            <a:r>
              <a:rPr lang="en-GB" sz="2400" b="1" dirty="0">
                <a:latin typeface="Times New Roman"/>
                <a:cs typeface="Times New Roman"/>
              </a:rPr>
              <a:t>CSE (ARTIFICIAL INTELLIGENCE AND MACHINE LEARNING)</a:t>
            </a:r>
            <a:br>
              <a:rPr lang="en-GB" sz="2400" b="1" dirty="0">
                <a:latin typeface="Times New Roman" panose="02020603050405020304" pitchFamily="18" charset="0"/>
                <a:cs typeface="Times New Roman" panose="02020603050405020304" pitchFamily="18" charset="0"/>
              </a:rPr>
            </a:br>
            <a:r>
              <a:rPr lang="en-GB" sz="2400" b="1" dirty="0">
                <a:latin typeface="Times New Roman"/>
                <a:cs typeface="Times New Roman"/>
              </a:rPr>
              <a:t>ACADEMIC YEAR 2025 - 2026</a:t>
            </a:r>
            <a:br>
              <a:rPr lang="en-GB" sz="2400" b="1" dirty="0">
                <a:latin typeface="Times New Roman" panose="02020603050405020304" pitchFamily="18" charset="0"/>
                <a:cs typeface="Times New Roman" panose="02020603050405020304" pitchFamily="18" charset="0"/>
              </a:rPr>
            </a:br>
            <a:r>
              <a:rPr lang="en-GB" sz="2400" b="1" dirty="0">
                <a:latin typeface="Times New Roman"/>
                <a:cs typeface="Times New Roman"/>
              </a:rPr>
              <a:t>SEMESTER III</a:t>
            </a:r>
            <a:br>
              <a:rPr lang="en-GB" sz="2400" b="1" dirty="0">
                <a:latin typeface="Times New Roman" panose="02020603050405020304" pitchFamily="18" charset="0"/>
                <a:cs typeface="Times New Roman" panose="02020603050405020304" pitchFamily="18" charset="0"/>
              </a:rPr>
            </a:br>
            <a:r>
              <a:rPr lang="en-GB" sz="2400" b="1" dirty="0">
                <a:latin typeface="Times New Roman"/>
                <a:cs typeface="Times New Roman"/>
              </a:rPr>
              <a:t>ARTIFICIAL INTELLIGENCE LABORATORY</a:t>
            </a:r>
            <a:br>
              <a:rPr lang="en-GB" sz="2400" b="1" dirty="0">
                <a:latin typeface="Times New Roman" panose="02020603050405020304" pitchFamily="18" charset="0"/>
                <a:cs typeface="Times New Roman" panose="02020603050405020304" pitchFamily="18" charset="0"/>
              </a:rPr>
            </a:br>
            <a:r>
              <a:rPr lang="en-GB" sz="2400" b="1" dirty="0">
                <a:latin typeface="Times New Roman"/>
                <a:cs typeface="Times New Roman"/>
              </a:rPr>
              <a:t>	</a:t>
            </a:r>
            <a:r>
              <a:rPr lang="en-GB" sz="2400" b="1" dirty="0">
                <a:solidFill>
                  <a:srgbClr val="002060"/>
                </a:solidFill>
                <a:latin typeface="Times New Roman"/>
                <a:cs typeface="Times New Roman"/>
              </a:rPr>
              <a:t>MINI PROJECT REVIEW</a:t>
            </a:r>
            <a:r>
              <a:rPr lang="en-GB" sz="2400" dirty="0">
                <a:solidFill>
                  <a:srgbClr val="002060"/>
                </a:solidFill>
                <a:latin typeface="Times New Roman"/>
                <a:cs typeface="Times New Roman"/>
              </a:rPr>
              <a:t>	</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dirty="0">
                <a:solidFill>
                  <a:srgbClr val="002060"/>
                </a:solidFill>
                <a:latin typeface="Times New Roman"/>
                <a:cs typeface="Times New Roman"/>
              </a:rPr>
              <a:t>STUDENT RESULT CLASSIFICATION</a:t>
            </a:r>
            <a:endParaRPr lang="en-GB" sz="2400" b="1" dirty="0">
              <a:solidFill>
                <a:srgbClr val="FF0000"/>
              </a:solidFill>
              <a:latin typeface="Times New Roman"/>
              <a:cs typeface="Times New Roman"/>
            </a:endParaRPr>
          </a:p>
        </p:txBody>
      </p:sp>
      <p:graphicFrame>
        <p:nvGraphicFramePr>
          <p:cNvPr id="11" name="Table 10">
            <a:extLst>
              <a:ext uri="{FF2B5EF4-FFF2-40B4-BE49-F238E27FC236}">
                <a16:creationId xmlns:a16="http://schemas.microsoft.com/office/drawing/2014/main" id="{B39E0012-B3AF-E718-6BBA-5D37629E4005}"/>
              </a:ext>
            </a:extLst>
          </p:cNvPr>
          <p:cNvGraphicFramePr>
            <a:graphicFrameLocks noGrp="1"/>
          </p:cNvGraphicFramePr>
          <p:nvPr>
            <p:extLst>
              <p:ext uri="{D42A27DB-BD31-4B8C-83A1-F6EECF244321}">
                <p14:modId xmlns:p14="http://schemas.microsoft.com/office/powerpoint/2010/main" val="2382956937"/>
              </p:ext>
            </p:extLst>
          </p:nvPr>
        </p:nvGraphicFramePr>
        <p:xfrm>
          <a:off x="2098841" y="3845961"/>
          <a:ext cx="8392696" cy="2458586"/>
        </p:xfrm>
        <a:graphic>
          <a:graphicData uri="http://schemas.openxmlformats.org/drawingml/2006/table">
            <a:tbl>
              <a:tblPr firstRow="1" bandRow="1">
                <a:tableStyleId>{21E4AEA4-8DFA-4A89-87EB-49C32662AFE0}</a:tableStyleId>
              </a:tblPr>
              <a:tblGrid>
                <a:gridCol w="2216485">
                  <a:extLst>
                    <a:ext uri="{9D8B030D-6E8A-4147-A177-3AD203B41FA5}">
                      <a16:colId xmlns:a16="http://schemas.microsoft.com/office/drawing/2014/main" val="1924387309"/>
                    </a:ext>
                  </a:extLst>
                </a:gridCol>
                <a:gridCol w="6176211">
                  <a:extLst>
                    <a:ext uri="{9D8B030D-6E8A-4147-A177-3AD203B41FA5}">
                      <a16:colId xmlns:a16="http://schemas.microsoft.com/office/drawing/2014/main" val="471423325"/>
                    </a:ext>
                  </a:extLst>
                </a:gridCol>
              </a:tblGrid>
              <a:tr h="486314">
                <a:tc>
                  <a:txBody>
                    <a:bodyPr/>
                    <a:lstStyle/>
                    <a:p>
                      <a:r>
                        <a:rPr lang="en-GB" b="1" dirty="0">
                          <a:solidFill>
                            <a:schemeClr val="tx1"/>
                          </a:solidFill>
                        </a:rPr>
                        <a:t>REGISTER NUMBER</a:t>
                      </a:r>
                      <a:endParaRPr lang="en-US" b="1" dirty="0">
                        <a:solidFill>
                          <a:schemeClr val="tx1"/>
                        </a:solidFill>
                      </a:endParaRPr>
                    </a:p>
                  </a:txBody>
                  <a:tcPr/>
                </a:tc>
                <a:tc>
                  <a:txBody>
                    <a:bodyPr/>
                    <a:lstStyle/>
                    <a:p>
                      <a:r>
                        <a:rPr lang="en-US" dirty="0">
                          <a:solidFill>
                            <a:schemeClr val="tx1"/>
                          </a:solidFill>
                        </a:rPr>
                        <a:t>2117240030127</a:t>
                      </a:r>
                    </a:p>
                  </a:txBody>
                  <a:tcPr/>
                </a:tc>
                <a:extLst>
                  <a:ext uri="{0D108BD9-81ED-4DB2-BD59-A6C34878D82A}">
                    <a16:rowId xmlns:a16="http://schemas.microsoft.com/office/drawing/2014/main" val="471703413"/>
                  </a:ext>
                </a:extLst>
              </a:tr>
              <a:tr h="493068">
                <a:tc>
                  <a:txBody>
                    <a:bodyPr/>
                    <a:lstStyle/>
                    <a:p>
                      <a:r>
                        <a:rPr lang="en-GB" b="1" dirty="0">
                          <a:solidFill>
                            <a:schemeClr val="tx1"/>
                          </a:solidFill>
                        </a:rPr>
                        <a:t>NAME</a:t>
                      </a:r>
                      <a:endParaRPr lang="en-US" b="1" dirty="0">
                        <a:solidFill>
                          <a:schemeClr val="tx1"/>
                        </a:solidFill>
                      </a:endParaRPr>
                    </a:p>
                  </a:txBody>
                  <a:tcPr/>
                </a:tc>
                <a:tc>
                  <a:txBody>
                    <a:bodyPr/>
                    <a:lstStyle/>
                    <a:p>
                      <a:r>
                        <a:rPr lang="en-US" dirty="0"/>
                        <a:t>SAKTHI J</a:t>
                      </a:r>
                    </a:p>
                  </a:txBody>
                  <a:tcPr/>
                </a:tc>
                <a:extLst>
                  <a:ext uri="{0D108BD9-81ED-4DB2-BD59-A6C34878D82A}">
                    <a16:rowId xmlns:a16="http://schemas.microsoft.com/office/drawing/2014/main" val="2967366592"/>
                  </a:ext>
                </a:extLst>
              </a:tr>
              <a:tr h="493068">
                <a:tc>
                  <a:txBody>
                    <a:bodyPr/>
                    <a:lstStyle/>
                    <a:p>
                      <a:r>
                        <a:rPr lang="en-GB" b="1" dirty="0">
                          <a:solidFill>
                            <a:schemeClr val="tx1"/>
                          </a:solidFill>
                        </a:rPr>
                        <a:t>YEAR</a:t>
                      </a:r>
                      <a:endParaRPr lang="en-US" b="1" dirty="0">
                        <a:solidFill>
                          <a:schemeClr val="tx1"/>
                        </a:solidFill>
                      </a:endParaRPr>
                    </a:p>
                  </a:txBody>
                  <a:tcPr/>
                </a:tc>
                <a:tc>
                  <a:txBody>
                    <a:bodyPr/>
                    <a:lstStyle/>
                    <a:p>
                      <a:r>
                        <a:rPr lang="en-US" dirty="0"/>
                        <a:t>II</a:t>
                      </a:r>
                    </a:p>
                  </a:txBody>
                  <a:tcPr/>
                </a:tc>
                <a:extLst>
                  <a:ext uri="{0D108BD9-81ED-4DB2-BD59-A6C34878D82A}">
                    <a16:rowId xmlns:a16="http://schemas.microsoft.com/office/drawing/2014/main" val="3106965190"/>
                  </a:ext>
                </a:extLst>
              </a:tr>
              <a:tr h="493068">
                <a:tc>
                  <a:txBody>
                    <a:bodyPr/>
                    <a:lstStyle/>
                    <a:p>
                      <a:r>
                        <a:rPr lang="en-GB" b="1" dirty="0">
                          <a:solidFill>
                            <a:schemeClr val="tx1"/>
                          </a:solidFill>
                        </a:rPr>
                        <a:t>SECTION</a:t>
                      </a:r>
                      <a:endParaRPr lang="en-US" b="1" dirty="0">
                        <a:solidFill>
                          <a:schemeClr val="tx1"/>
                        </a:solidFill>
                      </a:endParaRPr>
                    </a:p>
                  </a:txBody>
                  <a:tcPr/>
                </a:tc>
                <a:tc>
                  <a:txBody>
                    <a:bodyPr/>
                    <a:lstStyle/>
                    <a:p>
                      <a:r>
                        <a:rPr lang="en-US" dirty="0"/>
                        <a:t>C</a:t>
                      </a:r>
                    </a:p>
                  </a:txBody>
                  <a:tcPr/>
                </a:tc>
                <a:extLst>
                  <a:ext uri="{0D108BD9-81ED-4DB2-BD59-A6C34878D82A}">
                    <a16:rowId xmlns:a16="http://schemas.microsoft.com/office/drawing/2014/main" val="3234068443"/>
                  </a:ext>
                </a:extLst>
              </a:tr>
              <a:tr h="493068">
                <a:tc>
                  <a:txBody>
                    <a:bodyPr/>
                    <a:lstStyle/>
                    <a:p>
                      <a:r>
                        <a:rPr lang="en-GB" b="1" dirty="0">
                          <a:solidFill>
                            <a:schemeClr val="tx1"/>
                          </a:solidFill>
                        </a:rPr>
                        <a:t>FACULTY IN-CHARGE</a:t>
                      </a:r>
                      <a:endParaRPr lang="en-US" b="1" dirty="0">
                        <a:solidFill>
                          <a:schemeClr val="tx1"/>
                        </a:solidFill>
                      </a:endParaRPr>
                    </a:p>
                  </a:txBody>
                  <a:tcPr/>
                </a:tc>
                <a:tc>
                  <a:txBody>
                    <a:bodyPr/>
                    <a:lstStyle/>
                    <a:p>
                      <a:r>
                        <a:rPr lang="en-US" b="1" dirty="0"/>
                        <a:t>MS.M.BHAVANI</a:t>
                      </a:r>
                    </a:p>
                  </a:txBody>
                  <a:tcPr/>
                </a:tc>
                <a:extLst>
                  <a:ext uri="{0D108BD9-81ED-4DB2-BD59-A6C34878D82A}">
                    <a16:rowId xmlns:a16="http://schemas.microsoft.com/office/drawing/2014/main" val="3536199969"/>
                  </a:ext>
                </a:extLst>
              </a:tr>
            </a:tbl>
          </a:graphicData>
        </a:graphic>
      </p:graphicFrame>
      <p:sp>
        <p:nvSpPr>
          <p:cNvPr id="12" name="Date Placeholder 11">
            <a:extLst>
              <a:ext uri="{FF2B5EF4-FFF2-40B4-BE49-F238E27FC236}">
                <a16:creationId xmlns:a16="http://schemas.microsoft.com/office/drawing/2014/main" id="{6B174A57-15CE-2FFD-86D9-B7E84692480D}"/>
              </a:ext>
            </a:extLst>
          </p:cNvPr>
          <p:cNvSpPr>
            <a:spLocks noGrp="1"/>
          </p:cNvSpPr>
          <p:nvPr>
            <p:ph type="dt" sz="half" idx="10"/>
          </p:nvPr>
        </p:nvSpPr>
        <p:spPr/>
        <p:txBody>
          <a:bodyPr/>
          <a:lstStyle/>
          <a:p>
            <a:fld id="{F9B0B098-7844-408D-9BB3-6B083FBEE8AA}" type="datetime1">
              <a:rPr lang="en-US" smtClean="0"/>
              <a:t>10/30/2025</a:t>
            </a:fld>
            <a:endParaRPr lang="en-US"/>
          </a:p>
        </p:txBody>
      </p:sp>
      <p:sp>
        <p:nvSpPr>
          <p:cNvPr id="13" name="Slide Number Placeholder 12">
            <a:extLst>
              <a:ext uri="{FF2B5EF4-FFF2-40B4-BE49-F238E27FC236}">
                <a16:creationId xmlns:a16="http://schemas.microsoft.com/office/drawing/2014/main" id="{E4873981-939E-932D-DBE2-6B02CC92B85F}"/>
              </a:ext>
            </a:extLst>
          </p:cNvPr>
          <p:cNvSpPr>
            <a:spLocks noGrp="1"/>
          </p:cNvSpPr>
          <p:nvPr>
            <p:ph type="sldNum" sz="quarter" idx="12"/>
          </p:nvPr>
        </p:nvSpPr>
        <p:spPr/>
        <p:txBody>
          <a:bodyPr/>
          <a:lstStyle/>
          <a:p>
            <a:fld id="{1FCEF87E-815D-44D1-B0AB-39AF0402D6A8}" type="slidenum">
              <a:rPr lang="en-US" smtClean="0"/>
              <a:t>1</a:t>
            </a:fld>
            <a:endParaRPr lang="en-US"/>
          </a:p>
        </p:txBody>
      </p:sp>
    </p:spTree>
    <p:extLst>
      <p:ext uri="{BB962C8B-B14F-4D97-AF65-F5344CB8AC3E}">
        <p14:creationId xmlns:p14="http://schemas.microsoft.com/office/powerpoint/2010/main" val="2720793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E759A-0732-65F8-ABFC-93E81441B8A8}"/>
              </a:ext>
            </a:extLst>
          </p:cNvPr>
          <p:cNvSpPr>
            <a:spLocks noGrp="1"/>
          </p:cNvSpPr>
          <p:nvPr>
            <p:ph type="title"/>
          </p:nvPr>
        </p:nvSpPr>
        <p:spPr>
          <a:xfrm>
            <a:off x="0" y="35509"/>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PROBLEM STATEMENT</a:t>
            </a:r>
            <a:endParaRPr lang="en-US" dirty="0">
              <a:solidFill>
                <a:schemeClr val="tx1"/>
              </a:solidFill>
            </a:endParaRPr>
          </a:p>
        </p:txBody>
      </p:sp>
      <p:sp>
        <p:nvSpPr>
          <p:cNvPr id="3" name="Content Placeholder 2">
            <a:extLst>
              <a:ext uri="{FF2B5EF4-FFF2-40B4-BE49-F238E27FC236}">
                <a16:creationId xmlns:a16="http://schemas.microsoft.com/office/drawing/2014/main" id="{FAE17474-C476-1051-3F37-A2159E2BEE57}"/>
              </a:ext>
            </a:extLst>
          </p:cNvPr>
          <p:cNvSpPr>
            <a:spLocks noGrp="1"/>
          </p:cNvSpPr>
          <p:nvPr>
            <p:ph idx="1"/>
          </p:nvPr>
        </p:nvSpPr>
        <p:spPr>
          <a:xfrm>
            <a:off x="838200" y="818148"/>
            <a:ext cx="10515600" cy="5358816"/>
          </a:xfrm>
        </p:spPr>
        <p:txBody>
          <a:bodyPr vert="horz" lIns="91440" tIns="45720" rIns="91440" bIns="45720" rtlCol="0" anchor="t">
            <a:normAutofit/>
          </a:bodyPr>
          <a:lstStyle/>
          <a:p>
            <a:r>
              <a:rPr lang="en-US" sz="2400" b="1" dirty="0">
                <a:ea typeface="+mn-lt"/>
                <a:cs typeface="+mn-lt"/>
              </a:rPr>
              <a:t>Overview:</a:t>
            </a:r>
            <a:endParaRPr lang="en-US" sz="2400" dirty="0">
              <a:latin typeface="Times New Roman"/>
              <a:cs typeface="Times New Roman"/>
            </a:endParaRPr>
          </a:p>
          <a:p>
            <a:pPr marL="0" indent="0">
              <a:buNone/>
            </a:pPr>
            <a:r>
              <a:rPr lang="en-US" sz="2400" dirty="0">
                <a:ea typeface="+mn-lt"/>
                <a:cs typeface="+mn-lt"/>
              </a:rPr>
              <a:t>Manual classification of student results based on attendance, internal marks, and final marks requires considerable time and is subject to human errors. Evaluating student performance individually can become inconsistent when done by multiple faculty members.</a:t>
            </a:r>
            <a:endParaRPr lang="en-US" dirty="0">
              <a:ea typeface="Calibri" panose="020F0502020204030204"/>
              <a:cs typeface="Calibri" panose="020F0502020204030204"/>
            </a:endParaRPr>
          </a:p>
          <a:p>
            <a:r>
              <a:rPr lang="en-US" sz="2400" b="1" dirty="0">
                <a:ea typeface="+mn-lt"/>
                <a:cs typeface="+mn-lt"/>
              </a:rPr>
              <a:t>Problem Statement:</a:t>
            </a:r>
            <a:endParaRPr lang="en-US" dirty="0"/>
          </a:p>
          <a:p>
            <a:pPr marL="0" indent="0">
              <a:buNone/>
            </a:pPr>
            <a:r>
              <a:rPr lang="en-US" sz="2400" dirty="0">
                <a:ea typeface="+mn-lt"/>
                <a:cs typeface="+mn-lt"/>
              </a:rPr>
              <a:t>To design and implement an automated AI-based system that classifies students as </a:t>
            </a:r>
            <a:r>
              <a:rPr lang="en-US" sz="2400" i="1" dirty="0">
                <a:ea typeface="+mn-lt"/>
                <a:cs typeface="+mn-lt"/>
              </a:rPr>
              <a:t>Pass</a:t>
            </a:r>
            <a:r>
              <a:rPr lang="en-US" sz="2400" dirty="0">
                <a:ea typeface="+mn-lt"/>
                <a:cs typeface="+mn-lt"/>
              </a:rPr>
              <a:t> or </a:t>
            </a:r>
            <a:r>
              <a:rPr lang="en-US" sz="2400" i="1" dirty="0">
                <a:ea typeface="+mn-lt"/>
                <a:cs typeface="+mn-lt"/>
              </a:rPr>
              <a:t>Fail</a:t>
            </a:r>
            <a:r>
              <a:rPr lang="en-US" sz="2400" dirty="0">
                <a:ea typeface="+mn-lt"/>
                <a:cs typeface="+mn-lt"/>
              </a:rPr>
              <a:t> using simple and reliable rule-based logic. The system should accurately determine each student’s academic result based on attendance percentage and marks obtained.</a:t>
            </a:r>
            <a:endParaRPr lang="en-US" dirty="0">
              <a:ea typeface="Calibri" panose="020F0502020204030204"/>
              <a:cs typeface="Calibri" panose="020F0502020204030204"/>
            </a:endParaRPr>
          </a:p>
          <a:p>
            <a:r>
              <a:rPr lang="en-US" sz="2400" b="1" dirty="0">
                <a:ea typeface="+mn-lt"/>
                <a:cs typeface="+mn-lt"/>
              </a:rPr>
              <a:t>Expected Result:</a:t>
            </a:r>
            <a:endParaRPr lang="en-US" dirty="0"/>
          </a:p>
          <a:p>
            <a:pPr marL="0" indent="0">
              <a:buNone/>
            </a:pPr>
            <a:r>
              <a:rPr lang="en-US" sz="2400" dirty="0">
                <a:ea typeface="+mn-lt"/>
                <a:cs typeface="+mn-lt"/>
              </a:rPr>
              <a:t>The model should display all students along with their results in a structured tabular format, saving time and improving accuracy. This automation ensures consistency in grading and allows easy customization of evaluation criteria.</a:t>
            </a:r>
            <a:endParaRPr lang="en-US" dirty="0">
              <a:ea typeface="Calibri" panose="020F0502020204030204"/>
              <a:cs typeface="Calibri" panose="020F0502020204030204"/>
            </a:endParaRPr>
          </a:p>
          <a:p>
            <a:endParaRPr lang="en-US" sz="2400" dirty="0">
              <a:latin typeface="Times New Roman"/>
              <a:cs typeface="Times New Roman"/>
            </a:endParaRPr>
          </a:p>
        </p:txBody>
      </p:sp>
      <p:sp>
        <p:nvSpPr>
          <p:cNvPr id="4" name="Date Placeholder 3">
            <a:extLst>
              <a:ext uri="{FF2B5EF4-FFF2-40B4-BE49-F238E27FC236}">
                <a16:creationId xmlns:a16="http://schemas.microsoft.com/office/drawing/2014/main" id="{85FF5BCC-B36E-DFE5-103F-31FA12632094}"/>
              </a:ext>
            </a:extLst>
          </p:cNvPr>
          <p:cNvSpPr>
            <a:spLocks noGrp="1"/>
          </p:cNvSpPr>
          <p:nvPr>
            <p:ph type="dt" sz="half" idx="10"/>
          </p:nvPr>
        </p:nvSpPr>
        <p:spPr/>
        <p:txBody>
          <a:bodyPr/>
          <a:lstStyle/>
          <a:p>
            <a:fld id="{316FBEDF-053F-468F-8CCF-D1ACE4FBB50D}" type="datetime1">
              <a:rPr lang="en-US" smtClean="0"/>
              <a:t>10/30/2025</a:t>
            </a:fld>
            <a:endParaRPr lang="en-US"/>
          </a:p>
        </p:txBody>
      </p:sp>
      <p:sp>
        <p:nvSpPr>
          <p:cNvPr id="5" name="Slide Number Placeholder 4">
            <a:extLst>
              <a:ext uri="{FF2B5EF4-FFF2-40B4-BE49-F238E27FC236}">
                <a16:creationId xmlns:a16="http://schemas.microsoft.com/office/drawing/2014/main" id="{70253399-F526-B4B1-D444-32B3A164A39F}"/>
              </a:ext>
            </a:extLst>
          </p:cNvPr>
          <p:cNvSpPr>
            <a:spLocks noGrp="1"/>
          </p:cNvSpPr>
          <p:nvPr>
            <p:ph type="sldNum" sz="quarter" idx="12"/>
          </p:nvPr>
        </p:nvSpPr>
        <p:spPr/>
        <p:txBody>
          <a:bodyPr/>
          <a:lstStyle/>
          <a:p>
            <a:fld id="{1FCEF87E-815D-44D1-B0AB-39AF0402D6A8}" type="slidenum">
              <a:rPr lang="en-US" smtClean="0"/>
              <a:t>2</a:t>
            </a:fld>
            <a:endParaRPr lang="en-US"/>
          </a:p>
        </p:txBody>
      </p:sp>
    </p:spTree>
    <p:extLst>
      <p:ext uri="{BB962C8B-B14F-4D97-AF65-F5344CB8AC3E}">
        <p14:creationId xmlns:p14="http://schemas.microsoft.com/office/powerpoint/2010/main" val="1816614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CC068-5F54-97E8-2F1C-0538F11269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B2B1AF-B7ED-6DDA-888D-9BCAF08EA5E4}"/>
              </a:ext>
            </a:extLst>
          </p:cNvPr>
          <p:cNvSpPr>
            <a:spLocks noGrp="1"/>
          </p:cNvSpPr>
          <p:nvPr>
            <p:ph type="title"/>
          </p:nvPr>
        </p:nvSpPr>
        <p:spPr>
          <a:xfrm>
            <a:off x="0" y="35509"/>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THEORETICAL BACKGROUND</a:t>
            </a:r>
            <a:endParaRPr lang="en-US" dirty="0">
              <a:solidFill>
                <a:schemeClr val="tx1"/>
              </a:solidFill>
            </a:endParaRPr>
          </a:p>
        </p:txBody>
      </p:sp>
      <p:sp>
        <p:nvSpPr>
          <p:cNvPr id="3" name="Content Placeholder 2">
            <a:extLst>
              <a:ext uri="{FF2B5EF4-FFF2-40B4-BE49-F238E27FC236}">
                <a16:creationId xmlns:a16="http://schemas.microsoft.com/office/drawing/2014/main" id="{FE67243E-1300-82BE-9968-6837E801AFFC}"/>
              </a:ext>
            </a:extLst>
          </p:cNvPr>
          <p:cNvSpPr>
            <a:spLocks noGrp="1"/>
          </p:cNvSpPr>
          <p:nvPr>
            <p:ph idx="1"/>
          </p:nvPr>
        </p:nvSpPr>
        <p:spPr>
          <a:xfrm>
            <a:off x="838200" y="818148"/>
            <a:ext cx="10515600" cy="5358816"/>
          </a:xfrm>
        </p:spPr>
        <p:txBody>
          <a:bodyPr vert="horz" lIns="91440" tIns="45720" rIns="91440" bIns="45720" rtlCol="0" anchor="t">
            <a:normAutofit fontScale="85000" lnSpcReduction="20000"/>
          </a:bodyPr>
          <a:lstStyle/>
          <a:p>
            <a:pPr marL="0" indent="0">
              <a:buNone/>
            </a:pPr>
            <a:endParaRPr lang="en-US" b="1" dirty="0">
              <a:ea typeface="+mn-lt"/>
              <a:cs typeface="+mn-lt"/>
            </a:endParaRPr>
          </a:p>
          <a:p>
            <a:pPr marL="0" indent="0">
              <a:buNone/>
            </a:pPr>
            <a:r>
              <a:rPr lang="en-US" b="1" dirty="0">
                <a:ea typeface="+mn-lt"/>
                <a:cs typeface="+mn-lt"/>
              </a:rPr>
              <a:t>Artificial Intelligence and Decision Systems:</a:t>
            </a:r>
            <a:endParaRPr lang="en-US" dirty="0">
              <a:ea typeface="Calibri" panose="020F0502020204030204"/>
              <a:cs typeface="Calibri" panose="020F0502020204030204"/>
            </a:endParaRPr>
          </a:p>
          <a:p>
            <a:r>
              <a:rPr lang="en-US" dirty="0">
                <a:ea typeface="+mn-lt"/>
                <a:cs typeface="+mn-lt"/>
              </a:rPr>
              <a:t>AI systems mimic human intelligence to perform reasoning and decision-making. In this project, rule-based logic represents one of the foundational approaches to AI where decisions are taken based on predefined rules rather than trained models.</a:t>
            </a:r>
            <a:endParaRPr lang="en-US" dirty="0"/>
          </a:p>
          <a:p>
            <a:pPr marL="0" indent="0">
              <a:buNone/>
            </a:pPr>
            <a:r>
              <a:rPr lang="en-US" b="1" dirty="0">
                <a:ea typeface="+mn-lt"/>
                <a:cs typeface="+mn-lt"/>
              </a:rPr>
              <a:t>Rule-Based AI Concept:</a:t>
            </a:r>
            <a:endParaRPr lang="en-US" dirty="0">
              <a:ea typeface="Calibri" panose="020F0502020204030204"/>
              <a:cs typeface="Calibri" panose="020F0502020204030204"/>
            </a:endParaRPr>
          </a:p>
          <a:p>
            <a:r>
              <a:rPr lang="en-US" dirty="0">
                <a:ea typeface="+mn-lt"/>
                <a:cs typeface="+mn-lt"/>
              </a:rPr>
              <a:t>The program uses a set of conditions:</a:t>
            </a:r>
            <a:endParaRPr lang="en-US" dirty="0"/>
          </a:p>
          <a:p>
            <a:r>
              <a:rPr lang="en-US" dirty="0">
                <a:ea typeface="+mn-lt"/>
                <a:cs typeface="+mn-lt"/>
              </a:rPr>
              <a:t>If (Attendance ≥ 70) and (Internal Marks ≥ 50) and (Final Marks ≥ 60) → </a:t>
            </a:r>
            <a:r>
              <a:rPr lang="en-US" b="1" dirty="0">
                <a:ea typeface="+mn-lt"/>
                <a:cs typeface="+mn-lt"/>
              </a:rPr>
              <a:t>Pass</a:t>
            </a:r>
            <a:endParaRPr lang="en-US" dirty="0"/>
          </a:p>
          <a:p>
            <a:r>
              <a:rPr lang="en-US" dirty="0">
                <a:ea typeface="+mn-lt"/>
                <a:cs typeface="+mn-lt"/>
              </a:rPr>
              <a:t>Else → </a:t>
            </a:r>
            <a:r>
              <a:rPr lang="en-US" b="1" dirty="0">
                <a:ea typeface="+mn-lt"/>
                <a:cs typeface="+mn-lt"/>
              </a:rPr>
              <a:t>Fail</a:t>
            </a:r>
            <a:endParaRPr lang="en-US" dirty="0"/>
          </a:p>
          <a:p>
            <a:r>
              <a:rPr lang="en-US" dirty="0">
                <a:ea typeface="+mn-lt"/>
                <a:cs typeface="+mn-lt"/>
              </a:rPr>
              <a:t>This logic imitates a human instructor’s evaluation process.</a:t>
            </a:r>
            <a:endParaRPr lang="en-US" dirty="0"/>
          </a:p>
          <a:p>
            <a:pPr marL="0" indent="0">
              <a:buNone/>
            </a:pPr>
            <a:r>
              <a:rPr lang="en-US" b="1" dirty="0">
                <a:ea typeface="+mn-lt"/>
                <a:cs typeface="+mn-lt"/>
              </a:rPr>
              <a:t>Advantages:</a:t>
            </a:r>
            <a:endParaRPr lang="en-US" dirty="0">
              <a:ea typeface="Calibri" panose="020F0502020204030204"/>
              <a:cs typeface="Calibri" panose="020F0502020204030204"/>
            </a:endParaRPr>
          </a:p>
          <a:p>
            <a:r>
              <a:rPr lang="en-US" dirty="0">
                <a:ea typeface="+mn-lt"/>
                <a:cs typeface="+mn-lt"/>
              </a:rPr>
              <a:t>Simple to understand and implement</a:t>
            </a:r>
            <a:endParaRPr lang="en-US" dirty="0"/>
          </a:p>
          <a:p>
            <a:r>
              <a:rPr lang="en-US" dirty="0">
                <a:ea typeface="+mn-lt"/>
                <a:cs typeface="+mn-lt"/>
              </a:rPr>
              <a:t>Does not require large datasets</a:t>
            </a:r>
            <a:endParaRPr lang="en-US" dirty="0"/>
          </a:p>
          <a:p>
            <a:r>
              <a:rPr lang="en-US" dirty="0">
                <a:ea typeface="+mn-lt"/>
                <a:cs typeface="+mn-lt"/>
              </a:rPr>
              <a:t>Provides consistent and transparent results</a:t>
            </a:r>
            <a:endParaRPr lang="en-US" dirty="0"/>
          </a:p>
          <a:p>
            <a:endParaRPr lang="en-US" dirty="0">
              <a:ea typeface="Calibri"/>
              <a:cs typeface="Calibri"/>
            </a:endParaRPr>
          </a:p>
        </p:txBody>
      </p:sp>
      <p:sp>
        <p:nvSpPr>
          <p:cNvPr id="4" name="Date Placeholder 3">
            <a:extLst>
              <a:ext uri="{FF2B5EF4-FFF2-40B4-BE49-F238E27FC236}">
                <a16:creationId xmlns:a16="http://schemas.microsoft.com/office/drawing/2014/main" id="{4AF593AB-ABA6-D8E8-42D9-A38FB7B4DB45}"/>
              </a:ext>
            </a:extLst>
          </p:cNvPr>
          <p:cNvSpPr>
            <a:spLocks noGrp="1"/>
          </p:cNvSpPr>
          <p:nvPr>
            <p:ph type="dt" sz="half" idx="10"/>
          </p:nvPr>
        </p:nvSpPr>
        <p:spPr/>
        <p:txBody>
          <a:bodyPr/>
          <a:lstStyle/>
          <a:p>
            <a:fld id="{316FBEDF-053F-468F-8CCF-D1ACE4FBB50D}" type="datetime1">
              <a:rPr lang="en-US" smtClean="0"/>
              <a:t>10/30/2025</a:t>
            </a:fld>
            <a:endParaRPr lang="en-US"/>
          </a:p>
        </p:txBody>
      </p:sp>
      <p:sp>
        <p:nvSpPr>
          <p:cNvPr id="5" name="Slide Number Placeholder 4">
            <a:extLst>
              <a:ext uri="{FF2B5EF4-FFF2-40B4-BE49-F238E27FC236}">
                <a16:creationId xmlns:a16="http://schemas.microsoft.com/office/drawing/2014/main" id="{40AE40CC-B05F-6325-A926-99504CD4A72F}"/>
              </a:ext>
            </a:extLst>
          </p:cNvPr>
          <p:cNvSpPr>
            <a:spLocks noGrp="1"/>
          </p:cNvSpPr>
          <p:nvPr>
            <p:ph type="sldNum" sz="quarter" idx="12"/>
          </p:nvPr>
        </p:nvSpPr>
        <p:spPr/>
        <p:txBody>
          <a:bodyPr/>
          <a:lstStyle/>
          <a:p>
            <a:fld id="{1FCEF87E-815D-44D1-B0AB-39AF0402D6A8}" type="slidenum">
              <a:rPr lang="en-US" smtClean="0"/>
              <a:t>3</a:t>
            </a:fld>
            <a:endParaRPr lang="en-US"/>
          </a:p>
        </p:txBody>
      </p:sp>
    </p:spTree>
    <p:extLst>
      <p:ext uri="{BB962C8B-B14F-4D97-AF65-F5344CB8AC3E}">
        <p14:creationId xmlns:p14="http://schemas.microsoft.com/office/powerpoint/2010/main" val="2832692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34F6B-2294-8100-6428-71DD4A23A3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876350-5987-57CB-5096-A77DCA2009EF}"/>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IMPLEMENTATION AND CODE</a:t>
            </a:r>
            <a:endParaRPr lang="en-US" dirty="0">
              <a:solidFill>
                <a:schemeClr val="tx1"/>
              </a:solidFill>
            </a:endParaRPr>
          </a:p>
        </p:txBody>
      </p:sp>
      <p:sp>
        <p:nvSpPr>
          <p:cNvPr id="3" name="Content Placeholder 2">
            <a:extLst>
              <a:ext uri="{FF2B5EF4-FFF2-40B4-BE49-F238E27FC236}">
                <a16:creationId xmlns:a16="http://schemas.microsoft.com/office/drawing/2014/main" id="{A229904C-7E5E-5862-ACA4-167CDBC5044B}"/>
              </a:ext>
            </a:extLst>
          </p:cNvPr>
          <p:cNvSpPr>
            <a:spLocks noGrp="1"/>
          </p:cNvSpPr>
          <p:nvPr>
            <p:ph idx="1"/>
          </p:nvPr>
        </p:nvSpPr>
        <p:spPr>
          <a:xfrm>
            <a:off x="838200" y="1267326"/>
            <a:ext cx="10515600" cy="4909637"/>
          </a:xfrm>
        </p:spPr>
        <p:txBody>
          <a:bodyPr/>
          <a:lstStyle/>
          <a:p>
            <a:r>
              <a:rPr lang="en-GB" dirty="0"/>
              <a:t>Link to code in Git-hub Repository</a:t>
            </a:r>
          </a:p>
          <a:p>
            <a:endParaRPr lang="en-GB" dirty="0"/>
          </a:p>
          <a:p>
            <a:endParaRPr lang="en-US" dirty="0"/>
          </a:p>
        </p:txBody>
      </p:sp>
      <p:sp>
        <p:nvSpPr>
          <p:cNvPr id="4" name="Date Placeholder 3">
            <a:extLst>
              <a:ext uri="{FF2B5EF4-FFF2-40B4-BE49-F238E27FC236}">
                <a16:creationId xmlns:a16="http://schemas.microsoft.com/office/drawing/2014/main" id="{C0BC0E82-F7C5-E4B3-8BB9-1583AC631384}"/>
              </a:ext>
            </a:extLst>
          </p:cNvPr>
          <p:cNvSpPr>
            <a:spLocks noGrp="1"/>
          </p:cNvSpPr>
          <p:nvPr>
            <p:ph type="dt" sz="half" idx="10"/>
          </p:nvPr>
        </p:nvSpPr>
        <p:spPr/>
        <p:txBody>
          <a:bodyPr/>
          <a:lstStyle/>
          <a:p>
            <a:fld id="{C5480D13-07B8-4CF5-901F-BD1025D74351}" type="datetime1">
              <a:rPr lang="en-US" smtClean="0"/>
              <a:t>10/30/2025</a:t>
            </a:fld>
            <a:endParaRPr lang="en-US"/>
          </a:p>
        </p:txBody>
      </p:sp>
      <p:sp>
        <p:nvSpPr>
          <p:cNvPr id="5" name="Slide Number Placeholder 4">
            <a:extLst>
              <a:ext uri="{FF2B5EF4-FFF2-40B4-BE49-F238E27FC236}">
                <a16:creationId xmlns:a16="http://schemas.microsoft.com/office/drawing/2014/main" id="{04775014-201C-1110-C957-46A30A1C2417}"/>
              </a:ext>
            </a:extLst>
          </p:cNvPr>
          <p:cNvSpPr>
            <a:spLocks noGrp="1"/>
          </p:cNvSpPr>
          <p:nvPr>
            <p:ph type="sldNum" sz="quarter" idx="12"/>
          </p:nvPr>
        </p:nvSpPr>
        <p:spPr/>
        <p:txBody>
          <a:bodyPr/>
          <a:lstStyle/>
          <a:p>
            <a:fld id="{1FCEF87E-815D-44D1-B0AB-39AF0402D6A8}" type="slidenum">
              <a:rPr lang="en-US" smtClean="0"/>
              <a:t>4</a:t>
            </a:fld>
            <a:endParaRPr lang="en-US"/>
          </a:p>
        </p:txBody>
      </p:sp>
      <p:graphicFrame>
        <p:nvGraphicFramePr>
          <p:cNvPr id="7" name="Table 6">
            <a:extLst>
              <a:ext uri="{FF2B5EF4-FFF2-40B4-BE49-F238E27FC236}">
                <a16:creationId xmlns:a16="http://schemas.microsoft.com/office/drawing/2014/main" id="{ACE64048-76D1-E559-97A6-1E9DA8CC9F64}"/>
              </a:ext>
            </a:extLst>
          </p:cNvPr>
          <p:cNvGraphicFramePr>
            <a:graphicFrameLocks noGrp="1"/>
          </p:cNvGraphicFramePr>
          <p:nvPr>
            <p:extLst>
              <p:ext uri="{D42A27DB-BD31-4B8C-83A1-F6EECF244321}">
                <p14:modId xmlns:p14="http://schemas.microsoft.com/office/powerpoint/2010/main" val="780514671"/>
              </p:ext>
            </p:extLst>
          </p:nvPr>
        </p:nvGraphicFramePr>
        <p:xfrm>
          <a:off x="1858027" y="1743205"/>
          <a:ext cx="8128000" cy="4597573"/>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4052004335"/>
                    </a:ext>
                  </a:extLst>
                </a:gridCol>
                <a:gridCol w="4064000">
                  <a:extLst>
                    <a:ext uri="{9D8B030D-6E8A-4147-A177-3AD203B41FA5}">
                      <a16:colId xmlns:a16="http://schemas.microsoft.com/office/drawing/2014/main" val="1251959847"/>
                    </a:ext>
                  </a:extLst>
                </a:gridCol>
              </a:tblGrid>
              <a:tr h="482773">
                <a:tc>
                  <a:txBody>
                    <a:bodyPr/>
                    <a:lstStyle/>
                    <a:p>
                      <a:r>
                        <a:rPr lang="en-GB" dirty="0">
                          <a:solidFill>
                            <a:schemeClr val="tx1"/>
                          </a:solidFill>
                        </a:rPr>
                        <a:t>List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dirty="0">
                          <a:solidFill>
                            <a:schemeClr val="tx1"/>
                          </a:solidFill>
                        </a:rPr>
                        <a:t>Git-hub Repository Links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9369799"/>
                  </a:ext>
                </a:extLst>
              </a:tr>
              <a:tr h="370840">
                <a:tc>
                  <a:txBody>
                    <a:bodyPr/>
                    <a:lstStyle/>
                    <a:p>
                      <a:r>
                        <a:rPr lang="en-GB" dirty="0">
                          <a:solidFill>
                            <a:schemeClr val="tx1"/>
                          </a:solidFill>
                        </a:rPr>
                        <a:t>Implementation of Code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US" sz="1800" b="0" i="0" u="none" strike="noStrike" noProof="0" dirty="0">
                          <a:solidFill>
                            <a:schemeClr val="tx1"/>
                          </a:solidFill>
                          <a:latin typeface="Calibri"/>
                        </a:rPr>
                        <a:t>https://github.com/sakthi-janakiraman/Ai-mini-project-/blob/8d45a16b742284db984d51d007d500f237db8945/AI_CODE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6202207"/>
                  </a:ext>
                </a:extLst>
              </a:tr>
              <a:tr h="370840">
                <a:tc>
                  <a:txBody>
                    <a:bodyPr/>
                    <a:lstStyle/>
                    <a:p>
                      <a:r>
                        <a:rPr lang="en-GB" dirty="0">
                          <a:solidFill>
                            <a:schemeClr val="tx1"/>
                          </a:solidFill>
                        </a:rPr>
                        <a:t>Word Document Report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US" sz="1800" b="0" i="0" u="none" strike="noStrike" noProof="0" dirty="0">
                          <a:solidFill>
                            <a:schemeClr val="tx1"/>
                          </a:solidFill>
                          <a:latin typeface="Calibri"/>
                        </a:rPr>
                        <a:t>https://github.com/sakthi-janakiraman/Ai-mini-project-/blob/9b1a5db55e4a6f910c18bc5ac863ceab0e9d856f/AILAB_MINI_PROJECT.pdf.pdf</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1050083"/>
                  </a:ext>
                </a:extLst>
              </a:tr>
              <a:tr h="370840">
                <a:tc>
                  <a:txBody>
                    <a:bodyPr/>
                    <a:lstStyle/>
                    <a:p>
                      <a:r>
                        <a:rPr lang="en-GB" dirty="0">
                          <a:solidFill>
                            <a:schemeClr val="tx1"/>
                          </a:solidFill>
                        </a:rPr>
                        <a:t>PPT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US" sz="1800" b="0" i="0" u="none" strike="noStrike" noProof="0" dirty="0">
                          <a:solidFill>
                            <a:schemeClr val="tx1"/>
                          </a:solidFill>
                          <a:latin typeface="Calibri"/>
                        </a:rPr>
                        <a:t>https://github.com/sakthi-janakiraman/Ai-mini-project-/blob/a6b2a6e0a5d83bdd48dcf27ecca40f23514216d8/AILAB_MINIPROJECT_PPT_.pptx</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7241712"/>
                  </a:ext>
                </a:extLst>
              </a:tr>
            </a:tbl>
          </a:graphicData>
        </a:graphic>
      </p:graphicFrame>
    </p:spTree>
    <p:extLst>
      <p:ext uri="{BB962C8B-B14F-4D97-AF65-F5344CB8AC3E}">
        <p14:creationId xmlns:p14="http://schemas.microsoft.com/office/powerpoint/2010/main" val="519586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AF55069-71B1-83F0-E5F5-B02F8F5772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358887-D4AD-6383-79D6-F528D34824D4}"/>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OUTPUT AND RESULTS</a:t>
            </a:r>
            <a:endParaRPr lang="en-US" dirty="0">
              <a:solidFill>
                <a:schemeClr val="tx1"/>
              </a:solidFill>
            </a:endParaRPr>
          </a:p>
        </p:txBody>
      </p:sp>
      <p:pic>
        <p:nvPicPr>
          <p:cNvPr id="6" name="Content Placeholder 5" descr="A screen shot of a computer&#10;&#10;AI-generated content may be incorrect.">
            <a:extLst>
              <a:ext uri="{FF2B5EF4-FFF2-40B4-BE49-F238E27FC236}">
                <a16:creationId xmlns:a16="http://schemas.microsoft.com/office/drawing/2014/main" id="{B95978E0-390F-BC09-6A82-C84CD8375523}"/>
              </a:ext>
            </a:extLst>
          </p:cNvPr>
          <p:cNvPicPr>
            <a:picLocks noGrp="1" noChangeAspect="1"/>
          </p:cNvPicPr>
          <p:nvPr>
            <p:ph idx="1"/>
          </p:nvPr>
        </p:nvPicPr>
        <p:blipFill>
          <a:blip r:embed="rId2"/>
          <a:stretch>
            <a:fillRect/>
          </a:stretch>
        </p:blipFill>
        <p:spPr>
          <a:xfrm>
            <a:off x="2359068" y="1253787"/>
            <a:ext cx="5584521" cy="3694551"/>
          </a:xfrm>
          <a:prstGeom prst="rect">
            <a:avLst/>
          </a:prstGeom>
        </p:spPr>
      </p:pic>
      <p:sp>
        <p:nvSpPr>
          <p:cNvPr id="4" name="Date Placeholder 3">
            <a:extLst>
              <a:ext uri="{FF2B5EF4-FFF2-40B4-BE49-F238E27FC236}">
                <a16:creationId xmlns:a16="http://schemas.microsoft.com/office/drawing/2014/main" id="{E47BACE5-322B-3F55-2CA9-8E1D4117021B}"/>
              </a:ext>
            </a:extLst>
          </p:cNvPr>
          <p:cNvSpPr>
            <a:spLocks noGrp="1"/>
          </p:cNvSpPr>
          <p:nvPr>
            <p:ph type="dt" sz="half" idx="10"/>
          </p:nvPr>
        </p:nvSpPr>
        <p:spPr/>
        <p:txBody>
          <a:bodyPr/>
          <a:lstStyle/>
          <a:p>
            <a:fld id="{C5480D13-07B8-4CF5-901F-BD1025D74351}" type="datetime1">
              <a:rPr lang="en-US" smtClean="0"/>
              <a:t>10/30/2025</a:t>
            </a:fld>
            <a:endParaRPr lang="en-US"/>
          </a:p>
        </p:txBody>
      </p:sp>
      <p:sp>
        <p:nvSpPr>
          <p:cNvPr id="5" name="Slide Number Placeholder 4">
            <a:extLst>
              <a:ext uri="{FF2B5EF4-FFF2-40B4-BE49-F238E27FC236}">
                <a16:creationId xmlns:a16="http://schemas.microsoft.com/office/drawing/2014/main" id="{A7D1AF6B-7EFE-60E0-2350-AE083D01AD8A}"/>
              </a:ext>
            </a:extLst>
          </p:cNvPr>
          <p:cNvSpPr>
            <a:spLocks noGrp="1"/>
          </p:cNvSpPr>
          <p:nvPr>
            <p:ph type="sldNum" sz="quarter" idx="12"/>
          </p:nvPr>
        </p:nvSpPr>
        <p:spPr/>
        <p:txBody>
          <a:bodyPr/>
          <a:lstStyle/>
          <a:p>
            <a:fld id="{1FCEF87E-815D-44D1-B0AB-39AF0402D6A8}" type="slidenum">
              <a:rPr lang="en-US" smtClean="0"/>
              <a:t>5</a:t>
            </a:fld>
            <a:endParaRPr lang="en-US"/>
          </a:p>
        </p:txBody>
      </p:sp>
      <p:sp>
        <p:nvSpPr>
          <p:cNvPr id="7" name="TextBox 6">
            <a:extLst>
              <a:ext uri="{FF2B5EF4-FFF2-40B4-BE49-F238E27FC236}">
                <a16:creationId xmlns:a16="http://schemas.microsoft.com/office/drawing/2014/main" id="{67F6D646-540E-5291-5BF9-D58642467006}"/>
              </a:ext>
            </a:extLst>
          </p:cNvPr>
          <p:cNvSpPr txBox="1"/>
          <p:nvPr/>
        </p:nvSpPr>
        <p:spPr>
          <a:xfrm>
            <a:off x="1336111" y="4953000"/>
            <a:ext cx="817323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Output Explanation:</a:t>
            </a:r>
            <a:endParaRPr lang="en-US" dirty="0">
              <a:ea typeface="Calibri" panose="020F0502020204030204"/>
              <a:cs typeface="Calibri" panose="020F0502020204030204"/>
            </a:endParaRPr>
          </a:p>
          <a:p>
            <a:pPr marL="285750" indent="-285750">
              <a:buFont typeface="Arial"/>
              <a:buChar char="•"/>
            </a:pPr>
            <a:r>
              <a:rPr lang="en-US" dirty="0">
                <a:ea typeface="+mn-lt"/>
                <a:cs typeface="+mn-lt"/>
              </a:rPr>
              <a:t>The program starts by printing the header and student table.</a:t>
            </a:r>
            <a:endParaRPr lang="en-US" dirty="0">
              <a:ea typeface="Calibri" panose="020F0502020204030204"/>
              <a:cs typeface="Calibri" panose="020F0502020204030204"/>
            </a:endParaRPr>
          </a:p>
          <a:p>
            <a:pPr marL="285750" indent="-285750">
              <a:buFont typeface="Arial"/>
              <a:buChar char="•"/>
            </a:pPr>
            <a:r>
              <a:rPr lang="en-US" dirty="0">
                <a:ea typeface="+mn-lt"/>
                <a:cs typeface="+mn-lt"/>
              </a:rPr>
              <a:t>Each student’s information is displayed in rows, evaluated against the logic.</a:t>
            </a:r>
            <a:endParaRPr lang="en-US" dirty="0">
              <a:ea typeface="Calibri" panose="020F0502020204030204"/>
              <a:cs typeface="Calibri" panose="020F0502020204030204"/>
            </a:endParaRPr>
          </a:p>
          <a:p>
            <a:pPr marL="285750" indent="-285750">
              <a:buFont typeface="Arial"/>
              <a:buChar char="•"/>
            </a:pPr>
            <a:r>
              <a:rPr lang="en-US" dirty="0">
                <a:ea typeface="+mn-lt"/>
                <a:cs typeface="+mn-lt"/>
              </a:rPr>
              <a:t>If all conditions are met, the result shown is </a:t>
            </a:r>
            <a:r>
              <a:rPr lang="en-US" i="1" dirty="0">
                <a:ea typeface="+mn-lt"/>
                <a:cs typeface="+mn-lt"/>
              </a:rPr>
              <a:t>Pass</a:t>
            </a:r>
            <a:r>
              <a:rPr lang="en-US" dirty="0">
                <a:ea typeface="+mn-lt"/>
                <a:cs typeface="+mn-lt"/>
              </a:rPr>
              <a:t>, otherwise </a:t>
            </a:r>
            <a:r>
              <a:rPr lang="en-US" i="1" dirty="0">
                <a:ea typeface="+mn-lt"/>
                <a:cs typeface="+mn-lt"/>
              </a:rPr>
              <a:t>Fail</a:t>
            </a:r>
            <a:r>
              <a:rPr lang="en-US" dirty="0">
                <a:ea typeface="+mn-lt"/>
                <a:cs typeface="+mn-lt"/>
              </a:rPr>
              <a:t>.</a:t>
            </a:r>
            <a:endParaRPr lang="en-US" dirty="0">
              <a:ea typeface="Calibri" panose="020F0502020204030204"/>
              <a:cs typeface="Calibri" panose="020F0502020204030204"/>
            </a:endParaRPr>
          </a:p>
          <a:p>
            <a:pPr marL="285750" indent="-285750">
              <a:buFont typeface="Arial"/>
              <a:buChar char="•"/>
            </a:pPr>
            <a:r>
              <a:rPr lang="en-US" dirty="0">
                <a:ea typeface="+mn-lt"/>
                <a:cs typeface="+mn-lt"/>
              </a:rPr>
              <a:t>The summary section provides total counts for quick analysis.</a:t>
            </a:r>
            <a:endParaRPr lang="en-US" dirty="0">
              <a:ea typeface="Calibri"/>
              <a:cs typeface="Calibri"/>
            </a:endParaRPr>
          </a:p>
          <a:p>
            <a:pPr algn="ctr"/>
            <a:endParaRPr lang="en-US" dirty="0">
              <a:ea typeface="Calibri"/>
              <a:cs typeface="Calibri"/>
            </a:endParaRPr>
          </a:p>
        </p:txBody>
      </p:sp>
    </p:spTree>
    <p:extLst>
      <p:ext uri="{BB962C8B-B14F-4D97-AF65-F5344CB8AC3E}">
        <p14:creationId xmlns:p14="http://schemas.microsoft.com/office/powerpoint/2010/main" val="2805269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63ECA-B59E-8742-1165-9911D2A450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0B2EF6-B936-B9EB-24E4-C84A062402DD}"/>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OUTPUT AND RESULTS</a:t>
            </a:r>
            <a:endParaRPr lang="en-US" dirty="0">
              <a:solidFill>
                <a:schemeClr val="tx1"/>
              </a:solidFill>
            </a:endParaRPr>
          </a:p>
        </p:txBody>
      </p:sp>
      <p:sp>
        <p:nvSpPr>
          <p:cNvPr id="3" name="Content Placeholder 2">
            <a:extLst>
              <a:ext uri="{FF2B5EF4-FFF2-40B4-BE49-F238E27FC236}">
                <a16:creationId xmlns:a16="http://schemas.microsoft.com/office/drawing/2014/main" id="{4B9409AF-1BD6-CFDC-B172-AD3D38536AC2}"/>
              </a:ext>
            </a:extLst>
          </p:cNvPr>
          <p:cNvSpPr>
            <a:spLocks noGrp="1"/>
          </p:cNvSpPr>
          <p:nvPr>
            <p:ph idx="1"/>
          </p:nvPr>
        </p:nvSpPr>
        <p:spPr>
          <a:xfrm>
            <a:off x="472858" y="1236011"/>
            <a:ext cx="10515600" cy="4909637"/>
          </a:xfrm>
        </p:spPr>
        <p:txBody>
          <a:bodyPr vert="horz" lIns="91440" tIns="45720" rIns="91440" bIns="45720" rtlCol="0" anchor="t">
            <a:normAutofit fontScale="85000" lnSpcReduction="20000"/>
          </a:bodyPr>
          <a:lstStyle/>
          <a:p>
            <a:pPr>
              <a:buNone/>
            </a:pPr>
            <a:r>
              <a:rPr lang="en-GB" b="1" dirty="0">
                <a:ea typeface="+mn-lt"/>
                <a:cs typeface="+mn-lt"/>
              </a:rPr>
              <a:t>Result Summary:</a:t>
            </a:r>
            <a:endParaRPr lang="en-US" dirty="0"/>
          </a:p>
          <a:p>
            <a:pPr>
              <a:buNone/>
            </a:pPr>
            <a:r>
              <a:rPr lang="en-GB" dirty="0">
                <a:ea typeface="+mn-lt"/>
                <a:cs typeface="+mn-lt"/>
              </a:rPr>
              <a:t>The system successfully classified 10 students with 6 passing and 4 failing. It ensures accurate, unbiased, and consistent evaluation based on defined rules.</a:t>
            </a:r>
            <a:endParaRPr lang="en-GB" dirty="0"/>
          </a:p>
          <a:p>
            <a:pPr>
              <a:buNone/>
            </a:pPr>
            <a:r>
              <a:rPr lang="en-GB" b="1" dirty="0">
                <a:ea typeface="+mn-lt"/>
                <a:cs typeface="+mn-lt"/>
              </a:rPr>
              <a:t>Overall Outcome:</a:t>
            </a:r>
            <a:endParaRPr lang="en-GB" dirty="0"/>
          </a:p>
          <a:p>
            <a:pPr>
              <a:buNone/>
            </a:pPr>
            <a:r>
              <a:rPr lang="en-GB" dirty="0">
                <a:ea typeface="+mn-lt"/>
                <a:cs typeface="+mn-lt"/>
              </a:rPr>
              <a:t>The Student Result Classification System automates the evaluation process efficiently, demonstrating how simple AI concepts can replace repetitive manual work.</a:t>
            </a:r>
            <a:endParaRPr lang="en-GB" dirty="0"/>
          </a:p>
          <a:p>
            <a:pPr>
              <a:buNone/>
            </a:pPr>
            <a:r>
              <a:rPr lang="en-GB" dirty="0">
                <a:ea typeface="+mn-lt"/>
                <a:cs typeface="+mn-lt"/>
              </a:rPr>
              <a:t> </a:t>
            </a:r>
            <a:r>
              <a:rPr lang="en-GB" b="1" dirty="0">
                <a:ea typeface="+mn-lt"/>
                <a:cs typeface="+mn-lt"/>
              </a:rPr>
              <a:t>Future Enhancements:</a:t>
            </a:r>
            <a:endParaRPr lang="en-GB" dirty="0">
              <a:ea typeface="Calibri"/>
              <a:cs typeface="Calibri"/>
            </a:endParaRPr>
          </a:p>
          <a:p>
            <a:pPr>
              <a:buFont typeface="Arial"/>
              <a:buChar char="•"/>
            </a:pPr>
            <a:r>
              <a:rPr lang="en-GB" dirty="0">
                <a:ea typeface="+mn-lt"/>
                <a:cs typeface="+mn-lt"/>
              </a:rPr>
              <a:t>Integrate with real-world student databases or CSV/Excel files.</a:t>
            </a:r>
            <a:endParaRPr lang="en-GB" dirty="0"/>
          </a:p>
          <a:p>
            <a:pPr>
              <a:buFont typeface="Arial"/>
              <a:buChar char="•"/>
            </a:pPr>
            <a:r>
              <a:rPr lang="en-GB" dirty="0">
                <a:ea typeface="+mn-lt"/>
                <a:cs typeface="+mn-lt"/>
              </a:rPr>
              <a:t>Develop a graphical interface (GUI) using </a:t>
            </a:r>
            <a:r>
              <a:rPr lang="en-GB" dirty="0" err="1">
                <a:ea typeface="+mn-lt"/>
                <a:cs typeface="+mn-lt"/>
              </a:rPr>
              <a:t>Tkinter</a:t>
            </a:r>
            <a:r>
              <a:rPr lang="en-GB" dirty="0">
                <a:ea typeface="+mn-lt"/>
                <a:cs typeface="+mn-lt"/>
              </a:rPr>
              <a:t> or Flask for better usability.</a:t>
            </a:r>
            <a:endParaRPr lang="en-GB" dirty="0"/>
          </a:p>
          <a:p>
            <a:pPr>
              <a:buFont typeface="Arial"/>
              <a:buChar char="•"/>
            </a:pPr>
            <a:r>
              <a:rPr lang="en-GB" dirty="0">
                <a:ea typeface="+mn-lt"/>
                <a:cs typeface="+mn-lt"/>
              </a:rPr>
              <a:t>Extend logic to include grades (A, B, C, D, F) based on marks.</a:t>
            </a:r>
            <a:endParaRPr lang="en-GB" dirty="0"/>
          </a:p>
          <a:p>
            <a:pPr>
              <a:buFont typeface="Arial"/>
              <a:buChar char="•"/>
            </a:pPr>
            <a:r>
              <a:rPr lang="en-GB" dirty="0">
                <a:ea typeface="+mn-lt"/>
                <a:cs typeface="+mn-lt"/>
              </a:rPr>
              <a:t>Use Machine Learning models for predictive result analysis in future semesters.</a:t>
            </a:r>
            <a:endParaRPr lang="en-GB" dirty="0"/>
          </a:p>
          <a:p>
            <a:pPr>
              <a:buFont typeface="Arial"/>
              <a:buChar char="•"/>
            </a:pPr>
            <a:r>
              <a:rPr lang="en-GB" dirty="0">
                <a:ea typeface="+mn-lt"/>
                <a:cs typeface="+mn-lt"/>
              </a:rPr>
              <a:t>Incorporate visualization features for performance trends.</a:t>
            </a:r>
            <a:endParaRPr lang="en-GB" dirty="0"/>
          </a:p>
          <a:p>
            <a:pPr lvl="0">
              <a:buNone/>
            </a:pPr>
            <a:endParaRPr lang="en-GB" dirty="0">
              <a:ea typeface="Calibri"/>
              <a:cs typeface="Calibri"/>
            </a:endParaRPr>
          </a:p>
          <a:p>
            <a:pPr marL="0" indent="0">
              <a:buNone/>
            </a:pPr>
            <a:endParaRPr lang="en-GB" dirty="0">
              <a:ea typeface="Calibri"/>
              <a:cs typeface="Calibri"/>
            </a:endParaRPr>
          </a:p>
        </p:txBody>
      </p:sp>
      <p:sp>
        <p:nvSpPr>
          <p:cNvPr id="4" name="Date Placeholder 3">
            <a:extLst>
              <a:ext uri="{FF2B5EF4-FFF2-40B4-BE49-F238E27FC236}">
                <a16:creationId xmlns:a16="http://schemas.microsoft.com/office/drawing/2014/main" id="{04773938-5370-329C-27AB-D82ECB9D7128}"/>
              </a:ext>
            </a:extLst>
          </p:cNvPr>
          <p:cNvSpPr>
            <a:spLocks noGrp="1"/>
          </p:cNvSpPr>
          <p:nvPr>
            <p:ph type="dt" sz="half" idx="10"/>
          </p:nvPr>
        </p:nvSpPr>
        <p:spPr/>
        <p:txBody>
          <a:bodyPr/>
          <a:lstStyle/>
          <a:p>
            <a:fld id="{C5480D13-07B8-4CF5-901F-BD1025D74351}" type="datetime1">
              <a:rPr lang="en-US" smtClean="0"/>
              <a:t>10/30/2025</a:t>
            </a:fld>
            <a:endParaRPr lang="en-US"/>
          </a:p>
        </p:txBody>
      </p:sp>
      <p:sp>
        <p:nvSpPr>
          <p:cNvPr id="5" name="Slide Number Placeholder 4">
            <a:extLst>
              <a:ext uri="{FF2B5EF4-FFF2-40B4-BE49-F238E27FC236}">
                <a16:creationId xmlns:a16="http://schemas.microsoft.com/office/drawing/2014/main" id="{E8A83B3C-8735-B8FC-8D50-B919B3471343}"/>
              </a:ext>
            </a:extLst>
          </p:cNvPr>
          <p:cNvSpPr>
            <a:spLocks noGrp="1"/>
          </p:cNvSpPr>
          <p:nvPr>
            <p:ph type="sldNum" sz="quarter" idx="12"/>
          </p:nvPr>
        </p:nvSpPr>
        <p:spPr/>
        <p:txBody>
          <a:bodyPr/>
          <a:lstStyle/>
          <a:p>
            <a:fld id="{1FCEF87E-815D-44D1-B0AB-39AF0402D6A8}" type="slidenum">
              <a:rPr lang="en-US" smtClean="0"/>
              <a:t>6</a:t>
            </a:fld>
            <a:endParaRPr lang="en-US"/>
          </a:p>
        </p:txBody>
      </p:sp>
    </p:spTree>
    <p:extLst>
      <p:ext uri="{BB962C8B-B14F-4D97-AF65-F5344CB8AC3E}">
        <p14:creationId xmlns:p14="http://schemas.microsoft.com/office/powerpoint/2010/main" val="1263363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EA9EE-5679-A557-E7BF-0A904D0977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BF6077-2697-7116-5A2C-99B8054B7FE2}"/>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REFERENCES</a:t>
            </a:r>
            <a:endParaRPr lang="en-US" dirty="0">
              <a:solidFill>
                <a:schemeClr val="tx1"/>
              </a:solidFill>
            </a:endParaRPr>
          </a:p>
        </p:txBody>
      </p:sp>
      <p:sp>
        <p:nvSpPr>
          <p:cNvPr id="3" name="Content Placeholder 2">
            <a:extLst>
              <a:ext uri="{FF2B5EF4-FFF2-40B4-BE49-F238E27FC236}">
                <a16:creationId xmlns:a16="http://schemas.microsoft.com/office/drawing/2014/main" id="{D3AB1971-AF7F-80EE-26ED-EA8A7E8C7C21}"/>
              </a:ext>
            </a:extLst>
          </p:cNvPr>
          <p:cNvSpPr>
            <a:spLocks noGrp="1"/>
          </p:cNvSpPr>
          <p:nvPr>
            <p:ph idx="1"/>
          </p:nvPr>
        </p:nvSpPr>
        <p:spPr>
          <a:xfrm>
            <a:off x="838200" y="1267326"/>
            <a:ext cx="10515600" cy="4909637"/>
          </a:xfrm>
        </p:spPr>
        <p:txBody>
          <a:bodyPr vert="horz" lIns="91440" tIns="45720" rIns="91440" bIns="45720" rtlCol="0" anchor="t">
            <a:normAutofit fontScale="70000" lnSpcReduction="20000"/>
          </a:bodyPr>
          <a:lstStyle/>
          <a:p>
            <a:r>
              <a:rPr lang="en-GB" i="1" dirty="0">
                <a:ea typeface="+mn-lt"/>
                <a:cs typeface="+mn-lt"/>
              </a:rPr>
              <a:t>Python Programming for Beginners</a:t>
            </a:r>
            <a:r>
              <a:rPr lang="en-GB" dirty="0">
                <a:ea typeface="+mn-lt"/>
                <a:cs typeface="+mn-lt"/>
              </a:rPr>
              <a:t> – John Zelle. This book explains the basics of programming using Python and provides examples of logical problem-solving methods that inspired the rule-based structure of this project.</a:t>
            </a:r>
            <a:endParaRPr lang="en-GB" dirty="0">
              <a:ea typeface="Calibri"/>
              <a:cs typeface="Calibri"/>
            </a:endParaRPr>
          </a:p>
          <a:p>
            <a:r>
              <a:rPr lang="en-GB" i="1" dirty="0">
                <a:ea typeface="+mn-lt"/>
                <a:cs typeface="+mn-lt"/>
              </a:rPr>
              <a:t>Artificial Intelligence: A Modern Approach</a:t>
            </a:r>
            <a:r>
              <a:rPr lang="en-GB" dirty="0">
                <a:ea typeface="+mn-lt"/>
                <a:cs typeface="+mn-lt"/>
              </a:rPr>
              <a:t> – Stuart Russell &amp; Peter Norvig. This comprehensive book gives an overview of AI techniques including rule-based reasoning which forms the foundation of this project.</a:t>
            </a:r>
            <a:endParaRPr lang="en-GB" dirty="0"/>
          </a:p>
          <a:p>
            <a:r>
              <a:rPr lang="en-GB" dirty="0" err="1">
                <a:ea typeface="+mn-lt"/>
                <a:cs typeface="+mn-lt"/>
              </a:rPr>
              <a:t>TutorialsPoint</a:t>
            </a:r>
            <a:r>
              <a:rPr lang="en-GB" dirty="0">
                <a:ea typeface="+mn-lt"/>
                <a:cs typeface="+mn-lt"/>
              </a:rPr>
              <a:t> – Basics of Decision Making in Python. Offers an easy-to-understand explanation of conditional statements used in this system.</a:t>
            </a:r>
            <a:endParaRPr lang="en-GB" dirty="0"/>
          </a:p>
          <a:p>
            <a:r>
              <a:rPr lang="en-GB" dirty="0" err="1">
                <a:ea typeface="+mn-lt"/>
                <a:cs typeface="+mn-lt"/>
              </a:rPr>
              <a:t>GeeksforGeeks</a:t>
            </a:r>
            <a:r>
              <a:rPr lang="en-GB" dirty="0">
                <a:ea typeface="+mn-lt"/>
                <a:cs typeface="+mn-lt"/>
              </a:rPr>
              <a:t> – Rule-Based Systems in AI. Discusses various types of AI systems that use logical rules instead of machine learning for classification tasks.</a:t>
            </a:r>
            <a:endParaRPr lang="en-GB" dirty="0"/>
          </a:p>
          <a:p>
            <a:r>
              <a:rPr lang="en-GB" dirty="0">
                <a:ea typeface="+mn-lt"/>
                <a:cs typeface="+mn-lt"/>
              </a:rPr>
              <a:t>Towards Data Science – Automation in Educational Systems. Provides insights into how AI and automation can simplify academic processes such as grading and evaluation.</a:t>
            </a:r>
            <a:endParaRPr lang="en-GB" dirty="0"/>
          </a:p>
          <a:p>
            <a:r>
              <a:rPr lang="en-GB" dirty="0">
                <a:ea typeface="+mn-lt"/>
                <a:cs typeface="+mn-lt"/>
              </a:rPr>
              <a:t>Python.org – Official Documentation. The official documentation was used to understand Python syntax, functions, and formatting for producing structured outputs in the console.</a:t>
            </a:r>
            <a:endParaRPr lang="en-GB" dirty="0"/>
          </a:p>
          <a:p>
            <a:r>
              <a:rPr lang="en-GB" i="1" dirty="0">
                <a:ea typeface="+mn-lt"/>
                <a:cs typeface="+mn-lt"/>
              </a:rPr>
              <a:t>Machine Learning Yearning</a:t>
            </a:r>
            <a:r>
              <a:rPr lang="en-GB" dirty="0">
                <a:ea typeface="+mn-lt"/>
                <a:cs typeface="+mn-lt"/>
              </a:rPr>
              <a:t> – Andrew Ng. This resource provides conceptual understanding about designing simple rule-based AI systems and transitioning toward machine learning.</a:t>
            </a:r>
            <a:endParaRPr lang="en-GB" dirty="0"/>
          </a:p>
          <a:p>
            <a:r>
              <a:rPr lang="en-GB" i="1" dirty="0">
                <a:ea typeface="+mn-lt"/>
                <a:cs typeface="+mn-lt"/>
              </a:rPr>
              <a:t>AI Applications in Education</a:t>
            </a:r>
            <a:r>
              <a:rPr lang="en-GB" dirty="0">
                <a:ea typeface="+mn-lt"/>
                <a:cs typeface="+mn-lt"/>
              </a:rPr>
              <a:t> – Journal of Artificial Intelligence Research. Discusses the use of AI for student assessment and automation, which inspired the educational context of this project.</a:t>
            </a:r>
            <a:endParaRPr lang="en-GB" dirty="0"/>
          </a:p>
          <a:p>
            <a:endParaRPr lang="en-GB" dirty="0">
              <a:ea typeface="Calibri"/>
              <a:cs typeface="Calibri"/>
            </a:endParaRPr>
          </a:p>
          <a:p>
            <a:endParaRPr lang="en-GB" dirty="0">
              <a:ea typeface="Calibri"/>
              <a:cs typeface="Calibri"/>
            </a:endParaRPr>
          </a:p>
        </p:txBody>
      </p:sp>
      <p:sp>
        <p:nvSpPr>
          <p:cNvPr id="4" name="Date Placeholder 3">
            <a:extLst>
              <a:ext uri="{FF2B5EF4-FFF2-40B4-BE49-F238E27FC236}">
                <a16:creationId xmlns:a16="http://schemas.microsoft.com/office/drawing/2014/main" id="{418721BC-42E2-4822-3086-5AF81F1A3726}"/>
              </a:ext>
            </a:extLst>
          </p:cNvPr>
          <p:cNvSpPr>
            <a:spLocks noGrp="1"/>
          </p:cNvSpPr>
          <p:nvPr>
            <p:ph type="dt" sz="half" idx="10"/>
          </p:nvPr>
        </p:nvSpPr>
        <p:spPr/>
        <p:txBody>
          <a:bodyPr/>
          <a:lstStyle/>
          <a:p>
            <a:fld id="{C5480D13-07B8-4CF5-901F-BD1025D74351}" type="datetime1">
              <a:rPr lang="en-US" smtClean="0"/>
              <a:t>10/30/2025</a:t>
            </a:fld>
            <a:endParaRPr lang="en-US"/>
          </a:p>
        </p:txBody>
      </p:sp>
      <p:sp>
        <p:nvSpPr>
          <p:cNvPr id="5" name="Slide Number Placeholder 4">
            <a:extLst>
              <a:ext uri="{FF2B5EF4-FFF2-40B4-BE49-F238E27FC236}">
                <a16:creationId xmlns:a16="http://schemas.microsoft.com/office/drawing/2014/main" id="{60D8BC28-15FA-0C88-32FB-88458DEBBC23}"/>
              </a:ext>
            </a:extLst>
          </p:cNvPr>
          <p:cNvSpPr>
            <a:spLocks noGrp="1"/>
          </p:cNvSpPr>
          <p:nvPr>
            <p:ph type="sldNum" sz="quarter" idx="12"/>
          </p:nvPr>
        </p:nvSpPr>
        <p:spPr/>
        <p:txBody>
          <a:bodyPr/>
          <a:lstStyle/>
          <a:p>
            <a:fld id="{1FCEF87E-815D-44D1-B0AB-39AF0402D6A8}" type="slidenum">
              <a:rPr lang="en-US" smtClean="0"/>
              <a:t>7</a:t>
            </a:fld>
            <a:endParaRPr lang="en-US"/>
          </a:p>
        </p:txBody>
      </p:sp>
    </p:spTree>
    <p:extLst>
      <p:ext uri="{BB962C8B-B14F-4D97-AF65-F5344CB8AC3E}">
        <p14:creationId xmlns:p14="http://schemas.microsoft.com/office/powerpoint/2010/main" val="752607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221</Words>
  <Application>Microsoft Office PowerPoint</Application>
  <PresentationFormat>Widescreen</PresentationFormat>
  <Paragraphs>45</Paragraphs>
  <Slides>7</Slides>
  <Notes>0</Notes>
  <HiddenSlides>1</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DEPARTMENT OF CSE (ARTIFICIAL INTELLIGENCE AND MACHINE LEARNING) ACADEMIC YEAR 2025 - 2026 SEMESTER III ARTIFICIAL INTELLIGENCE LABORATORY  MINI PROJECT REVIEW   STUDENT RESULT CLASSIFICATION</vt:lpstr>
      <vt:lpstr>PROBLEM STATEMENT</vt:lpstr>
      <vt:lpstr>THEORETICAL BACKGROUND</vt:lpstr>
      <vt:lpstr>IMPLEMENTATION AND CODE</vt:lpstr>
      <vt:lpstr>OUTPUT AND RESULTS</vt:lpstr>
      <vt:lpstr>OUTPUT AND 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SANKAR GANESH K</dc:creator>
  <cp:lastModifiedBy>bhavani m</cp:lastModifiedBy>
  <cp:revision>88</cp:revision>
  <dcterms:created xsi:type="dcterms:W3CDTF">2025-10-18T08:57:34Z</dcterms:created>
  <dcterms:modified xsi:type="dcterms:W3CDTF">2025-10-31T04:00:10Z</dcterms:modified>
</cp:coreProperties>
</file>