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9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eople.howstuffworks.com/government-channel.htm" TargetMode="External"/><Relationship Id="rId2" Type="http://schemas.openxmlformats.org/officeDocument/2006/relationships/hyperlink" Target="https://computer.howstuffworks.com/internet-technology-channel.htm" TargetMode="External"/><Relationship Id="rId1" Type="http://schemas.openxmlformats.org/officeDocument/2006/relationships/slideLayout" Target="../slideLayouts/slideLayout2.xml"/><Relationship Id="rId4" Type="http://schemas.openxmlformats.org/officeDocument/2006/relationships/hyperlink" Target="https://electronics.howstuffworks.com/telephone.ht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computer.howstuffworks.com/router.htm" TargetMode="External"/><Relationship Id="rId2" Type="http://schemas.openxmlformats.org/officeDocument/2006/relationships/hyperlink" Target="https://computer.howstuffworks.com/arpanet.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www-full-form" TargetMode="External"/><Relationship Id="rId2" Type="http://schemas.openxmlformats.org/officeDocument/2006/relationships/hyperlink" Target="https://www.javatpoint.com/what-is-world-wide-web"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 to Internet</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92181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63216"/>
          </a:xfrm>
        </p:spPr>
        <p:txBody>
          <a:bodyPr>
            <a:normAutofit fontScale="90000"/>
          </a:bodyPr>
          <a:lstStyle/>
          <a:p>
            <a:r>
              <a:rPr lang="en-IN" dirty="0"/>
              <a:t>Owners of Internet</a:t>
            </a:r>
            <a:br>
              <a:rPr lang="en-IN" dirty="0"/>
            </a:br>
            <a:endParaRPr lang="en-IN" dirty="0"/>
          </a:p>
        </p:txBody>
      </p:sp>
      <p:sp>
        <p:nvSpPr>
          <p:cNvPr id="3" name="Content Placeholder 2"/>
          <p:cNvSpPr>
            <a:spLocks noGrp="1"/>
          </p:cNvSpPr>
          <p:nvPr>
            <p:ph idx="1"/>
          </p:nvPr>
        </p:nvSpPr>
        <p:spPr>
          <a:xfrm>
            <a:off x="677334" y="1772817"/>
            <a:ext cx="8596668" cy="4268546"/>
          </a:xfrm>
        </p:spPr>
        <p:txBody>
          <a:bodyPr/>
          <a:lstStyle/>
          <a:p>
            <a:pPr marL="0" indent="0">
              <a:buNone/>
            </a:pPr>
            <a:r>
              <a:rPr lang="en-IN" dirty="0"/>
              <a:t>So who actually owns the </a:t>
            </a:r>
            <a:r>
              <a:rPr lang="en-IN" dirty="0">
                <a:hlinkClick r:id="rId2"/>
              </a:rPr>
              <a:t>Internet</a:t>
            </a:r>
            <a:r>
              <a:rPr lang="en-IN" dirty="0"/>
              <a:t>? There are two answers to this question:</a:t>
            </a:r>
          </a:p>
          <a:p>
            <a:pPr>
              <a:buFont typeface="Wingdings" panose="05000000000000000000" pitchFamily="2" charset="2"/>
              <a:buChar char="Ø"/>
            </a:pPr>
            <a:r>
              <a:rPr lang="en-IN" dirty="0" smtClean="0"/>
              <a:t>Nobody</a:t>
            </a:r>
          </a:p>
          <a:p>
            <a:pPr>
              <a:buFont typeface="Wingdings" panose="05000000000000000000" pitchFamily="2" charset="2"/>
              <a:buChar char="Ø"/>
            </a:pPr>
            <a:r>
              <a:rPr lang="en-IN" dirty="0"/>
              <a:t>Lots of people</a:t>
            </a:r>
            <a:endParaRPr lang="en-IN" dirty="0" smtClean="0"/>
          </a:p>
          <a:p>
            <a:pPr marL="0" indent="0">
              <a:buNone/>
            </a:pPr>
            <a:r>
              <a:rPr lang="en-IN" dirty="0" smtClean="0"/>
              <a:t>If </a:t>
            </a:r>
            <a:r>
              <a:rPr lang="en-IN" dirty="0"/>
              <a:t>you think of the Internet as a unified, single entity, then no one owns it. There are organizations that determine the Internet's structure and how it works, but they don't have any ownership over the Internet itself. </a:t>
            </a:r>
            <a:endParaRPr lang="en-IN" dirty="0" smtClean="0"/>
          </a:p>
          <a:p>
            <a:pPr marL="0" indent="0">
              <a:buNone/>
            </a:pPr>
            <a:r>
              <a:rPr lang="en-IN" dirty="0" smtClean="0"/>
              <a:t>No</a:t>
            </a:r>
            <a:r>
              <a:rPr lang="en-IN" dirty="0"/>
              <a:t> </a:t>
            </a:r>
            <a:r>
              <a:rPr lang="en-IN" dirty="0">
                <a:hlinkClick r:id="rId3"/>
              </a:rPr>
              <a:t>government</a:t>
            </a:r>
            <a:r>
              <a:rPr lang="en-IN" dirty="0"/>
              <a:t> can lay claim to owning the Internet, nor can any company. The Internet is like the </a:t>
            </a:r>
            <a:r>
              <a:rPr lang="en-IN" dirty="0">
                <a:hlinkClick r:id="rId4"/>
              </a:rPr>
              <a:t>telephone</a:t>
            </a:r>
            <a:r>
              <a:rPr lang="en-IN" dirty="0"/>
              <a:t> system -- no one owns the whole thing.</a:t>
            </a:r>
          </a:p>
          <a:p>
            <a:endParaRPr lang="en-IN" dirty="0"/>
          </a:p>
        </p:txBody>
      </p:sp>
    </p:spTree>
    <p:extLst>
      <p:ext uri="{BB962C8B-B14F-4D97-AF65-F5344CB8AC3E}">
        <p14:creationId xmlns:p14="http://schemas.microsoft.com/office/powerpoint/2010/main" val="4182693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22515"/>
            <a:ext cx="8596668" cy="5518848"/>
          </a:xfrm>
        </p:spPr>
        <p:txBody>
          <a:bodyPr>
            <a:normAutofit fontScale="92500" lnSpcReduction="10000"/>
          </a:bodyPr>
          <a:lstStyle/>
          <a:p>
            <a:r>
              <a:rPr lang="en-IN" dirty="0"/>
              <a:t>From another point of view, thousands of people and organizations own the Internet. The Internet consists of lots of different bits and pieces, each of which has an owner. Some of these owners can control the quality and level of access you have to the Internet. They might not own the entire system, but they can impact your Internet experience.</a:t>
            </a:r>
          </a:p>
          <a:p>
            <a:r>
              <a:rPr lang="en-IN" dirty="0"/>
              <a:t>The physical network that carries Internet traffic between different computer systems is the </a:t>
            </a:r>
            <a:r>
              <a:rPr lang="en-IN" b="1" dirty="0"/>
              <a:t>Internet backbone</a:t>
            </a:r>
            <a:r>
              <a:rPr lang="en-IN" dirty="0"/>
              <a:t>. In the early days of the Internet, </a:t>
            </a:r>
            <a:r>
              <a:rPr lang="en-IN" dirty="0">
                <a:hlinkClick r:id="rId2"/>
              </a:rPr>
              <a:t>ARPANET</a:t>
            </a:r>
            <a:r>
              <a:rPr lang="en-IN" dirty="0"/>
              <a:t> served as the system's backbone. Today, several large corporations provide the </a:t>
            </a:r>
            <a:r>
              <a:rPr lang="en-IN" dirty="0">
                <a:hlinkClick r:id="rId3"/>
              </a:rPr>
              <a:t>routers</a:t>
            </a:r>
            <a:r>
              <a:rPr lang="en-IN" dirty="0"/>
              <a:t> and cable that make up the Internet backbone. These companies are upstream </a:t>
            </a:r>
            <a:r>
              <a:rPr lang="en-IN" b="1" dirty="0"/>
              <a:t>Internet Service Providers</a:t>
            </a:r>
            <a:r>
              <a:rPr lang="en-IN" dirty="0"/>
              <a:t> (</a:t>
            </a:r>
            <a:r>
              <a:rPr lang="en-IN" b="1" dirty="0"/>
              <a:t>ISPs</a:t>
            </a:r>
            <a:r>
              <a:rPr lang="en-IN" dirty="0"/>
              <a:t>). That means that anyone who wants to access the Internet must ultimately work with these companies, which include:</a:t>
            </a:r>
          </a:p>
          <a:p>
            <a:pPr lvl="2">
              <a:buFont typeface="Wingdings" panose="05000000000000000000" pitchFamily="2" charset="2"/>
              <a:buChar char="Ø"/>
            </a:pPr>
            <a:r>
              <a:rPr lang="en-IN" sz="1500" dirty="0"/>
              <a:t>UUNET</a:t>
            </a:r>
          </a:p>
          <a:p>
            <a:pPr lvl="2">
              <a:buFont typeface="Wingdings" panose="05000000000000000000" pitchFamily="2" charset="2"/>
              <a:buChar char="Ø"/>
            </a:pPr>
            <a:r>
              <a:rPr lang="en-IN" sz="1500" dirty="0"/>
              <a:t>Level 3</a:t>
            </a:r>
          </a:p>
          <a:p>
            <a:pPr lvl="2">
              <a:buFont typeface="Wingdings" panose="05000000000000000000" pitchFamily="2" charset="2"/>
              <a:buChar char="Ø"/>
            </a:pPr>
            <a:r>
              <a:rPr lang="en-IN" sz="1500" dirty="0"/>
              <a:t>Verizon</a:t>
            </a:r>
          </a:p>
          <a:p>
            <a:pPr lvl="2">
              <a:buFont typeface="Wingdings" panose="05000000000000000000" pitchFamily="2" charset="2"/>
              <a:buChar char="Ø"/>
            </a:pPr>
            <a:r>
              <a:rPr lang="en-IN" sz="1500" dirty="0"/>
              <a:t>AT&amp;T</a:t>
            </a:r>
          </a:p>
          <a:p>
            <a:pPr lvl="2">
              <a:buFont typeface="Wingdings" panose="05000000000000000000" pitchFamily="2" charset="2"/>
              <a:buChar char="Ø"/>
            </a:pPr>
            <a:r>
              <a:rPr lang="en-IN" sz="1500" dirty="0"/>
              <a:t>Qwest</a:t>
            </a:r>
          </a:p>
          <a:p>
            <a:pPr lvl="2">
              <a:buFont typeface="Wingdings" panose="05000000000000000000" pitchFamily="2" charset="2"/>
              <a:buChar char="Ø"/>
            </a:pPr>
            <a:r>
              <a:rPr lang="en-IN" sz="1500" dirty="0"/>
              <a:t>Sprint</a:t>
            </a:r>
          </a:p>
          <a:p>
            <a:pPr lvl="2">
              <a:buFont typeface="Wingdings" panose="05000000000000000000" pitchFamily="2" charset="2"/>
              <a:buChar char="Ø"/>
            </a:pPr>
            <a:r>
              <a:rPr lang="en-IN" sz="1500" dirty="0"/>
              <a:t>IBM</a:t>
            </a:r>
          </a:p>
          <a:p>
            <a:endParaRPr lang="en-IN" dirty="0"/>
          </a:p>
        </p:txBody>
      </p:sp>
    </p:spTree>
    <p:extLst>
      <p:ext uri="{BB962C8B-B14F-4D97-AF65-F5344CB8AC3E}">
        <p14:creationId xmlns:p14="http://schemas.microsoft.com/office/powerpoint/2010/main" val="800106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3298"/>
          </a:xfrm>
        </p:spPr>
        <p:txBody>
          <a:bodyPr/>
          <a:lstStyle/>
          <a:p>
            <a:r>
              <a:rPr lang="en-IN" dirty="0"/>
              <a:t>Internet services</a:t>
            </a:r>
          </a:p>
        </p:txBody>
      </p:sp>
      <p:sp>
        <p:nvSpPr>
          <p:cNvPr id="3" name="Content Placeholder 2"/>
          <p:cNvSpPr>
            <a:spLocks noGrp="1"/>
          </p:cNvSpPr>
          <p:nvPr>
            <p:ph idx="1"/>
          </p:nvPr>
        </p:nvSpPr>
        <p:spPr>
          <a:xfrm>
            <a:off x="677334" y="1380931"/>
            <a:ext cx="8596668" cy="4660431"/>
          </a:xfrm>
        </p:spPr>
        <p:txBody>
          <a:bodyPr/>
          <a:lstStyle/>
          <a:p>
            <a:endParaRPr lang="en-IN" b="1" dirty="0" smtClean="0"/>
          </a:p>
          <a:p>
            <a:r>
              <a:rPr lang="en-IN" b="1" dirty="0" smtClean="0"/>
              <a:t>Internet </a:t>
            </a:r>
            <a:r>
              <a:rPr lang="en-IN" b="1" dirty="0"/>
              <a:t>Services</a:t>
            </a:r>
            <a:r>
              <a:rPr lang="en-IN" dirty="0"/>
              <a:t> allows us to access huge amount of information such as text, graphics, </a:t>
            </a:r>
            <a:r>
              <a:rPr lang="en-IN" dirty="0" smtClean="0"/>
              <a:t>sound </a:t>
            </a:r>
            <a:r>
              <a:rPr lang="en-IN" dirty="0"/>
              <a:t>and software over the internet. </a:t>
            </a:r>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794" y="2908042"/>
            <a:ext cx="7725747" cy="2474451"/>
          </a:xfrm>
          <a:prstGeom prst="rect">
            <a:avLst/>
          </a:prstGeom>
        </p:spPr>
      </p:pic>
    </p:spTree>
    <p:extLst>
      <p:ext uri="{BB962C8B-B14F-4D97-AF65-F5344CB8AC3E}">
        <p14:creationId xmlns:p14="http://schemas.microsoft.com/office/powerpoint/2010/main" val="1528705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05069"/>
            <a:ext cx="8596668" cy="5136293"/>
          </a:xfrm>
        </p:spPr>
        <p:txBody>
          <a:bodyPr/>
          <a:lstStyle/>
          <a:p>
            <a:endParaRPr lang="en-IN" dirty="0"/>
          </a:p>
        </p:txBody>
      </p:sp>
    </p:spTree>
    <p:extLst>
      <p:ext uri="{BB962C8B-B14F-4D97-AF65-F5344CB8AC3E}">
        <p14:creationId xmlns:p14="http://schemas.microsoft.com/office/powerpoint/2010/main" val="2264151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a:t>
            </a:r>
            <a:endParaRPr lang="en-IN" dirty="0"/>
          </a:p>
        </p:txBody>
      </p:sp>
      <p:sp>
        <p:nvSpPr>
          <p:cNvPr id="3" name="Content Placeholder 2"/>
          <p:cNvSpPr>
            <a:spLocks noGrp="1"/>
          </p:cNvSpPr>
          <p:nvPr>
            <p:ph idx="1"/>
          </p:nvPr>
        </p:nvSpPr>
        <p:spPr>
          <a:xfrm>
            <a:off x="677334" y="1521151"/>
            <a:ext cx="8596668" cy="4520211"/>
          </a:xfrm>
        </p:spPr>
        <p:txBody>
          <a:bodyPr/>
          <a:lstStyle/>
          <a:p>
            <a:r>
              <a:rPr lang="en-IN" dirty="0" smtClean="0"/>
              <a:t>What is Internet?</a:t>
            </a:r>
          </a:p>
          <a:p>
            <a:r>
              <a:rPr lang="en-IN" dirty="0" smtClean="0"/>
              <a:t>Evolution and history of Internet</a:t>
            </a:r>
          </a:p>
          <a:p>
            <a:r>
              <a:rPr lang="en-IN" dirty="0" smtClean="0"/>
              <a:t>Growth of Internet</a:t>
            </a:r>
          </a:p>
          <a:p>
            <a:r>
              <a:rPr lang="en-IN" dirty="0" smtClean="0"/>
              <a:t>Owners of Internet</a:t>
            </a:r>
          </a:p>
          <a:p>
            <a:r>
              <a:rPr lang="en-IN" dirty="0" smtClean="0"/>
              <a:t>Internet services</a:t>
            </a:r>
          </a:p>
          <a:p>
            <a:r>
              <a:rPr lang="en-IN" dirty="0" smtClean="0"/>
              <a:t>How does the internet works?</a:t>
            </a:r>
          </a:p>
          <a:p>
            <a:r>
              <a:rPr lang="en-IN" dirty="0" smtClean="0"/>
              <a:t>Anatomy of Internet</a:t>
            </a:r>
          </a:p>
          <a:p>
            <a:r>
              <a:rPr lang="en-IN" dirty="0" smtClean="0"/>
              <a:t>Internet Addressing</a:t>
            </a:r>
          </a:p>
          <a:p>
            <a:r>
              <a:rPr lang="en-IN" dirty="0" smtClean="0"/>
              <a:t>Internet </a:t>
            </a:r>
            <a:r>
              <a:rPr lang="en-IN" dirty="0"/>
              <a:t>v</a:t>
            </a:r>
            <a:r>
              <a:rPr lang="en-IN" dirty="0" smtClean="0"/>
              <a:t>s Intranet</a:t>
            </a:r>
          </a:p>
          <a:p>
            <a:r>
              <a:rPr lang="en-IN" dirty="0" smtClean="0"/>
              <a:t>Impact of Internet</a:t>
            </a:r>
          </a:p>
          <a:p>
            <a:r>
              <a:rPr lang="en-IN" dirty="0" smtClean="0"/>
              <a:t>Governance of Internet</a:t>
            </a:r>
          </a:p>
          <a:p>
            <a:endParaRPr lang="en-IN" dirty="0"/>
          </a:p>
        </p:txBody>
      </p:sp>
    </p:spTree>
    <p:extLst>
      <p:ext uri="{BB962C8B-B14F-4D97-AF65-F5344CB8AC3E}">
        <p14:creationId xmlns:p14="http://schemas.microsoft.com/office/powerpoint/2010/main" val="11896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Internet?</a:t>
            </a:r>
            <a:br>
              <a:rPr lang="en-IN" dirty="0" smtClean="0"/>
            </a:br>
            <a:endParaRPr lang="en-IN" dirty="0"/>
          </a:p>
        </p:txBody>
      </p:sp>
      <p:sp>
        <p:nvSpPr>
          <p:cNvPr id="3" name="Content Placeholder 2"/>
          <p:cNvSpPr>
            <a:spLocks noGrp="1"/>
          </p:cNvSpPr>
          <p:nvPr>
            <p:ph idx="1"/>
          </p:nvPr>
        </p:nvSpPr>
        <p:spPr>
          <a:xfrm>
            <a:off x="677334" y="1119499"/>
            <a:ext cx="8596668" cy="4921864"/>
          </a:xfrm>
        </p:spPr>
        <p:txBody>
          <a:bodyPr>
            <a:normAutofit/>
          </a:bodyPr>
          <a:lstStyle/>
          <a:p>
            <a:endParaRPr lang="en-IN" dirty="0" smtClean="0"/>
          </a:p>
          <a:p>
            <a:pPr fontAlgn="base"/>
            <a:r>
              <a:rPr lang="en-IN" i="1" dirty="0"/>
              <a:t>The Internet is a worldwide interconnected network of hundreds of thousands of computers of various types that belong to multiple networks</a:t>
            </a:r>
            <a:r>
              <a:rPr lang="en-IN" i="1" dirty="0" smtClean="0"/>
              <a:t>.</a:t>
            </a:r>
            <a:endParaRPr lang="en-IN" dirty="0" smtClean="0"/>
          </a:p>
          <a:p>
            <a:r>
              <a:rPr lang="en-IN" dirty="0" smtClean="0"/>
              <a:t>Internet </a:t>
            </a:r>
            <a:r>
              <a:rPr lang="en-IN" dirty="0"/>
              <a:t>is a global network that connects billions of computers across the world with each other and to the World Wide Web</a:t>
            </a:r>
            <a:r>
              <a:rPr lang="en-IN" dirty="0" smtClean="0"/>
              <a:t>.</a:t>
            </a:r>
          </a:p>
          <a:p>
            <a:r>
              <a:rPr lang="en-IN" dirty="0" smtClean="0"/>
              <a:t>It </a:t>
            </a:r>
            <a:r>
              <a:rPr lang="en-IN" dirty="0"/>
              <a:t>uses standard internet protocol suite (TCP/IP) to connect billions of computer users worldwide. </a:t>
            </a:r>
            <a:endParaRPr lang="en-IN" dirty="0" smtClean="0"/>
          </a:p>
          <a:p>
            <a:r>
              <a:rPr lang="en-IN" dirty="0" smtClean="0"/>
              <a:t>It </a:t>
            </a:r>
            <a:r>
              <a:rPr lang="en-IN" dirty="0"/>
              <a:t>is set up by using cables such as optical fibers and other wireless and networking technologies. </a:t>
            </a:r>
            <a:endParaRPr lang="en-IN" dirty="0" smtClean="0"/>
          </a:p>
          <a:p>
            <a:r>
              <a:rPr lang="en-IN" dirty="0" smtClean="0"/>
              <a:t>At </a:t>
            </a:r>
            <a:r>
              <a:rPr lang="en-IN" dirty="0"/>
              <a:t>present, internet is the fastest mean of sending or exchanging information </a:t>
            </a:r>
            <a:r>
              <a:rPr lang="en-IN" dirty="0" smtClean="0"/>
              <a:t>and </a:t>
            </a:r>
            <a:r>
              <a:rPr lang="en-IN" dirty="0"/>
              <a:t>data between computers across the world</a:t>
            </a:r>
            <a:r>
              <a:rPr lang="en-IN" dirty="0" smtClean="0"/>
              <a:t>.</a:t>
            </a:r>
          </a:p>
          <a:p>
            <a:pPr marL="0" indent="0">
              <a:buNone/>
            </a:pPr>
            <a:r>
              <a:rPr lang="en-IN" dirty="0" smtClean="0">
                <a:solidFill>
                  <a:srgbClr val="FF0000"/>
                </a:solidFill>
              </a:rPr>
              <a:t>* </a:t>
            </a:r>
            <a:r>
              <a:rPr lang="en-IN" dirty="0" smtClean="0"/>
              <a:t>TCP - Transmission </a:t>
            </a:r>
            <a:r>
              <a:rPr lang="en-IN" dirty="0"/>
              <a:t>Control </a:t>
            </a:r>
            <a:r>
              <a:rPr lang="en-IN" dirty="0" smtClean="0"/>
              <a:t>Protocol</a:t>
            </a:r>
          </a:p>
          <a:p>
            <a:pPr marL="0" indent="0">
              <a:buNone/>
            </a:pPr>
            <a:r>
              <a:rPr lang="en-IN" dirty="0" smtClean="0">
                <a:solidFill>
                  <a:srgbClr val="FF0000"/>
                </a:solidFill>
              </a:rPr>
              <a:t>* </a:t>
            </a:r>
            <a:r>
              <a:rPr lang="en-IN" dirty="0" smtClean="0"/>
              <a:t>IP - </a:t>
            </a:r>
            <a:r>
              <a:rPr lang="en-IN" dirty="0"/>
              <a:t>Internet </a:t>
            </a:r>
            <a:r>
              <a:rPr lang="en-IN" dirty="0" smtClean="0"/>
              <a:t>Protocol</a:t>
            </a:r>
            <a:endParaRPr lang="en-IN" dirty="0"/>
          </a:p>
        </p:txBody>
      </p:sp>
    </p:spTree>
    <p:extLst>
      <p:ext uri="{BB962C8B-B14F-4D97-AF65-F5344CB8AC3E}">
        <p14:creationId xmlns:p14="http://schemas.microsoft.com/office/powerpoint/2010/main" val="3419691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77863" y="709613"/>
            <a:ext cx="8596312" cy="5332412"/>
          </a:xfrm>
        </p:spPr>
        <p:txBody>
          <a:bodyPr/>
          <a:lstStyle/>
          <a:p>
            <a:r>
              <a:rPr lang="en-IN" dirty="0"/>
              <a:t>Internet is different from the </a:t>
            </a:r>
            <a:r>
              <a:rPr lang="en-IN" dirty="0">
                <a:hlinkClick r:id="rId2"/>
              </a:rPr>
              <a:t>World Wide Web</a:t>
            </a:r>
            <a:r>
              <a:rPr lang="en-IN" dirty="0"/>
              <a:t> as the World Wide Web is a network of computers and servers created by connecting them through the internet. </a:t>
            </a:r>
            <a:endParaRPr lang="en-IN" dirty="0" smtClean="0"/>
          </a:p>
          <a:p>
            <a:r>
              <a:rPr lang="en-IN" dirty="0" smtClean="0"/>
              <a:t>So</a:t>
            </a:r>
            <a:r>
              <a:rPr lang="en-IN" dirty="0"/>
              <a:t>, the internet is the backbone of the web as it provides the technical infrastructure to establish the </a:t>
            </a:r>
            <a:r>
              <a:rPr lang="en-IN" dirty="0">
                <a:hlinkClick r:id="rId3"/>
              </a:rPr>
              <a:t>WWW</a:t>
            </a:r>
            <a:r>
              <a:rPr lang="en-IN" dirty="0"/>
              <a:t> and acts as a medium to transmit information from one computer to another computer. It uses web browsers to display the information on the client, which it fetches from web servers</a:t>
            </a:r>
            <a:r>
              <a:rPr lang="en-IN" dirty="0" smtClean="0"/>
              <a:t>.</a:t>
            </a:r>
          </a:p>
          <a:p>
            <a:r>
              <a:rPr lang="en-IN" dirty="0"/>
              <a:t>The </a:t>
            </a:r>
            <a:r>
              <a:rPr lang="en-IN" b="1" dirty="0"/>
              <a:t>World Wide Web</a:t>
            </a:r>
            <a:r>
              <a:rPr lang="en-IN" dirty="0"/>
              <a:t>—usually called the </a:t>
            </a:r>
            <a:r>
              <a:rPr lang="en-IN" b="1" dirty="0"/>
              <a:t>Web</a:t>
            </a:r>
            <a:r>
              <a:rPr lang="en-IN" dirty="0"/>
              <a:t> for short—is a collection of different </a:t>
            </a:r>
            <a:r>
              <a:rPr lang="en-IN" b="1" dirty="0"/>
              <a:t>websites</a:t>
            </a:r>
            <a:r>
              <a:rPr lang="en-IN" dirty="0"/>
              <a:t> you can access through the Internet.</a:t>
            </a:r>
          </a:p>
        </p:txBody>
      </p:sp>
      <p:pic>
        <p:nvPicPr>
          <p:cNvPr id="2190" name="Picture 2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8835" y="3502930"/>
            <a:ext cx="4640366" cy="2994633"/>
          </a:xfrm>
          <a:prstGeom prst="rect">
            <a:avLst/>
          </a:prstGeom>
        </p:spPr>
      </p:pic>
    </p:spTree>
    <p:extLst>
      <p:ext uri="{BB962C8B-B14F-4D97-AF65-F5344CB8AC3E}">
        <p14:creationId xmlns:p14="http://schemas.microsoft.com/office/powerpoint/2010/main" val="2063607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Evolution and history of Internet</a:t>
            </a:r>
          </a:p>
        </p:txBody>
      </p:sp>
      <p:sp>
        <p:nvSpPr>
          <p:cNvPr id="3" name="Content Placeholder 2"/>
          <p:cNvSpPr>
            <a:spLocks noGrp="1"/>
          </p:cNvSpPr>
          <p:nvPr>
            <p:ph idx="1"/>
          </p:nvPr>
        </p:nvSpPr>
        <p:spPr>
          <a:xfrm>
            <a:off x="677334" y="1410056"/>
            <a:ext cx="8596668" cy="4631307"/>
          </a:xfrm>
        </p:spPr>
        <p:txBody>
          <a:bodyPr>
            <a:normAutofit/>
          </a:bodyPr>
          <a:lstStyle/>
          <a:p>
            <a:r>
              <a:rPr lang="en-IN" dirty="0"/>
              <a:t>The first question that pops into your mind is probably, “Who started the internet?”. </a:t>
            </a:r>
            <a:r>
              <a:rPr lang="en-IN" dirty="0" smtClean="0"/>
              <a:t>The </a:t>
            </a:r>
            <a:r>
              <a:rPr lang="en-IN" dirty="0"/>
              <a:t>Internet started in the 1960s as a way for government researchers to share information. </a:t>
            </a:r>
            <a:endParaRPr lang="en-IN" dirty="0" smtClean="0"/>
          </a:p>
          <a:p>
            <a:r>
              <a:rPr lang="en-IN" dirty="0" smtClean="0"/>
              <a:t>Computers </a:t>
            </a:r>
            <a:r>
              <a:rPr lang="en-IN" dirty="0"/>
              <a:t>in the '60s were large and immobile and in order to make use of information stored in any one computer, one had to either travel to the site of the computer or have magnetic computer tapes sent through the conventional postal system</a:t>
            </a:r>
            <a:r>
              <a:rPr lang="en-IN" dirty="0" smtClean="0"/>
              <a:t>.</a:t>
            </a:r>
          </a:p>
          <a:p>
            <a:r>
              <a:rPr lang="en-IN" dirty="0" smtClean="0"/>
              <a:t>The </a:t>
            </a:r>
            <a:r>
              <a:rPr lang="en-IN" dirty="0"/>
              <a:t>Internet was developed by Bob Kahn and </a:t>
            </a:r>
            <a:r>
              <a:rPr lang="en-IN" dirty="0" err="1"/>
              <a:t>Vint</a:t>
            </a:r>
            <a:r>
              <a:rPr lang="en-IN" dirty="0"/>
              <a:t> Cerf in the 1970s. They began the design of what we today know as the ‘internet.’ It was the result of another research experiment which was called ARPANET, which stands for Advanced Research Projects Agency Network. This was initially supposed to be a communications system for the </a:t>
            </a:r>
            <a:r>
              <a:rPr lang="en-IN" dirty="0" err="1"/>
              <a:t>Defense</a:t>
            </a:r>
            <a:r>
              <a:rPr lang="en-IN" dirty="0"/>
              <a:t> Team of the United States of America - a network that would also survive a nuclear attack. </a:t>
            </a:r>
          </a:p>
        </p:txBody>
      </p:sp>
    </p:spTree>
    <p:extLst>
      <p:ext uri="{BB962C8B-B14F-4D97-AF65-F5344CB8AC3E}">
        <p14:creationId xmlns:p14="http://schemas.microsoft.com/office/powerpoint/2010/main" val="36407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77863" y="1179320"/>
            <a:ext cx="8596312" cy="4862705"/>
          </a:xfrm>
        </p:spPr>
        <p:txBody>
          <a:bodyPr/>
          <a:lstStyle/>
          <a:p>
            <a:r>
              <a:rPr lang="en-IN" dirty="0"/>
              <a:t>It eventually became a successful nationwide experimental packet network. But when was the first Internet started? It is believed that on 6 August 1991, when the World Wide Web opened to the public</a:t>
            </a:r>
            <a:r>
              <a:rPr lang="en-IN" dirty="0" smtClean="0"/>
              <a:t>.</a:t>
            </a:r>
          </a:p>
          <a:p>
            <a:r>
              <a:rPr lang="en-IN" dirty="0"/>
              <a:t>ARPANET uses packet-switching technology. Packet-switching means that bits of information can take virtually any route and still end up at its final destination. For example, think about where you live and then think about the different ways to get your local supermarket. </a:t>
            </a:r>
            <a:endParaRPr lang="en-IN" dirty="0" smtClean="0"/>
          </a:p>
          <a:p>
            <a:r>
              <a:rPr lang="en-IN" dirty="0" smtClean="0"/>
              <a:t>You </a:t>
            </a:r>
            <a:r>
              <a:rPr lang="en-IN" dirty="0"/>
              <a:t>can a take the long route or the short route. You can take back roads, streets or even the highway. There is no real set way to get to your destination, as long as you get there. This is the same concept as packet-switching technology.</a:t>
            </a:r>
          </a:p>
          <a:p>
            <a:endParaRPr lang="en-IN" dirty="0"/>
          </a:p>
          <a:p>
            <a:endParaRPr lang="en-IN" dirty="0"/>
          </a:p>
          <a:p>
            <a:pPr marL="0" indent="0">
              <a:buNone/>
            </a:pPr>
            <a:r>
              <a:rPr lang="en-IN" dirty="0"/>
              <a:t/>
            </a:r>
            <a:br>
              <a:rPr lang="en-IN" dirty="0"/>
            </a:br>
            <a:endParaRPr lang="en-IN" dirty="0"/>
          </a:p>
          <a:p>
            <a:endParaRPr lang="en-IN" dirty="0"/>
          </a:p>
        </p:txBody>
      </p:sp>
    </p:spTree>
    <p:extLst>
      <p:ext uri="{BB962C8B-B14F-4D97-AF65-F5344CB8AC3E}">
        <p14:creationId xmlns:p14="http://schemas.microsoft.com/office/powerpoint/2010/main" val="62256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67746"/>
            <a:ext cx="8596668" cy="1062653"/>
          </a:xfrm>
        </p:spPr>
        <p:txBody>
          <a:bodyPr/>
          <a:lstStyle/>
          <a:p>
            <a:r>
              <a:rPr lang="en-IN" dirty="0" smtClean="0"/>
              <a:t>Growth of Internet</a:t>
            </a:r>
            <a:endParaRPr lang="en-IN" dirty="0"/>
          </a:p>
        </p:txBody>
      </p:sp>
      <p:sp>
        <p:nvSpPr>
          <p:cNvPr id="3" name="Content Placeholder 2"/>
          <p:cNvSpPr>
            <a:spLocks noGrp="1"/>
          </p:cNvSpPr>
          <p:nvPr>
            <p:ph idx="1"/>
          </p:nvPr>
        </p:nvSpPr>
        <p:spPr>
          <a:xfrm>
            <a:off x="677334" y="1782147"/>
            <a:ext cx="8596668" cy="4259215"/>
          </a:xfrm>
        </p:spPr>
        <p:txBody>
          <a:bodyPr/>
          <a:lstStyle/>
          <a:p>
            <a:r>
              <a:rPr lang="en-IN" dirty="0"/>
              <a:t>The Internet came into existance in the late 70's as an outgrowth </a:t>
            </a:r>
            <a:r>
              <a:rPr lang="en-IN" dirty="0" smtClean="0"/>
              <a:t>of </a:t>
            </a:r>
            <a:r>
              <a:rPr lang="en-IN" dirty="0"/>
              <a:t>the ARPANET, a DOD project.</a:t>
            </a:r>
            <a:endParaRPr lang="en-IN" dirty="0" smtClean="0"/>
          </a:p>
          <a:p>
            <a:r>
              <a:rPr lang="en-IN" dirty="0" smtClean="0"/>
              <a:t>Since </a:t>
            </a:r>
            <a:r>
              <a:rPr lang="en-IN" dirty="0"/>
              <a:t>its creation in 1983, the Internet has grown exponentially in terms of numbers of networks connected to it. By 1985, 100 networks, both public domain and commercial utilizing TCP/IP protocol suite became available. </a:t>
            </a:r>
            <a:endParaRPr lang="en-IN" dirty="0" smtClean="0"/>
          </a:p>
          <a:p>
            <a:r>
              <a:rPr lang="en-IN" dirty="0" smtClean="0"/>
              <a:t>By </a:t>
            </a:r>
            <a:r>
              <a:rPr lang="en-IN" dirty="0"/>
              <a:t>1987, the number had grown to two hundred; in 1989, it exceeded five hundred and by the end of 1991, the Internet had grown to include some 5,000 networks in over 36 countries, serving over 700,000 host computers used by over 4,000,000 people</a:t>
            </a:r>
            <a:r>
              <a:rPr lang="en-IN" dirty="0" smtClean="0"/>
              <a:t>.</a:t>
            </a:r>
          </a:p>
        </p:txBody>
      </p:sp>
    </p:spTree>
    <p:extLst>
      <p:ext uri="{BB962C8B-B14F-4D97-AF65-F5344CB8AC3E}">
        <p14:creationId xmlns:p14="http://schemas.microsoft.com/office/powerpoint/2010/main" val="248897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77863" y="1166328"/>
            <a:ext cx="8596312" cy="4875698"/>
          </a:xfrm>
        </p:spPr>
        <p:txBody>
          <a:bodyPr>
            <a:normAutofit/>
          </a:bodyPr>
          <a:lstStyle/>
          <a:p>
            <a:r>
              <a:rPr lang="en-IN" dirty="0"/>
              <a:t>Internet is continuously spreading day and night all over the world. The internet community is making the world community literate all over the world, or a common person, who is related to interconnecting information technology or working with technology</a:t>
            </a:r>
            <a:r>
              <a:rPr lang="en-IN" dirty="0" smtClean="0"/>
              <a:t>.</a:t>
            </a:r>
          </a:p>
          <a:p>
            <a:r>
              <a:rPr lang="en-IN" dirty="0" smtClean="0"/>
              <a:t>At </a:t>
            </a:r>
            <a:r>
              <a:rPr lang="en-IN" dirty="0"/>
              <a:t>present, more internet resources are being used on desktops, laptops, and cell phones. Where multiple internet users are managing global information through local and global network technology connections. </a:t>
            </a:r>
            <a:endParaRPr lang="en-IN" dirty="0" smtClean="0"/>
          </a:p>
          <a:p>
            <a:r>
              <a:rPr lang="en-IN" dirty="0" smtClean="0"/>
              <a:t>Where </a:t>
            </a:r>
            <a:r>
              <a:rPr lang="en-IN" dirty="0"/>
              <a:t>the internet has become more popular among professionals, engineers, laymen, individuals, students, even all global communities, etc</a:t>
            </a:r>
            <a:r>
              <a:rPr lang="en-IN" dirty="0" smtClean="0"/>
              <a:t>.</a:t>
            </a:r>
          </a:p>
          <a:p>
            <a:r>
              <a:rPr lang="en-IN" dirty="0"/>
              <a:t>Nowadays most of the work is done with the help of computer technology, artificial intelligence, or a machine. As such, after the use of the internet in computer technology, it becomes more popular with information easily accessible. </a:t>
            </a:r>
            <a:endParaRPr lang="en-IN" dirty="0" smtClean="0"/>
          </a:p>
          <a:p>
            <a:pPr marL="0" indent="0">
              <a:buNone/>
            </a:pPr>
            <a:endParaRPr lang="en-IN" dirty="0"/>
          </a:p>
        </p:txBody>
      </p:sp>
    </p:spTree>
    <p:extLst>
      <p:ext uri="{BB962C8B-B14F-4D97-AF65-F5344CB8AC3E}">
        <p14:creationId xmlns:p14="http://schemas.microsoft.com/office/powerpoint/2010/main" val="241694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06286"/>
            <a:ext cx="8596668" cy="4735076"/>
          </a:xfrm>
        </p:spPr>
        <p:txBody>
          <a:bodyPr/>
          <a:lstStyle/>
          <a:p>
            <a:r>
              <a:rPr lang="en-IN" dirty="0"/>
              <a:t>Where as of June 2012 internet users were 2336 million 33.3 percent of the world’s population. And it is now increasing in great size every day now. Which is being used by anyone for their commercial and non-commercial purpose.</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346" y="2621902"/>
            <a:ext cx="4823927" cy="2976464"/>
          </a:xfrm>
          <a:prstGeom prst="rect">
            <a:avLst/>
          </a:prstGeom>
        </p:spPr>
      </p:pic>
    </p:spTree>
    <p:extLst>
      <p:ext uri="{BB962C8B-B14F-4D97-AF65-F5344CB8AC3E}">
        <p14:creationId xmlns:p14="http://schemas.microsoft.com/office/powerpoint/2010/main" val="34160990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178</TotalTime>
  <Words>851</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Introduction to Internet</vt:lpstr>
      <vt:lpstr>Content</vt:lpstr>
      <vt:lpstr>What is Internet? </vt:lpstr>
      <vt:lpstr>PowerPoint Presentation</vt:lpstr>
      <vt:lpstr>Evolution and history of Internet</vt:lpstr>
      <vt:lpstr>PowerPoint Presentation</vt:lpstr>
      <vt:lpstr>Growth of Internet</vt:lpstr>
      <vt:lpstr>PowerPoint Presentation</vt:lpstr>
      <vt:lpstr>PowerPoint Presentation</vt:lpstr>
      <vt:lpstr>Owners of Internet </vt:lpstr>
      <vt:lpstr>PowerPoint Presentation</vt:lpstr>
      <vt:lpstr>Internet services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Internet</dc:title>
  <dc:creator>Microsoft account</dc:creator>
  <cp:lastModifiedBy>Microsoft account</cp:lastModifiedBy>
  <cp:revision>13</cp:revision>
  <dcterms:created xsi:type="dcterms:W3CDTF">2023-01-29T15:12:28Z</dcterms:created>
  <dcterms:modified xsi:type="dcterms:W3CDTF">2023-02-01T17:05:39Z</dcterms:modified>
</cp:coreProperties>
</file>