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Didact Gothic"/>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j2br67w67HURppkGhmnRqG8rC3k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erin monis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A935B6-1813-4729-818E-CE3F1C9FB7EE}">
  <a:tblStyle styleId="{33A935B6-1813-4729-818E-CE3F1C9FB7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DidactGothic-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06T16:20:54.594">
    <p:pos x="6000" y="0"/>
    <p:text>https://www.javatpoint.com/internet-vs-intranet</p:text>
    <p:extLst>
      <p:ext uri="{C676402C-5697-4E1C-873F-D02D1690AC5C}">
        <p15:threadingInfo timeZoneBias="0"/>
      </p:ext>
      <p:ext uri="http://customooxmlschemas.google.com/">
        <go:slidesCustomData xmlns:go="http://customooxmlschemas.google.com/" commentPostId="AAAAsgXFRK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3348d81ce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3348d81c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3348d81ce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3348d81c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3348d81ce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3348d81c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3348d81ce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3348d81c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3348d81ce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3348d81c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3348d81ce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3348d81c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3348d81ce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3348d81c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3348d81ce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3348d81c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3348d81ce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3348d81c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3348d81ce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3348d81c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3348d81ce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3348d81c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64028da6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64028da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64028da6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64028da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64028da67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64028da6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64028da6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64028da6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164028da67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164028da6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64028da67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64028da6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64028da67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64028da6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64028da67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64028da6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d731a4f36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1d731a4f36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d731a4f3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1d731a4f36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164028da67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164028da67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64028da67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64028da6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64028da67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64028da6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64028da67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64028da6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164028da67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164028da67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164028da67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164028da6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3348d81c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13348d81c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3348d81ce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3348d81c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3348d81ce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3348d81c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3348d81ce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3348d81c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3348d81ce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3348d81c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3348d81ce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3348d81c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 name="Shape 10"/>
        <p:cNvGrpSpPr/>
        <p:nvPr/>
      </p:nvGrpSpPr>
      <p:grpSpPr>
        <a:xfrm>
          <a:off x="0" y="0"/>
          <a:ext cx="0" cy="0"/>
          <a:chOff x="0" y="0"/>
          <a:chExt cx="0" cy="0"/>
        </a:xfrm>
      </p:grpSpPr>
      <p:sp>
        <p:nvSpPr>
          <p:cNvPr id="11" name="Google Shape;11;p2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 name="Google Shape;12;p2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3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8"/>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38"/>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3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3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8" name="Google Shape;48;p3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39"/>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4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0"/>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40"/>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40"/>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40"/>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6" name="Google Shape;56;p40"/>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40"/>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3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3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 name="Google Shape;20;p3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34"/>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3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3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3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3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 name="Google Shape;33;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 name="Google Shape;34;p36"/>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3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 name="Google Shape;38;p3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37"/>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3640"/>
        </a:solidFill>
      </p:bgPr>
    </p:bg>
    <p:spTree>
      <p:nvGrpSpPr>
        <p:cNvPr id="5" name="Shape 5"/>
        <p:cNvGrpSpPr/>
        <p:nvPr/>
      </p:nvGrpSpPr>
      <p:grpSpPr>
        <a:xfrm>
          <a:off x="0" y="0"/>
          <a:ext cx="0" cy="0"/>
          <a:chOff x="0" y="0"/>
          <a:chExt cx="0" cy="0"/>
        </a:xfrm>
      </p:grpSpPr>
      <p:sp>
        <p:nvSpPr>
          <p:cNvPr id="6" name="Google Shape;6;p26"/>
          <p:cNvSpPr/>
          <p:nvPr/>
        </p:nvSpPr>
        <p:spPr>
          <a:xfrm>
            <a:off x="0" y="5096520"/>
            <a:ext cx="9143640" cy="49320"/>
          </a:xfrm>
          <a:prstGeom prst="rect">
            <a:avLst/>
          </a:prstGeom>
          <a:solidFill>
            <a:srgbClr val="4FC0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26"/>
          <p:cNvSpPr txBox="1"/>
          <p:nvPr>
            <p:ph type="title"/>
          </p:nvPr>
        </p:nvSpPr>
        <p:spPr>
          <a:xfrm>
            <a:off x="311760" y="744480"/>
            <a:ext cx="8520120" cy="205236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ADADAD"/>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ADADAD"/>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ADADAD"/>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ADADAD"/>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ADADAD"/>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ADADAD"/>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ADADAD"/>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ADADAD"/>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ADADA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9" name="Google Shape;9;p2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comments" Target="../comments/comment1.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3640"/>
        </a:solidFill>
      </p:bgPr>
    </p:bg>
    <p:spTree>
      <p:nvGrpSpPr>
        <p:cNvPr id="61" name="Shape 61"/>
        <p:cNvGrpSpPr/>
        <p:nvPr/>
      </p:nvGrpSpPr>
      <p:grpSpPr>
        <a:xfrm>
          <a:off x="0" y="0"/>
          <a:ext cx="0" cy="0"/>
          <a:chOff x="0" y="0"/>
          <a:chExt cx="0" cy="0"/>
        </a:xfrm>
      </p:grpSpPr>
      <p:sp>
        <p:nvSpPr>
          <p:cNvPr id="62" name="Google Shape;62;p1"/>
          <p:cNvSpPr txBox="1"/>
          <p:nvPr/>
        </p:nvSpPr>
        <p:spPr>
          <a:xfrm>
            <a:off x="311760" y="2192400"/>
            <a:ext cx="8520120" cy="98532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FFFFFF"/>
                </a:solidFill>
                <a:latin typeface="Didact Gothic"/>
                <a:ea typeface="Didact Gothic"/>
                <a:cs typeface="Didact Gothic"/>
                <a:sym typeface="Didact Gothic"/>
              </a:rPr>
              <a:t>Internet Technology</a:t>
            </a:r>
            <a:endParaRPr b="0" i="0" sz="3600" u="none" cap="none" strike="noStrike">
              <a:solidFill>
                <a:srgbClr val="000000"/>
              </a:solidFill>
              <a:latin typeface="Arial"/>
              <a:ea typeface="Arial"/>
              <a:cs typeface="Arial"/>
              <a:sym typeface="Arial"/>
            </a:endParaRPr>
          </a:p>
        </p:txBody>
      </p:sp>
      <p:sp>
        <p:nvSpPr>
          <p:cNvPr id="63" name="Google Shape;63;p1"/>
          <p:cNvSpPr txBox="1"/>
          <p:nvPr/>
        </p:nvSpPr>
        <p:spPr>
          <a:xfrm>
            <a:off x="311760" y="3215160"/>
            <a:ext cx="8520120" cy="79236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ADADAD"/>
                </a:solidFill>
                <a:latin typeface="Didact Gothic"/>
                <a:ea typeface="Didact Gothic"/>
                <a:cs typeface="Didact Gothic"/>
                <a:sym typeface="Didact Gothic"/>
              </a:rPr>
              <a:t>Workshop on Web Technologies</a:t>
            </a:r>
            <a:endParaRPr b="0" i="0" sz="2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ADADAD"/>
                </a:solidFill>
                <a:latin typeface="Didact Gothic"/>
                <a:ea typeface="Didact Gothic"/>
                <a:cs typeface="Didact Gothic"/>
                <a:sym typeface="Didact Gothic"/>
              </a:rPr>
              <a:t>Mar </a:t>
            </a:r>
            <a:r>
              <a:rPr lang="en" sz="2800">
                <a:solidFill>
                  <a:srgbClr val="ADADAD"/>
                </a:solidFill>
                <a:latin typeface="Didact Gothic"/>
                <a:ea typeface="Didact Gothic"/>
                <a:cs typeface="Didact Gothic"/>
                <a:sym typeface="Didact Gothic"/>
              </a:rPr>
              <a:t>02</a:t>
            </a:r>
            <a:r>
              <a:rPr b="0" i="0" lang="en" sz="2800" u="none" cap="none" strike="noStrike">
                <a:solidFill>
                  <a:srgbClr val="ADADAD"/>
                </a:solidFill>
                <a:latin typeface="Didact Gothic"/>
                <a:ea typeface="Didact Gothic"/>
                <a:cs typeface="Didact Gothic"/>
                <a:sym typeface="Didact Gothic"/>
              </a:rPr>
              <a:t>th, 202</a:t>
            </a:r>
            <a:r>
              <a:rPr lang="en" sz="2800">
                <a:solidFill>
                  <a:srgbClr val="ADADAD"/>
                </a:solidFill>
                <a:latin typeface="Didact Gothic"/>
                <a:ea typeface="Didact Gothic"/>
                <a:cs typeface="Didact Gothic"/>
                <a:sym typeface="Didact Gothic"/>
              </a:rPr>
              <a:t>3</a:t>
            </a:r>
            <a:endParaRPr b="0" i="0" sz="2800" u="none" cap="none" strike="noStrike">
              <a:solidFill>
                <a:srgbClr val="000000"/>
              </a:solidFill>
              <a:latin typeface="Arial"/>
              <a:ea typeface="Arial"/>
              <a:cs typeface="Arial"/>
              <a:sym typeface="Arial"/>
            </a:endParaRPr>
          </a:p>
        </p:txBody>
      </p:sp>
      <p:pic>
        <p:nvPicPr>
          <p:cNvPr id="64" name="Google Shape;64;p1"/>
          <p:cNvPicPr preferRelativeResize="0"/>
          <p:nvPr/>
        </p:nvPicPr>
        <p:blipFill>
          <a:blip r:embed="rId3">
            <a:alphaModFix/>
          </a:blip>
          <a:stretch>
            <a:fillRect/>
          </a:stretch>
        </p:blipFill>
        <p:spPr>
          <a:xfrm>
            <a:off x="2936950" y="90225"/>
            <a:ext cx="3458650" cy="2415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13348d81ce_0_60"/>
          <p:cNvSpPr txBox="1"/>
          <p:nvPr>
            <p:ph type="title"/>
          </p:nvPr>
        </p:nvSpPr>
        <p:spPr>
          <a:xfrm>
            <a:off x="312000" y="227078"/>
            <a:ext cx="8520000" cy="756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Growth Of Internet-Owners of Internet</a:t>
            </a:r>
            <a:endParaRPr b="1">
              <a:solidFill>
                <a:schemeClr val="accent1"/>
              </a:solidFill>
            </a:endParaRPr>
          </a:p>
          <a:p>
            <a:pPr indent="0" lvl="0" marL="0" rtl="0" algn="l">
              <a:spcBef>
                <a:spcPts val="0"/>
              </a:spcBef>
              <a:spcAft>
                <a:spcPts val="0"/>
              </a:spcAft>
              <a:buNone/>
            </a:pPr>
            <a:r>
              <a:t/>
            </a:r>
            <a:endParaRPr/>
          </a:p>
        </p:txBody>
      </p:sp>
      <p:sp>
        <p:nvSpPr>
          <p:cNvPr id="120" name="Google Shape;120;g213348d81ce_0_60"/>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2200">
                <a:solidFill>
                  <a:schemeClr val="lt1"/>
                </a:solidFill>
                <a:latin typeface="Didact Gothic"/>
                <a:ea typeface="Didact Gothic"/>
                <a:cs typeface="Didact Gothic"/>
                <a:sym typeface="Didact Gothic"/>
              </a:rPr>
              <a:t>Increased Connectivity</a:t>
            </a:r>
            <a:r>
              <a:rPr lang="en" sz="2400">
                <a:solidFill>
                  <a:schemeClr val="lt1"/>
                </a:solidFill>
                <a:latin typeface="Didact Gothic"/>
                <a:ea typeface="Didact Gothic"/>
                <a:cs typeface="Didact Gothic"/>
                <a:sym typeface="Didact Gothic"/>
              </a:rPr>
              <a:t>:  </a:t>
            </a:r>
            <a:r>
              <a:rPr lang="en" sz="1500">
                <a:solidFill>
                  <a:schemeClr val="lt1"/>
                </a:solidFill>
                <a:latin typeface="Didact Gothic"/>
                <a:ea typeface="Didact Gothic"/>
                <a:cs typeface="Didact Gothic"/>
                <a:sym typeface="Didact Gothic"/>
              </a:rPr>
              <a:t>The Internet has connected people from all over the world, allowing them to communicate, collaborate, and access a wealth of information quickly and conveniently.</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2200">
                <a:solidFill>
                  <a:schemeClr val="lt1"/>
                </a:solidFill>
                <a:latin typeface="Didact Gothic"/>
                <a:ea typeface="Didact Gothic"/>
                <a:cs typeface="Didact Gothic"/>
                <a:sym typeface="Didact Gothic"/>
              </a:rPr>
              <a:t>Increased Productivity</a:t>
            </a:r>
            <a:r>
              <a:rPr lang="en" sz="2200">
                <a:solidFill>
                  <a:schemeClr val="lt1"/>
                </a:solidFill>
                <a:latin typeface="Didact Gothic"/>
                <a:ea typeface="Didact Gothic"/>
                <a:cs typeface="Didact Gothic"/>
                <a:sym typeface="Didact Gothic"/>
              </a:rPr>
              <a:t>:</a:t>
            </a:r>
            <a:r>
              <a:rPr lang="en" sz="2400">
                <a:solidFill>
                  <a:schemeClr val="lt1"/>
                </a:solidFill>
                <a:latin typeface="Didact Gothic"/>
                <a:ea typeface="Didact Gothic"/>
                <a:cs typeface="Didact Gothic"/>
                <a:sym typeface="Didact Gothic"/>
              </a:rPr>
              <a:t>  </a:t>
            </a:r>
            <a:r>
              <a:rPr lang="en" sz="1500">
                <a:solidFill>
                  <a:schemeClr val="lt1"/>
                </a:solidFill>
                <a:latin typeface="Didact Gothic"/>
                <a:ea typeface="Didact Gothic"/>
                <a:cs typeface="Didact Gothic"/>
                <a:sym typeface="Didact Gothic"/>
              </a:rPr>
              <a:t>By providing access to a wide range of resources, the Internet has enabled businesses to become more productive and efficient. This has allowed businesses to save time and money in the long run.</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2200">
                <a:solidFill>
                  <a:schemeClr val="lt1"/>
                </a:solidFill>
                <a:latin typeface="Didact Gothic"/>
                <a:ea typeface="Didact Gothic"/>
                <a:cs typeface="Didact Gothic"/>
                <a:sym typeface="Didact Gothic"/>
              </a:rPr>
              <a:t>Increased Innovation</a:t>
            </a:r>
            <a:r>
              <a:rPr lang="en" sz="2200">
                <a:solidFill>
                  <a:schemeClr val="lt1"/>
                </a:solidFill>
                <a:latin typeface="Didact Gothic"/>
                <a:ea typeface="Didact Gothic"/>
                <a:cs typeface="Didact Gothic"/>
                <a:sym typeface="Didact Gothic"/>
              </a:rPr>
              <a:t>:</a:t>
            </a:r>
            <a:r>
              <a:rPr lang="en" sz="2400">
                <a:solidFill>
                  <a:schemeClr val="lt1"/>
                </a:solidFill>
                <a:latin typeface="Didact Gothic"/>
                <a:ea typeface="Didact Gothic"/>
                <a:cs typeface="Didact Gothic"/>
                <a:sym typeface="Didact Gothic"/>
              </a:rPr>
              <a:t>  </a:t>
            </a:r>
            <a:r>
              <a:rPr lang="en" sz="1500">
                <a:solidFill>
                  <a:schemeClr val="lt1"/>
                </a:solidFill>
                <a:latin typeface="Didact Gothic"/>
                <a:ea typeface="Didact Gothic"/>
                <a:cs typeface="Didact Gothic"/>
                <a:sym typeface="Didact Gothic"/>
              </a:rPr>
              <a:t>The Internet has enabled people to come up with new ideas and solutions to problems, allowing businesses to stay ahead of the competition.</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b="1" lang="en" sz="2200">
                <a:solidFill>
                  <a:schemeClr val="lt1"/>
                </a:solidFill>
                <a:latin typeface="Didact Gothic"/>
                <a:ea typeface="Didact Gothic"/>
                <a:cs typeface="Didact Gothic"/>
                <a:sym typeface="Didact Gothic"/>
              </a:rPr>
              <a:t>Increased Accessibility</a:t>
            </a:r>
            <a:r>
              <a:rPr lang="en" sz="2200">
                <a:solidFill>
                  <a:schemeClr val="lt1"/>
                </a:solidFill>
                <a:latin typeface="Didact Gothic"/>
                <a:ea typeface="Didact Gothic"/>
                <a:cs typeface="Didact Gothic"/>
                <a:sym typeface="Didact Gothic"/>
              </a:rPr>
              <a:t>:</a:t>
            </a:r>
            <a:r>
              <a:rPr lang="en" sz="2400">
                <a:solidFill>
                  <a:schemeClr val="lt1"/>
                </a:solidFill>
                <a:latin typeface="Didact Gothic"/>
                <a:ea typeface="Didact Gothic"/>
                <a:cs typeface="Didact Gothic"/>
                <a:sym typeface="Didact Gothic"/>
              </a:rPr>
              <a:t>  </a:t>
            </a:r>
            <a:r>
              <a:rPr lang="en" sz="1500">
                <a:solidFill>
                  <a:schemeClr val="lt1"/>
                </a:solidFill>
                <a:latin typeface="Didact Gothic"/>
                <a:ea typeface="Didact Gothic"/>
                <a:cs typeface="Didact Gothic"/>
                <a:sym typeface="Didact Gothic"/>
              </a:rPr>
              <a:t>By making information more available, the Internet has made it easier for people to access the resources they need, no matter where they are.</a:t>
            </a:r>
            <a:endParaRPr sz="1500">
              <a:solidFill>
                <a:schemeClr val="lt1"/>
              </a:solidFill>
              <a:latin typeface="Didact Gothic"/>
              <a:ea typeface="Didact Gothic"/>
              <a:cs typeface="Didact Gothic"/>
              <a:sym typeface="Didact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13348d81ce_0_80"/>
          <p:cNvSpPr txBox="1"/>
          <p:nvPr>
            <p:ph type="title"/>
          </p:nvPr>
        </p:nvSpPr>
        <p:spPr>
          <a:xfrm>
            <a:off x="312000" y="227078"/>
            <a:ext cx="8520000" cy="756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Growth Of Internet-Owners of Internet</a:t>
            </a:r>
            <a:endParaRPr b="1">
              <a:solidFill>
                <a:schemeClr val="accent1"/>
              </a:solidFill>
            </a:endParaRPr>
          </a:p>
          <a:p>
            <a:pPr indent="0" lvl="0" marL="0" rtl="0" algn="l">
              <a:spcBef>
                <a:spcPts val="0"/>
              </a:spcBef>
              <a:spcAft>
                <a:spcPts val="0"/>
              </a:spcAft>
              <a:buNone/>
            </a:pPr>
            <a:r>
              <a:t/>
            </a:r>
            <a:endParaRPr/>
          </a:p>
        </p:txBody>
      </p:sp>
      <p:sp>
        <p:nvSpPr>
          <p:cNvPr id="126" name="Google Shape;126;g213348d81ce_0_80"/>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2200">
                <a:solidFill>
                  <a:schemeClr val="lt1"/>
                </a:solidFill>
                <a:latin typeface="Didact Gothic"/>
                <a:ea typeface="Didact Gothic"/>
                <a:cs typeface="Didact Gothic"/>
                <a:sym typeface="Didact Gothic"/>
              </a:rPr>
              <a:t>Increased Opportunities</a:t>
            </a:r>
            <a:r>
              <a:rPr lang="en" sz="2200">
                <a:solidFill>
                  <a:schemeClr val="lt1"/>
                </a:solidFill>
                <a:latin typeface="Didact Gothic"/>
                <a:ea typeface="Didact Gothic"/>
                <a:cs typeface="Didact Gothic"/>
                <a:sym typeface="Didact Gothic"/>
              </a:rPr>
              <a:t>:</a:t>
            </a:r>
            <a:r>
              <a:rPr lang="en" sz="2400">
                <a:solidFill>
                  <a:schemeClr val="lt1"/>
                </a:solidFill>
                <a:latin typeface="Didact Gothic"/>
                <a:ea typeface="Didact Gothic"/>
                <a:cs typeface="Didact Gothic"/>
                <a:sym typeface="Didact Gothic"/>
              </a:rPr>
              <a:t>  </a:t>
            </a:r>
            <a:r>
              <a:rPr lang="en" sz="1500">
                <a:solidFill>
                  <a:schemeClr val="lt1"/>
                </a:solidFill>
                <a:latin typeface="Didact Gothic"/>
                <a:ea typeface="Didact Gothic"/>
                <a:cs typeface="Didact Gothic"/>
                <a:sym typeface="Didact Gothic"/>
              </a:rPr>
              <a:t>Thanks to the Internet, people are now able to find and take advantage of new opportunities they may not have been aware of otherwise.</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2200">
                <a:solidFill>
                  <a:schemeClr val="lt1"/>
                </a:solidFill>
                <a:latin typeface="Didact Gothic"/>
                <a:ea typeface="Didact Gothic"/>
                <a:cs typeface="Didact Gothic"/>
                <a:sym typeface="Didact Gothic"/>
              </a:rPr>
              <a:t>Increased </a:t>
            </a:r>
            <a:r>
              <a:rPr b="1" lang="en" sz="2200">
                <a:solidFill>
                  <a:schemeClr val="lt1"/>
                </a:solidFill>
                <a:latin typeface="Didact Gothic"/>
                <a:ea typeface="Didact Gothic"/>
                <a:cs typeface="Didact Gothic"/>
                <a:sym typeface="Didact Gothic"/>
              </a:rPr>
              <a:t>Communication</a:t>
            </a:r>
            <a:r>
              <a:rPr lang="en" sz="2400">
                <a:solidFill>
                  <a:schemeClr val="lt1"/>
                </a:solidFill>
                <a:latin typeface="Didact Gothic"/>
                <a:ea typeface="Didact Gothic"/>
                <a:cs typeface="Didact Gothic"/>
                <a:sym typeface="Didact Gothic"/>
              </a:rPr>
              <a:t>: </a:t>
            </a:r>
            <a:r>
              <a:rPr lang="en" sz="1500">
                <a:solidFill>
                  <a:schemeClr val="lt1"/>
                </a:solidFill>
                <a:latin typeface="Didact Gothic"/>
                <a:ea typeface="Didact Gothic"/>
                <a:cs typeface="Didact Gothic"/>
                <a:sym typeface="Didact Gothic"/>
              </a:rPr>
              <a:t>As the Internet has enabled people to communicate with each other more quickly and easily, relationships have been strengthened and businesses have been able to better serve their customers.</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2200">
                <a:solidFill>
                  <a:schemeClr val="lt1"/>
                </a:solidFill>
                <a:latin typeface="Didact Gothic"/>
                <a:ea typeface="Didact Gothic"/>
                <a:cs typeface="Didact Gothic"/>
                <a:sym typeface="Didact Gothic"/>
              </a:rPr>
              <a:t>Increased </a:t>
            </a:r>
            <a:r>
              <a:rPr b="1" lang="en" sz="2200">
                <a:solidFill>
                  <a:schemeClr val="lt1"/>
                </a:solidFill>
                <a:latin typeface="Didact Gothic"/>
                <a:ea typeface="Didact Gothic"/>
                <a:cs typeface="Didact Gothic"/>
                <a:sym typeface="Didact Gothic"/>
              </a:rPr>
              <a:t>Security</a:t>
            </a:r>
            <a:r>
              <a:rPr lang="en" sz="2200">
                <a:solidFill>
                  <a:schemeClr val="lt1"/>
                </a:solidFill>
                <a:latin typeface="Didact Gothic"/>
                <a:ea typeface="Didact Gothic"/>
                <a:cs typeface="Didact Gothic"/>
                <a:sym typeface="Didact Gothic"/>
              </a:rPr>
              <a:t>:</a:t>
            </a:r>
            <a:r>
              <a:rPr lang="en" sz="2400">
                <a:solidFill>
                  <a:schemeClr val="lt1"/>
                </a:solidFill>
                <a:latin typeface="Didact Gothic"/>
                <a:ea typeface="Didact Gothic"/>
                <a:cs typeface="Didact Gothic"/>
                <a:sym typeface="Didact Gothic"/>
              </a:rPr>
              <a:t>  </a:t>
            </a:r>
            <a:r>
              <a:rPr lang="en" sz="1500">
                <a:solidFill>
                  <a:schemeClr val="lt1"/>
                </a:solidFill>
                <a:latin typeface="Didact Gothic"/>
                <a:ea typeface="Didact Gothic"/>
                <a:cs typeface="Didact Gothic"/>
                <a:sym typeface="Didact Gothic"/>
              </a:rPr>
              <a:t>The Internet has enabled businesses to protect their information and resources more securely, reducing the risk of data breaches and other security threats.</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13348d81ce_0_91"/>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Internet Services</a:t>
            </a:r>
            <a:endParaRPr b="1">
              <a:solidFill>
                <a:schemeClr val="accent1"/>
              </a:solidFill>
            </a:endParaRPr>
          </a:p>
          <a:p>
            <a:pPr indent="0" lvl="0" marL="0" rtl="0" algn="l">
              <a:spcBef>
                <a:spcPts val="0"/>
              </a:spcBef>
              <a:spcAft>
                <a:spcPts val="0"/>
              </a:spcAft>
              <a:buNone/>
            </a:pPr>
            <a:r>
              <a:t/>
            </a:r>
            <a:endParaRPr/>
          </a:p>
        </p:txBody>
      </p:sp>
      <p:sp>
        <p:nvSpPr>
          <p:cNvPr id="132" name="Google Shape;132;g213348d81ce_0_91"/>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2200">
                <a:solidFill>
                  <a:schemeClr val="lt1"/>
                </a:solidFill>
                <a:latin typeface="Didact Gothic"/>
                <a:ea typeface="Didact Gothic"/>
                <a:cs typeface="Didact Gothic"/>
                <a:sym typeface="Didact Gothic"/>
              </a:rPr>
              <a:t>Internet Services allows us to access huge amount of information such as text, graphics, sound and software over the internet. Following diagram shows the four different categories of Internet Services.</a:t>
            </a:r>
            <a:endParaRPr b="1"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p:txBody>
      </p:sp>
      <p:pic>
        <p:nvPicPr>
          <p:cNvPr id="133" name="Google Shape;133;g213348d81ce_0_91"/>
          <p:cNvPicPr preferRelativeResize="0"/>
          <p:nvPr/>
        </p:nvPicPr>
        <p:blipFill>
          <a:blip r:embed="rId3">
            <a:alphaModFix/>
          </a:blip>
          <a:stretch>
            <a:fillRect/>
          </a:stretch>
        </p:blipFill>
        <p:spPr>
          <a:xfrm>
            <a:off x="1905000" y="3022725"/>
            <a:ext cx="5334000" cy="1943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13348d81ce_0_105"/>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Internet Services</a:t>
            </a:r>
            <a:endParaRPr b="1">
              <a:solidFill>
                <a:schemeClr val="accent1"/>
              </a:solidFill>
            </a:endParaRPr>
          </a:p>
          <a:p>
            <a:pPr indent="0" lvl="0" marL="0" rtl="0" algn="l">
              <a:spcBef>
                <a:spcPts val="0"/>
              </a:spcBef>
              <a:spcAft>
                <a:spcPts val="0"/>
              </a:spcAft>
              <a:buNone/>
            </a:pPr>
            <a:r>
              <a:t/>
            </a:r>
            <a:endParaRPr/>
          </a:p>
        </p:txBody>
      </p:sp>
      <p:sp>
        <p:nvSpPr>
          <p:cNvPr id="139" name="Google Shape;139;g213348d81ce_0_105"/>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2200">
                <a:solidFill>
                  <a:schemeClr val="accent1"/>
                </a:solidFill>
                <a:latin typeface="Didact Gothic"/>
                <a:ea typeface="Didact Gothic"/>
                <a:cs typeface="Didact Gothic"/>
                <a:sym typeface="Didact Gothic"/>
              </a:rPr>
              <a:t>Communication Services:</a:t>
            </a:r>
            <a:endParaRPr b="1" sz="22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t/>
            </a:r>
            <a:endParaRPr b="1"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1900">
                <a:solidFill>
                  <a:schemeClr val="lt1"/>
                </a:solidFill>
                <a:latin typeface="Didact Gothic"/>
                <a:ea typeface="Didact Gothic"/>
                <a:cs typeface="Didact Gothic"/>
                <a:sym typeface="Didact Gothic"/>
              </a:rPr>
              <a:t>There are various Communication Services available that offer exchange of information with individuals or groups. The following table gives a brief introduction to these services</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13348d81ce_0_119"/>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Internet Services</a:t>
            </a:r>
            <a:endParaRPr b="1">
              <a:solidFill>
                <a:schemeClr val="accent1"/>
              </a:solidFill>
            </a:endParaRPr>
          </a:p>
          <a:p>
            <a:pPr indent="0" lvl="0" marL="0" rtl="0" algn="l">
              <a:spcBef>
                <a:spcPts val="0"/>
              </a:spcBef>
              <a:spcAft>
                <a:spcPts val="0"/>
              </a:spcAft>
              <a:buNone/>
            </a:pPr>
            <a:r>
              <a:t/>
            </a:r>
            <a:endParaRPr/>
          </a:p>
        </p:txBody>
      </p:sp>
      <p:sp>
        <p:nvSpPr>
          <p:cNvPr id="145" name="Google Shape;145;g213348d81ce_0_119"/>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p:txBody>
      </p:sp>
      <p:pic>
        <p:nvPicPr>
          <p:cNvPr id="146" name="Google Shape;146;g213348d81ce_0_119"/>
          <p:cNvPicPr preferRelativeResize="0"/>
          <p:nvPr/>
        </p:nvPicPr>
        <p:blipFill>
          <a:blip r:embed="rId3">
            <a:alphaModFix/>
          </a:blip>
          <a:stretch>
            <a:fillRect/>
          </a:stretch>
        </p:blipFill>
        <p:spPr>
          <a:xfrm>
            <a:off x="241363" y="652138"/>
            <a:ext cx="8753475" cy="4352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13348d81ce_0_125"/>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Internet Services</a:t>
            </a:r>
            <a:endParaRPr b="1">
              <a:solidFill>
                <a:schemeClr val="accent1"/>
              </a:solidFill>
            </a:endParaRPr>
          </a:p>
          <a:p>
            <a:pPr indent="0" lvl="0" marL="0" rtl="0" algn="l">
              <a:spcBef>
                <a:spcPts val="0"/>
              </a:spcBef>
              <a:spcAft>
                <a:spcPts val="0"/>
              </a:spcAft>
              <a:buNone/>
            </a:pPr>
            <a:r>
              <a:t/>
            </a:r>
            <a:endParaRPr/>
          </a:p>
        </p:txBody>
      </p:sp>
      <p:sp>
        <p:nvSpPr>
          <p:cNvPr id="152" name="Google Shape;152;g213348d81ce_0_125"/>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2200">
                <a:solidFill>
                  <a:schemeClr val="accent1"/>
                </a:solidFill>
                <a:latin typeface="Didact Gothic"/>
                <a:ea typeface="Didact Gothic"/>
                <a:cs typeface="Didact Gothic"/>
                <a:sym typeface="Didact Gothic"/>
              </a:rPr>
              <a:t>Information Retrieval Services </a:t>
            </a:r>
            <a:r>
              <a:rPr b="1" lang="en" sz="2200">
                <a:solidFill>
                  <a:schemeClr val="accent1"/>
                </a:solidFill>
                <a:latin typeface="Didact Gothic"/>
                <a:ea typeface="Didact Gothic"/>
                <a:cs typeface="Didact Gothic"/>
                <a:sym typeface="Didact Gothic"/>
              </a:rPr>
              <a:t>:</a:t>
            </a:r>
            <a:endParaRPr b="1" sz="22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t/>
            </a:r>
            <a:endParaRPr b="1"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1900">
                <a:solidFill>
                  <a:schemeClr val="lt1"/>
                </a:solidFill>
                <a:latin typeface="Didact Gothic"/>
                <a:ea typeface="Didact Gothic"/>
                <a:cs typeface="Didact Gothic"/>
                <a:sym typeface="Didact Gothic"/>
              </a:rPr>
              <a:t>There exist several Information retrieval services offering easy access to information present on the internet. The following table gives a brief introduction to these services:</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13348d81ce_0_132"/>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Internet Services</a:t>
            </a:r>
            <a:endParaRPr b="1">
              <a:solidFill>
                <a:schemeClr val="accent1"/>
              </a:solidFill>
            </a:endParaRPr>
          </a:p>
          <a:p>
            <a:pPr indent="0" lvl="0" marL="0" rtl="0" algn="l">
              <a:spcBef>
                <a:spcPts val="0"/>
              </a:spcBef>
              <a:spcAft>
                <a:spcPts val="0"/>
              </a:spcAft>
              <a:buNone/>
            </a:pPr>
            <a:r>
              <a:t/>
            </a:r>
            <a:endParaRPr/>
          </a:p>
        </p:txBody>
      </p:sp>
      <p:sp>
        <p:nvSpPr>
          <p:cNvPr id="158" name="Google Shape;158;g213348d81ce_0_132"/>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p:txBody>
      </p:sp>
      <p:pic>
        <p:nvPicPr>
          <p:cNvPr id="159" name="Google Shape;159;g213348d81ce_0_132"/>
          <p:cNvPicPr preferRelativeResize="0"/>
          <p:nvPr/>
        </p:nvPicPr>
        <p:blipFill>
          <a:blip r:embed="rId3">
            <a:alphaModFix/>
          </a:blip>
          <a:stretch>
            <a:fillRect/>
          </a:stretch>
        </p:blipFill>
        <p:spPr>
          <a:xfrm>
            <a:off x="475349" y="1044575"/>
            <a:ext cx="8082351" cy="343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13348d81ce_0_139"/>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Internet Services</a:t>
            </a:r>
            <a:endParaRPr b="1">
              <a:solidFill>
                <a:schemeClr val="accent1"/>
              </a:solidFill>
            </a:endParaRPr>
          </a:p>
          <a:p>
            <a:pPr indent="0" lvl="0" marL="0" rtl="0" algn="l">
              <a:spcBef>
                <a:spcPts val="0"/>
              </a:spcBef>
              <a:spcAft>
                <a:spcPts val="0"/>
              </a:spcAft>
              <a:buNone/>
            </a:pPr>
            <a:r>
              <a:t/>
            </a:r>
            <a:endParaRPr/>
          </a:p>
        </p:txBody>
      </p:sp>
      <p:sp>
        <p:nvSpPr>
          <p:cNvPr id="165" name="Google Shape;165;g213348d81ce_0_139"/>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2200">
                <a:solidFill>
                  <a:schemeClr val="accent1"/>
                </a:solidFill>
                <a:latin typeface="Didact Gothic"/>
                <a:ea typeface="Didact Gothic"/>
                <a:cs typeface="Didact Gothic"/>
                <a:sym typeface="Didact Gothic"/>
              </a:rPr>
              <a:t>Web Services</a:t>
            </a:r>
            <a:r>
              <a:rPr b="1" lang="en" sz="2200">
                <a:solidFill>
                  <a:schemeClr val="accent1"/>
                </a:solidFill>
                <a:latin typeface="Didact Gothic"/>
                <a:ea typeface="Didact Gothic"/>
                <a:cs typeface="Didact Gothic"/>
                <a:sym typeface="Didact Gothic"/>
              </a:rPr>
              <a:t> :</a:t>
            </a:r>
            <a:endParaRPr b="1" sz="22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t/>
            </a:r>
            <a:endParaRPr b="1"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1900">
                <a:solidFill>
                  <a:schemeClr val="lt1"/>
                </a:solidFill>
                <a:latin typeface="Didact Gothic"/>
                <a:ea typeface="Didact Gothic"/>
                <a:cs typeface="Didact Gothic"/>
                <a:sym typeface="Didact Gothic"/>
              </a:rPr>
              <a:t>Web services allow exchange of information between applications on the web. Using web services, applications can easily interact with each other.</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1900">
                <a:solidFill>
                  <a:schemeClr val="lt1"/>
                </a:solidFill>
                <a:latin typeface="Didact Gothic"/>
                <a:ea typeface="Didact Gothic"/>
                <a:cs typeface="Didact Gothic"/>
                <a:sym typeface="Didact Gothic"/>
              </a:rPr>
              <a:t>The web services are offered using concept of Utility Computing.</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13348d81ce_0_146"/>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Internet Services</a:t>
            </a:r>
            <a:endParaRPr b="1">
              <a:solidFill>
                <a:schemeClr val="accent1"/>
              </a:solidFill>
            </a:endParaRPr>
          </a:p>
          <a:p>
            <a:pPr indent="0" lvl="0" marL="0" rtl="0" algn="l">
              <a:spcBef>
                <a:spcPts val="0"/>
              </a:spcBef>
              <a:spcAft>
                <a:spcPts val="0"/>
              </a:spcAft>
              <a:buNone/>
            </a:pPr>
            <a:r>
              <a:t/>
            </a:r>
            <a:endParaRPr/>
          </a:p>
        </p:txBody>
      </p:sp>
      <p:sp>
        <p:nvSpPr>
          <p:cNvPr id="171" name="Google Shape;171;g213348d81ce_0_146"/>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2200">
                <a:solidFill>
                  <a:schemeClr val="accent1"/>
                </a:solidFill>
                <a:latin typeface="Didact Gothic"/>
                <a:ea typeface="Didact Gothic"/>
                <a:cs typeface="Didact Gothic"/>
                <a:sym typeface="Didact Gothic"/>
              </a:rPr>
              <a:t>World Wide Web (WWW)</a:t>
            </a:r>
            <a:r>
              <a:rPr b="1" lang="en" sz="2200">
                <a:solidFill>
                  <a:schemeClr val="accent1"/>
                </a:solidFill>
                <a:latin typeface="Didact Gothic"/>
                <a:ea typeface="Didact Gothic"/>
                <a:cs typeface="Didact Gothic"/>
                <a:sym typeface="Didact Gothic"/>
              </a:rPr>
              <a:t> :</a:t>
            </a:r>
            <a:endParaRPr b="1" sz="22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t/>
            </a:r>
            <a:endParaRPr b="1"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1900">
                <a:solidFill>
                  <a:schemeClr val="lt1"/>
                </a:solidFill>
                <a:latin typeface="Didact Gothic"/>
                <a:ea typeface="Didact Gothic"/>
                <a:cs typeface="Didact Gothic"/>
                <a:sym typeface="Didact Gothic"/>
              </a:rPr>
              <a:t>WWW is also known as W3. It offers a way to access documents spread over the several servers over the internet. These documents may contain texts, graphics, audio, video, hyperlinks. The hyperlinks allow the users to navigate between the documents.</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13348d81ce_0_153"/>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Internet Services</a:t>
            </a:r>
            <a:endParaRPr b="1">
              <a:solidFill>
                <a:schemeClr val="accent1"/>
              </a:solidFill>
            </a:endParaRPr>
          </a:p>
          <a:p>
            <a:pPr indent="0" lvl="0" marL="0" rtl="0" algn="l">
              <a:spcBef>
                <a:spcPts val="0"/>
              </a:spcBef>
              <a:spcAft>
                <a:spcPts val="0"/>
              </a:spcAft>
              <a:buNone/>
            </a:pPr>
            <a:r>
              <a:t/>
            </a:r>
            <a:endParaRPr/>
          </a:p>
        </p:txBody>
      </p:sp>
      <p:sp>
        <p:nvSpPr>
          <p:cNvPr id="177" name="Google Shape;177;g213348d81ce_0_153"/>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2200">
                <a:solidFill>
                  <a:schemeClr val="accent1"/>
                </a:solidFill>
                <a:latin typeface="Didact Gothic"/>
                <a:ea typeface="Didact Gothic"/>
                <a:cs typeface="Didact Gothic"/>
                <a:sym typeface="Didact Gothic"/>
              </a:rPr>
              <a:t>Video Conferencing</a:t>
            </a:r>
            <a:r>
              <a:rPr b="1" lang="en" sz="2200">
                <a:solidFill>
                  <a:schemeClr val="accent1"/>
                </a:solidFill>
                <a:latin typeface="Didact Gothic"/>
                <a:ea typeface="Didact Gothic"/>
                <a:cs typeface="Didact Gothic"/>
                <a:sym typeface="Didact Gothic"/>
              </a:rPr>
              <a:t> :</a:t>
            </a:r>
            <a:endParaRPr b="1" sz="22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t/>
            </a:r>
            <a:endParaRPr b="1"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1900">
                <a:solidFill>
                  <a:schemeClr val="lt1"/>
                </a:solidFill>
                <a:latin typeface="Didact Gothic"/>
                <a:ea typeface="Didact Gothic"/>
                <a:cs typeface="Didact Gothic"/>
                <a:sym typeface="Didact Gothic"/>
              </a:rPr>
              <a:t>Video conferencing or Video teleconferencing is a method of communicating by two-way video and audio transmission with help of telecommunication technologies.</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1900">
                <a:solidFill>
                  <a:schemeClr val="accent1"/>
                </a:solidFill>
                <a:latin typeface="Didact Gothic"/>
                <a:ea typeface="Didact Gothic"/>
                <a:cs typeface="Didact Gothic"/>
                <a:sym typeface="Didact Gothic"/>
              </a:rPr>
              <a:t>Modes of Video Conferencing : </a:t>
            </a:r>
            <a:endParaRPr b="1" sz="19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accent1"/>
              </a:solidFill>
              <a:latin typeface="Didact Gothic"/>
              <a:ea typeface="Didact Gothic"/>
              <a:cs typeface="Didact Gothic"/>
              <a:sym typeface="Didact Gothic"/>
            </a:endParaRPr>
          </a:p>
          <a:p>
            <a:pPr indent="-336550" lvl="0" marL="457200" rtl="0" algn="l">
              <a:spcBef>
                <a:spcPts val="0"/>
              </a:spcBef>
              <a:spcAft>
                <a:spcPts val="0"/>
              </a:spcAft>
              <a:buClr>
                <a:schemeClr val="lt1"/>
              </a:buClr>
              <a:buSzPts val="1700"/>
              <a:buFont typeface="Didact Gothic"/>
              <a:buAutoNum type="alphaLcParenR"/>
            </a:pPr>
            <a:r>
              <a:rPr b="1" lang="en" sz="1700">
                <a:solidFill>
                  <a:schemeClr val="lt1"/>
                </a:solidFill>
                <a:latin typeface="Didact Gothic"/>
                <a:ea typeface="Didact Gothic"/>
                <a:cs typeface="Didact Gothic"/>
                <a:sym typeface="Didact Gothic"/>
              </a:rPr>
              <a:t>Point-to-Point</a:t>
            </a:r>
            <a:endParaRPr b="1" sz="1700">
              <a:solidFill>
                <a:schemeClr val="lt1"/>
              </a:solidFill>
              <a:latin typeface="Didact Gothic"/>
              <a:ea typeface="Didact Gothic"/>
              <a:cs typeface="Didact Gothic"/>
              <a:sym typeface="Didact Gothic"/>
            </a:endParaRPr>
          </a:p>
          <a:p>
            <a:pPr indent="-336550" lvl="0" marL="457200" rtl="0" algn="l">
              <a:spcBef>
                <a:spcPts val="0"/>
              </a:spcBef>
              <a:spcAft>
                <a:spcPts val="0"/>
              </a:spcAft>
              <a:buClr>
                <a:schemeClr val="lt1"/>
              </a:buClr>
              <a:buSzPts val="1700"/>
              <a:buFont typeface="Didact Gothic"/>
              <a:buAutoNum type="alphaLcParenR"/>
            </a:pPr>
            <a:r>
              <a:rPr b="1" lang="en" sz="1700">
                <a:solidFill>
                  <a:schemeClr val="lt1"/>
                </a:solidFill>
                <a:latin typeface="Didact Gothic"/>
                <a:ea typeface="Didact Gothic"/>
                <a:cs typeface="Didact Gothic"/>
                <a:sym typeface="Didact Gothic"/>
              </a:rPr>
              <a:t>Multi-point</a:t>
            </a:r>
            <a:endParaRPr b="1" sz="17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nvSpPr>
        <p:spPr>
          <a:xfrm>
            <a:off x="312010" y="2873640"/>
            <a:ext cx="8520000" cy="132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accent1"/>
                </a:solidFill>
                <a:latin typeface="Didact Gothic"/>
                <a:ea typeface="Didact Gothic"/>
                <a:cs typeface="Didact Gothic"/>
                <a:sym typeface="Didact Gothic"/>
              </a:rPr>
              <a:t>Highlights: </a:t>
            </a:r>
            <a:endParaRPr b="1" i="0" sz="2400" u="none" cap="none" strike="noStrike">
              <a:solidFill>
                <a:schemeClr val="accent1"/>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Didact Gothic"/>
              <a:ea typeface="Didact Gothic"/>
              <a:cs typeface="Didact Gothic"/>
              <a:sym typeface="Didact Gothic"/>
            </a:endParaRPr>
          </a:p>
          <a:p>
            <a:pPr indent="-381000" lvl="0" marL="457200" marR="0" rtl="0" algn="l">
              <a:lnSpc>
                <a:spcPct val="100000"/>
              </a:lnSpc>
              <a:spcBef>
                <a:spcPts val="0"/>
              </a:spcBef>
              <a:spcAft>
                <a:spcPts val="0"/>
              </a:spcAft>
              <a:buClr>
                <a:srgbClr val="FFFFFF"/>
              </a:buClr>
              <a:buSzPts val="2400"/>
              <a:buFont typeface="Didact Gothic"/>
              <a:buAutoNum type="arabicParenR"/>
            </a:pPr>
            <a:r>
              <a:rPr lang="en" sz="2400">
                <a:solidFill>
                  <a:srgbClr val="FFFFFF"/>
                </a:solidFill>
                <a:latin typeface="Didact Gothic"/>
                <a:ea typeface="Didact Gothic"/>
                <a:cs typeface="Didact Gothic"/>
                <a:sym typeface="Didact Gothic"/>
              </a:rPr>
              <a:t>What is Internet</a:t>
            </a:r>
            <a:endParaRPr b="0" i="0" sz="2400" u="none" cap="none" strike="noStrike">
              <a:solidFill>
                <a:srgbClr val="FFFFFF"/>
              </a:solidFill>
              <a:latin typeface="Didact Gothic"/>
              <a:ea typeface="Didact Gothic"/>
              <a:cs typeface="Didact Gothic"/>
              <a:sym typeface="Didact Gothic"/>
            </a:endParaRPr>
          </a:p>
          <a:p>
            <a:pPr indent="-381000" lvl="0" marL="457200" marR="0" rtl="0" algn="l">
              <a:lnSpc>
                <a:spcPct val="100000"/>
              </a:lnSpc>
              <a:spcBef>
                <a:spcPts val="0"/>
              </a:spcBef>
              <a:spcAft>
                <a:spcPts val="0"/>
              </a:spcAft>
              <a:buClr>
                <a:srgbClr val="FFFFFF"/>
              </a:buClr>
              <a:buSzPts val="2400"/>
              <a:buFont typeface="Didact Gothic"/>
              <a:buAutoNum type="arabicParenR"/>
            </a:pPr>
            <a:r>
              <a:rPr lang="en" sz="2400">
                <a:solidFill>
                  <a:srgbClr val="FFFFFF"/>
                </a:solidFill>
                <a:latin typeface="Didact Gothic"/>
                <a:ea typeface="Didact Gothic"/>
                <a:cs typeface="Didact Gothic"/>
                <a:sym typeface="Didact Gothic"/>
              </a:rPr>
              <a:t>Evolution and History of Internet</a:t>
            </a:r>
            <a:endParaRPr b="0" i="0" sz="2400" u="none" cap="none" strike="noStrike">
              <a:solidFill>
                <a:srgbClr val="FFFFFF"/>
              </a:solidFill>
              <a:latin typeface="Didact Gothic"/>
              <a:ea typeface="Didact Gothic"/>
              <a:cs typeface="Didact Gothic"/>
              <a:sym typeface="Didact Gothic"/>
            </a:endParaRPr>
          </a:p>
          <a:p>
            <a:pPr indent="-381000" lvl="0" marL="457200" marR="0" rtl="0" algn="l">
              <a:lnSpc>
                <a:spcPct val="100000"/>
              </a:lnSpc>
              <a:spcBef>
                <a:spcPts val="0"/>
              </a:spcBef>
              <a:spcAft>
                <a:spcPts val="0"/>
              </a:spcAft>
              <a:buClr>
                <a:srgbClr val="FFFFFF"/>
              </a:buClr>
              <a:buSzPts val="2400"/>
              <a:buFont typeface="Didact Gothic"/>
              <a:buAutoNum type="arabicParenR"/>
            </a:pPr>
            <a:r>
              <a:rPr lang="en" sz="2400">
                <a:solidFill>
                  <a:srgbClr val="FFFFFF"/>
                </a:solidFill>
                <a:latin typeface="Didact Gothic"/>
                <a:ea typeface="Didact Gothic"/>
                <a:cs typeface="Didact Gothic"/>
                <a:sym typeface="Didact Gothic"/>
              </a:rPr>
              <a:t>Growth Of Internet-Owners of Internet</a:t>
            </a:r>
            <a:endParaRPr b="0" i="0" sz="2400" u="none" cap="none" strike="noStrike">
              <a:solidFill>
                <a:srgbClr val="FFFFFF"/>
              </a:solidFill>
              <a:latin typeface="Didact Gothic"/>
              <a:ea typeface="Didact Gothic"/>
              <a:cs typeface="Didact Gothic"/>
              <a:sym typeface="Didact Gothic"/>
            </a:endParaRPr>
          </a:p>
          <a:p>
            <a:pPr indent="-381000" lvl="0" marL="457200" marR="0" rtl="0" algn="l">
              <a:lnSpc>
                <a:spcPct val="100000"/>
              </a:lnSpc>
              <a:spcBef>
                <a:spcPts val="0"/>
              </a:spcBef>
              <a:spcAft>
                <a:spcPts val="0"/>
              </a:spcAft>
              <a:buClr>
                <a:srgbClr val="FFFFFF"/>
              </a:buClr>
              <a:buSzPts val="2400"/>
              <a:buFont typeface="Didact Gothic"/>
              <a:buAutoNum type="arabicParenR"/>
            </a:pPr>
            <a:r>
              <a:rPr lang="en" sz="2400">
                <a:solidFill>
                  <a:srgbClr val="FFFFFF"/>
                </a:solidFill>
                <a:latin typeface="Didact Gothic"/>
                <a:ea typeface="Didact Gothic"/>
                <a:cs typeface="Didact Gothic"/>
                <a:sym typeface="Didact Gothic"/>
              </a:rPr>
              <a:t>Internet Services</a:t>
            </a:r>
            <a:endParaRPr b="0" i="0" sz="2400" u="none" cap="none" strike="noStrike">
              <a:solidFill>
                <a:srgbClr val="FFFFFF"/>
              </a:solidFill>
              <a:latin typeface="Didact Gothic"/>
              <a:ea typeface="Didact Gothic"/>
              <a:cs typeface="Didact Gothic"/>
              <a:sym typeface="Didact Gothic"/>
            </a:endParaRPr>
          </a:p>
          <a:p>
            <a:pPr indent="-381000" lvl="0" marL="457200" marR="0" rtl="0" algn="l">
              <a:lnSpc>
                <a:spcPct val="100000"/>
              </a:lnSpc>
              <a:spcBef>
                <a:spcPts val="0"/>
              </a:spcBef>
              <a:spcAft>
                <a:spcPts val="0"/>
              </a:spcAft>
              <a:buClr>
                <a:srgbClr val="FFFFFF"/>
              </a:buClr>
              <a:buSzPts val="2400"/>
              <a:buFont typeface="Didact Gothic"/>
              <a:buAutoNum type="arabicParenR"/>
            </a:pPr>
            <a:r>
              <a:rPr lang="en" sz="2400">
                <a:solidFill>
                  <a:srgbClr val="FFFFFF"/>
                </a:solidFill>
                <a:latin typeface="Didact Gothic"/>
                <a:ea typeface="Didact Gothic"/>
                <a:cs typeface="Didact Gothic"/>
                <a:sym typeface="Didact Gothic"/>
              </a:rPr>
              <a:t>How does the Internet Works ?</a:t>
            </a:r>
            <a:endParaRPr sz="2400">
              <a:solidFill>
                <a:srgbClr val="FFFFFF"/>
              </a:solidFill>
              <a:latin typeface="Didact Gothic"/>
              <a:ea typeface="Didact Gothic"/>
              <a:cs typeface="Didact Gothic"/>
              <a:sym typeface="Didact Gothic"/>
            </a:endParaRPr>
          </a:p>
          <a:p>
            <a:pPr indent="-381000" lvl="0" marL="457200" marR="0" rtl="0" algn="l">
              <a:lnSpc>
                <a:spcPct val="100000"/>
              </a:lnSpc>
              <a:spcBef>
                <a:spcPts val="0"/>
              </a:spcBef>
              <a:spcAft>
                <a:spcPts val="0"/>
              </a:spcAft>
              <a:buClr>
                <a:srgbClr val="FFFFFF"/>
              </a:buClr>
              <a:buSzPts val="2400"/>
              <a:buFont typeface="Didact Gothic"/>
              <a:buAutoNum type="arabicParenR"/>
            </a:pPr>
            <a:r>
              <a:rPr lang="en" sz="2400">
                <a:solidFill>
                  <a:srgbClr val="FFFFFF"/>
                </a:solidFill>
                <a:latin typeface="Didact Gothic"/>
                <a:ea typeface="Didact Gothic"/>
                <a:cs typeface="Didact Gothic"/>
                <a:sym typeface="Didact Gothic"/>
              </a:rPr>
              <a:t>Anatomy Of Internet</a:t>
            </a:r>
            <a:endParaRPr sz="2400">
              <a:solidFill>
                <a:srgbClr val="FFFFFF"/>
              </a:solidFill>
              <a:latin typeface="Didact Gothic"/>
              <a:ea typeface="Didact Gothic"/>
              <a:cs typeface="Didact Gothic"/>
              <a:sym typeface="Didact Gothic"/>
            </a:endParaRPr>
          </a:p>
          <a:p>
            <a:pPr indent="-381000" lvl="0" marL="457200" marR="0" rtl="0" algn="l">
              <a:lnSpc>
                <a:spcPct val="100000"/>
              </a:lnSpc>
              <a:spcBef>
                <a:spcPts val="0"/>
              </a:spcBef>
              <a:spcAft>
                <a:spcPts val="0"/>
              </a:spcAft>
              <a:buClr>
                <a:srgbClr val="FFFFFF"/>
              </a:buClr>
              <a:buSzPts val="2400"/>
              <a:buFont typeface="Didact Gothic"/>
              <a:buAutoNum type="arabicParenR"/>
            </a:pPr>
            <a:r>
              <a:rPr lang="en" sz="2400">
                <a:solidFill>
                  <a:srgbClr val="FFFFFF"/>
                </a:solidFill>
                <a:latin typeface="Didact Gothic"/>
                <a:ea typeface="Didact Gothic"/>
                <a:cs typeface="Didact Gothic"/>
                <a:sym typeface="Didact Gothic"/>
              </a:rPr>
              <a:t>Internet Addressing Internet Vs Intranet-Impact of Internet</a:t>
            </a:r>
            <a:endParaRPr sz="2400">
              <a:solidFill>
                <a:srgbClr val="FFFFFF"/>
              </a:solidFill>
              <a:latin typeface="Didact Gothic"/>
              <a:ea typeface="Didact Gothic"/>
              <a:cs typeface="Didact Gothic"/>
              <a:sym typeface="Didact Gothic"/>
            </a:endParaRPr>
          </a:p>
          <a:p>
            <a:pPr indent="-381000" lvl="0" marL="457200" marR="0" rtl="0" algn="l">
              <a:lnSpc>
                <a:spcPct val="100000"/>
              </a:lnSpc>
              <a:spcBef>
                <a:spcPts val="0"/>
              </a:spcBef>
              <a:spcAft>
                <a:spcPts val="0"/>
              </a:spcAft>
              <a:buClr>
                <a:srgbClr val="FFFFFF"/>
              </a:buClr>
              <a:buSzPts val="2400"/>
              <a:buFont typeface="Didact Gothic"/>
              <a:buAutoNum type="arabicParenR"/>
            </a:pPr>
            <a:r>
              <a:rPr lang="en" sz="2400">
                <a:solidFill>
                  <a:srgbClr val="FFFFFF"/>
                </a:solidFill>
                <a:latin typeface="Didact Gothic"/>
                <a:ea typeface="Didact Gothic"/>
                <a:cs typeface="Didact Gothic"/>
                <a:sym typeface="Didact Gothic"/>
              </a:rPr>
              <a:t>Governance Of Internet</a:t>
            </a:r>
            <a:endParaRPr sz="2400">
              <a:solidFill>
                <a:srgbClr val="FFFFFF"/>
              </a:solidFill>
              <a:latin typeface="Didact Gothic"/>
              <a:ea typeface="Didact Gothic"/>
              <a:cs typeface="Didact Gothic"/>
              <a:sym typeface="Didact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13348d81ce_0_164"/>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Internet Services</a:t>
            </a:r>
            <a:endParaRPr b="1">
              <a:solidFill>
                <a:schemeClr val="accent1"/>
              </a:solidFill>
            </a:endParaRPr>
          </a:p>
          <a:p>
            <a:pPr indent="0" lvl="0" marL="0" rtl="0" algn="l">
              <a:spcBef>
                <a:spcPts val="0"/>
              </a:spcBef>
              <a:spcAft>
                <a:spcPts val="0"/>
              </a:spcAft>
              <a:buNone/>
            </a:pPr>
            <a:r>
              <a:t/>
            </a:r>
            <a:endParaRPr/>
          </a:p>
        </p:txBody>
      </p:sp>
      <p:sp>
        <p:nvSpPr>
          <p:cNvPr id="183" name="Google Shape;183;g213348d81ce_0_164"/>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1900">
                <a:solidFill>
                  <a:schemeClr val="accent1"/>
                </a:solidFill>
                <a:latin typeface="Didact Gothic"/>
                <a:ea typeface="Didact Gothic"/>
                <a:cs typeface="Didact Gothic"/>
                <a:sym typeface="Didact Gothic"/>
              </a:rPr>
              <a:t>Modes of Video </a:t>
            </a:r>
            <a:endParaRPr b="1" sz="19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rPr b="1" lang="en" sz="1900">
                <a:solidFill>
                  <a:schemeClr val="accent1"/>
                </a:solidFill>
                <a:latin typeface="Didact Gothic"/>
                <a:ea typeface="Didact Gothic"/>
                <a:cs typeface="Didact Gothic"/>
                <a:sym typeface="Didact Gothic"/>
              </a:rPr>
              <a:t>Conferencing</a:t>
            </a:r>
            <a:r>
              <a:rPr b="1" lang="en" sz="2200">
                <a:solidFill>
                  <a:schemeClr val="accent1"/>
                </a:solidFill>
                <a:latin typeface="Didact Gothic"/>
                <a:ea typeface="Didact Gothic"/>
                <a:cs typeface="Didact Gothic"/>
                <a:sym typeface="Didact Gothic"/>
              </a:rPr>
              <a:t> :</a:t>
            </a:r>
            <a:endParaRPr b="1" sz="22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t/>
            </a:r>
            <a:endParaRPr b="1"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p:txBody>
      </p:sp>
      <p:pic>
        <p:nvPicPr>
          <p:cNvPr id="184" name="Google Shape;184;g213348d81ce_0_164"/>
          <p:cNvPicPr preferRelativeResize="0"/>
          <p:nvPr/>
        </p:nvPicPr>
        <p:blipFill>
          <a:blip r:embed="rId3">
            <a:alphaModFix/>
          </a:blip>
          <a:stretch>
            <a:fillRect/>
          </a:stretch>
        </p:blipFill>
        <p:spPr>
          <a:xfrm>
            <a:off x="2522075" y="832125"/>
            <a:ext cx="5672124" cy="3937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164028da67_0_0"/>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How does the Internet Works</a:t>
            </a:r>
            <a:endParaRPr b="1">
              <a:solidFill>
                <a:schemeClr val="accent1"/>
              </a:solidFill>
            </a:endParaRPr>
          </a:p>
          <a:p>
            <a:pPr indent="0" lvl="0" marL="0" rtl="0" algn="l">
              <a:spcBef>
                <a:spcPts val="0"/>
              </a:spcBef>
              <a:spcAft>
                <a:spcPts val="0"/>
              </a:spcAft>
              <a:buNone/>
            </a:pPr>
            <a:r>
              <a:t/>
            </a:r>
            <a:endParaRPr/>
          </a:p>
        </p:txBody>
      </p:sp>
      <p:sp>
        <p:nvSpPr>
          <p:cNvPr id="190" name="Google Shape;190;g2164028da67_0_0"/>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1900">
                <a:solidFill>
                  <a:schemeClr val="lt1"/>
                </a:solidFill>
                <a:latin typeface="Didact Gothic"/>
                <a:ea typeface="Didact Gothic"/>
                <a:cs typeface="Didact Gothic"/>
                <a:sym typeface="Didact Gothic"/>
              </a:rPr>
              <a:t>The internet is a vast network of interconnected computers and servers that allows people to communicate and share information.</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1900">
                <a:solidFill>
                  <a:schemeClr val="lt1"/>
                </a:solidFill>
                <a:latin typeface="Didact Gothic"/>
                <a:ea typeface="Didact Gothic"/>
                <a:cs typeface="Didact Gothic"/>
                <a:sym typeface="Didact Gothic"/>
              </a:rPr>
              <a:t>Two main components uphold the functionality of the Internet, they are:</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349250" lvl="0" marL="457200" rtl="0" algn="l">
              <a:spcBef>
                <a:spcPts val="0"/>
              </a:spcBef>
              <a:spcAft>
                <a:spcPts val="0"/>
              </a:spcAft>
              <a:buClr>
                <a:schemeClr val="lt1"/>
              </a:buClr>
              <a:buSzPts val="1900"/>
              <a:buFont typeface="Didact Gothic"/>
              <a:buAutoNum type="arabicParenR"/>
            </a:pPr>
            <a:r>
              <a:rPr b="1" lang="en" sz="1900">
                <a:solidFill>
                  <a:schemeClr val="lt1"/>
                </a:solidFill>
                <a:latin typeface="Didact Gothic"/>
                <a:ea typeface="Didact Gothic"/>
                <a:cs typeface="Didact Gothic"/>
                <a:sym typeface="Didact Gothic"/>
              </a:rPr>
              <a:t>Packets</a:t>
            </a:r>
            <a:endParaRPr b="1" sz="1900">
              <a:solidFill>
                <a:schemeClr val="lt1"/>
              </a:solidFill>
              <a:latin typeface="Didact Gothic"/>
              <a:ea typeface="Didact Gothic"/>
              <a:cs typeface="Didact Gothic"/>
              <a:sym typeface="Didact Gothic"/>
            </a:endParaRPr>
          </a:p>
          <a:p>
            <a:pPr indent="-349250" lvl="0" marL="457200" rtl="0" algn="l">
              <a:spcBef>
                <a:spcPts val="0"/>
              </a:spcBef>
              <a:spcAft>
                <a:spcPts val="0"/>
              </a:spcAft>
              <a:buClr>
                <a:schemeClr val="lt1"/>
              </a:buClr>
              <a:buSzPts val="1900"/>
              <a:buFont typeface="Didact Gothic"/>
              <a:buAutoNum type="arabicParenR"/>
            </a:pPr>
            <a:r>
              <a:rPr b="1" lang="en" sz="1900">
                <a:solidFill>
                  <a:schemeClr val="lt1"/>
                </a:solidFill>
                <a:latin typeface="Didact Gothic"/>
                <a:ea typeface="Didact Gothic"/>
                <a:cs typeface="Didact Gothic"/>
                <a:sym typeface="Didact Gothic"/>
              </a:rPr>
              <a:t>Protocols</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7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164028da67_0_10"/>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How does the Internet Works</a:t>
            </a:r>
            <a:endParaRPr b="1">
              <a:solidFill>
                <a:schemeClr val="accent1"/>
              </a:solidFill>
            </a:endParaRPr>
          </a:p>
          <a:p>
            <a:pPr indent="0" lvl="0" marL="0" rtl="0" algn="l">
              <a:spcBef>
                <a:spcPts val="0"/>
              </a:spcBef>
              <a:spcAft>
                <a:spcPts val="0"/>
              </a:spcAft>
              <a:buNone/>
            </a:pPr>
            <a:r>
              <a:t/>
            </a:r>
            <a:endParaRPr/>
          </a:p>
        </p:txBody>
      </p:sp>
      <p:sp>
        <p:nvSpPr>
          <p:cNvPr id="196" name="Google Shape;196;g2164028da67_0_10"/>
          <p:cNvSpPr txBox="1"/>
          <p:nvPr>
            <p:ph idx="1" type="subTitle"/>
          </p:nvPr>
        </p:nvSpPr>
        <p:spPr>
          <a:xfrm>
            <a:off x="390225" y="3139276"/>
            <a:ext cx="8229300" cy="1739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1900">
                <a:solidFill>
                  <a:schemeClr val="accent1"/>
                </a:solidFill>
                <a:latin typeface="Didact Gothic"/>
                <a:ea typeface="Didact Gothic"/>
                <a:cs typeface="Didact Gothic"/>
                <a:sym typeface="Didact Gothic"/>
              </a:rPr>
              <a:t>what are Packets and Protocols ?</a:t>
            </a:r>
            <a:endParaRPr b="1" sz="19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rPr b="1" lang="en" sz="2000">
                <a:solidFill>
                  <a:schemeClr val="lt1"/>
                </a:solidFill>
                <a:latin typeface="Didact Gothic"/>
                <a:ea typeface="Didact Gothic"/>
                <a:cs typeface="Didact Gothic"/>
                <a:sym typeface="Didact Gothic"/>
              </a:rPr>
              <a:t>In networking, the data which is being transmitted through the internet is sent via small segments which are later translated into bits and the packets get routed to their endpoint (destination) through different networking devices i.e. routers or switches. Later, once the packet arrives at the receiver’s end, that small chunks of data get reassembled in order to utilize or check the data that he/she requested. That’s why they are used to push ease in networking and large data can be easily sent by sending small units and this whole process of sending/receiving small bits is known as Packet Switching.</a:t>
            </a:r>
            <a:endParaRPr b="1" sz="20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b="1" sz="17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164028da67_0_36"/>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How does the Internet Works</a:t>
            </a:r>
            <a:endParaRPr b="1">
              <a:solidFill>
                <a:schemeClr val="accent1"/>
              </a:solidFill>
            </a:endParaRPr>
          </a:p>
          <a:p>
            <a:pPr indent="0" lvl="0" marL="0" rtl="0" algn="l">
              <a:spcBef>
                <a:spcPts val="0"/>
              </a:spcBef>
              <a:spcAft>
                <a:spcPts val="0"/>
              </a:spcAft>
              <a:buNone/>
            </a:pPr>
            <a:r>
              <a:t/>
            </a:r>
            <a:endParaRPr/>
          </a:p>
        </p:txBody>
      </p:sp>
      <p:pic>
        <p:nvPicPr>
          <p:cNvPr id="202" name="Google Shape;202;g2164028da67_0_36"/>
          <p:cNvPicPr preferRelativeResize="0"/>
          <p:nvPr/>
        </p:nvPicPr>
        <p:blipFill>
          <a:blip r:embed="rId3">
            <a:alphaModFix/>
          </a:blip>
          <a:stretch>
            <a:fillRect/>
          </a:stretch>
        </p:blipFill>
        <p:spPr>
          <a:xfrm>
            <a:off x="932000" y="562400"/>
            <a:ext cx="7280001" cy="4462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164028da67_0_18"/>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How does the Internet Works</a:t>
            </a:r>
            <a:endParaRPr b="1">
              <a:solidFill>
                <a:schemeClr val="accent1"/>
              </a:solidFill>
            </a:endParaRPr>
          </a:p>
          <a:p>
            <a:pPr indent="0" lvl="0" marL="0" rtl="0" algn="l">
              <a:spcBef>
                <a:spcPts val="0"/>
              </a:spcBef>
              <a:spcAft>
                <a:spcPts val="0"/>
              </a:spcAft>
              <a:buNone/>
            </a:pPr>
            <a:r>
              <a:t/>
            </a:r>
            <a:endParaRPr/>
          </a:p>
        </p:txBody>
      </p:sp>
      <p:sp>
        <p:nvSpPr>
          <p:cNvPr id="208" name="Google Shape;208;g2164028da67_0_18"/>
          <p:cNvSpPr txBox="1"/>
          <p:nvPr>
            <p:ph idx="1" type="subTitle"/>
          </p:nvPr>
        </p:nvSpPr>
        <p:spPr>
          <a:xfrm>
            <a:off x="286750" y="1591824"/>
            <a:ext cx="8229300" cy="220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200">
                <a:solidFill>
                  <a:schemeClr val="lt1"/>
                </a:solidFill>
                <a:latin typeface="Didact Gothic"/>
                <a:ea typeface="Didact Gothic"/>
                <a:cs typeface="Didact Gothic"/>
                <a:sym typeface="Didact Gothic"/>
              </a:rPr>
              <a:t>It is a standardized method of performing certain tasks and data formatting so that two or more devices can communicate with each other.</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368300" lvl="0" marL="457200" rtl="0" algn="l">
              <a:spcBef>
                <a:spcPts val="0"/>
              </a:spcBef>
              <a:spcAft>
                <a:spcPts val="0"/>
              </a:spcAft>
              <a:buClr>
                <a:schemeClr val="lt1"/>
              </a:buClr>
              <a:buSzPts val="2200"/>
              <a:buFont typeface="Didact Gothic"/>
              <a:buAutoNum type="arabicParenR"/>
            </a:pPr>
            <a:r>
              <a:rPr lang="en" sz="2200">
                <a:solidFill>
                  <a:schemeClr val="lt1"/>
                </a:solidFill>
                <a:latin typeface="Didact Gothic"/>
                <a:ea typeface="Didact Gothic"/>
                <a:cs typeface="Didact Gothic"/>
                <a:sym typeface="Didact Gothic"/>
              </a:rPr>
              <a:t>Internet Protocol (IP)</a:t>
            </a:r>
            <a:endParaRPr sz="2200">
              <a:solidFill>
                <a:schemeClr val="lt1"/>
              </a:solidFill>
              <a:latin typeface="Didact Gothic"/>
              <a:ea typeface="Didact Gothic"/>
              <a:cs typeface="Didact Gothic"/>
              <a:sym typeface="Didact Gothic"/>
            </a:endParaRPr>
          </a:p>
          <a:p>
            <a:pPr indent="-368300" lvl="0" marL="457200" rtl="0" algn="l">
              <a:spcBef>
                <a:spcPts val="0"/>
              </a:spcBef>
              <a:spcAft>
                <a:spcPts val="0"/>
              </a:spcAft>
              <a:buClr>
                <a:schemeClr val="lt1"/>
              </a:buClr>
              <a:buSzPts val="2200"/>
              <a:buFont typeface="Didact Gothic"/>
              <a:buAutoNum type="arabicParenR"/>
            </a:pPr>
            <a:r>
              <a:rPr lang="en" sz="2200">
                <a:solidFill>
                  <a:schemeClr val="lt1"/>
                </a:solidFill>
                <a:latin typeface="Didact Gothic"/>
                <a:ea typeface="Didact Gothic"/>
                <a:cs typeface="Didact Gothic"/>
                <a:sym typeface="Didact Gothic"/>
              </a:rPr>
              <a:t>Transmission Control Protocol (TCP)</a:t>
            </a:r>
            <a:endParaRPr sz="2200">
              <a:solidFill>
                <a:schemeClr val="lt1"/>
              </a:solidFill>
              <a:latin typeface="Didact Gothic"/>
              <a:ea typeface="Didact Gothic"/>
              <a:cs typeface="Didact Gothic"/>
              <a:sym typeface="Didact Gothic"/>
            </a:endParaRPr>
          </a:p>
          <a:p>
            <a:pPr indent="-368300" lvl="0" marL="457200" rtl="0" algn="l">
              <a:spcBef>
                <a:spcPts val="0"/>
              </a:spcBef>
              <a:spcAft>
                <a:spcPts val="0"/>
              </a:spcAft>
              <a:buClr>
                <a:schemeClr val="lt1"/>
              </a:buClr>
              <a:buSzPts val="2200"/>
              <a:buFont typeface="Didact Gothic"/>
              <a:buAutoNum type="arabicParenR"/>
            </a:pPr>
            <a:r>
              <a:rPr lang="en" sz="2200">
                <a:solidFill>
                  <a:schemeClr val="lt1"/>
                </a:solidFill>
                <a:latin typeface="Didact Gothic"/>
                <a:ea typeface="Didact Gothic"/>
                <a:cs typeface="Didact Gothic"/>
                <a:sym typeface="Didact Gothic"/>
              </a:rPr>
              <a:t>World Wide Web (WWW)</a:t>
            </a:r>
            <a:endParaRPr sz="2200">
              <a:solidFill>
                <a:schemeClr val="lt1"/>
              </a:solidFill>
              <a:latin typeface="Didact Gothic"/>
              <a:ea typeface="Didact Gothic"/>
              <a:cs typeface="Didact Gothic"/>
              <a:sym typeface="Didact Gothic"/>
            </a:endParaRPr>
          </a:p>
          <a:p>
            <a:pPr indent="-368300" lvl="0" marL="457200" rtl="0" algn="l">
              <a:spcBef>
                <a:spcPts val="0"/>
              </a:spcBef>
              <a:spcAft>
                <a:spcPts val="0"/>
              </a:spcAft>
              <a:buClr>
                <a:schemeClr val="lt1"/>
              </a:buClr>
              <a:buSzPts val="2200"/>
              <a:buFont typeface="Didact Gothic"/>
              <a:buAutoNum type="arabicParenR"/>
            </a:pPr>
            <a:r>
              <a:rPr lang="en" sz="2200">
                <a:solidFill>
                  <a:schemeClr val="lt1"/>
                </a:solidFill>
                <a:latin typeface="Didact Gothic"/>
                <a:ea typeface="Didact Gothic"/>
                <a:cs typeface="Didact Gothic"/>
                <a:sym typeface="Didact Gothic"/>
              </a:rPr>
              <a:t>Domain Name System (DNS)</a:t>
            </a:r>
            <a:endParaRPr sz="2200">
              <a:solidFill>
                <a:schemeClr val="lt1"/>
              </a:solidFill>
              <a:latin typeface="Didact Gothic"/>
              <a:ea typeface="Didact Gothic"/>
              <a:cs typeface="Didact Gothic"/>
              <a:sym typeface="Didact Gothic"/>
            </a:endParaRPr>
          </a:p>
          <a:p>
            <a:pPr indent="-368300" lvl="0" marL="457200" rtl="0" algn="l">
              <a:spcBef>
                <a:spcPts val="0"/>
              </a:spcBef>
              <a:spcAft>
                <a:spcPts val="0"/>
              </a:spcAft>
              <a:buClr>
                <a:schemeClr val="lt1"/>
              </a:buClr>
              <a:buSzPts val="2200"/>
              <a:buFont typeface="Didact Gothic"/>
              <a:buAutoNum type="arabicParenR"/>
            </a:pPr>
            <a:r>
              <a:rPr lang="en" sz="2200">
                <a:solidFill>
                  <a:schemeClr val="lt1"/>
                </a:solidFill>
                <a:latin typeface="Didact Gothic"/>
                <a:ea typeface="Didact Gothic"/>
                <a:cs typeface="Didact Gothic"/>
                <a:sym typeface="Didact Gothic"/>
              </a:rPr>
              <a:t>Internet Service Providers (ISPs)</a:t>
            </a:r>
            <a:endParaRPr sz="2200">
              <a:solidFill>
                <a:schemeClr val="lt1"/>
              </a:solidFill>
              <a:latin typeface="Didact Gothic"/>
              <a:ea typeface="Didact Gothic"/>
              <a:cs typeface="Didact Gothic"/>
              <a:sym typeface="Didact Gothic"/>
            </a:endParaRPr>
          </a:p>
          <a:p>
            <a:pPr indent="-368300" lvl="0" marL="457200" rtl="0" algn="l">
              <a:spcBef>
                <a:spcPts val="0"/>
              </a:spcBef>
              <a:spcAft>
                <a:spcPts val="0"/>
              </a:spcAft>
              <a:buClr>
                <a:schemeClr val="lt1"/>
              </a:buClr>
              <a:buSzPts val="2200"/>
              <a:buFont typeface="Didact Gothic"/>
              <a:buAutoNum type="arabicParenR"/>
            </a:pPr>
            <a:r>
              <a:rPr lang="en" sz="2200">
                <a:solidFill>
                  <a:schemeClr val="lt1"/>
                </a:solidFill>
                <a:latin typeface="Didact Gothic"/>
                <a:ea typeface="Didact Gothic"/>
                <a:cs typeface="Didact Gothic"/>
                <a:sym typeface="Didact Gothic"/>
              </a:rPr>
              <a:t>Content Delivery Networks (CDNs)</a:t>
            </a:r>
            <a:endParaRPr sz="2200">
              <a:solidFill>
                <a:schemeClr val="lt1"/>
              </a:solidFill>
              <a:latin typeface="Didact Gothic"/>
              <a:ea typeface="Didact Gothic"/>
              <a:cs typeface="Didact Gothic"/>
              <a:sym typeface="Didact Gothic"/>
            </a:endParaRPr>
          </a:p>
          <a:p>
            <a:pPr indent="-368300" lvl="0" marL="457200" rtl="0" algn="l">
              <a:spcBef>
                <a:spcPts val="0"/>
              </a:spcBef>
              <a:spcAft>
                <a:spcPts val="0"/>
              </a:spcAft>
              <a:buClr>
                <a:schemeClr val="lt1"/>
              </a:buClr>
              <a:buSzPts val="2200"/>
              <a:buFont typeface="Didact Gothic"/>
              <a:buAutoNum type="arabicParenR"/>
            </a:pPr>
            <a:r>
              <a:rPr lang="en" sz="2200">
                <a:solidFill>
                  <a:schemeClr val="lt1"/>
                </a:solidFill>
                <a:latin typeface="Didact Gothic"/>
                <a:ea typeface="Didact Gothic"/>
                <a:cs typeface="Didact Gothic"/>
                <a:sym typeface="Didact Gothic"/>
              </a:rPr>
              <a:t>Cloud Computing</a:t>
            </a:r>
            <a:endParaRPr sz="2200">
              <a:solidFill>
                <a:schemeClr val="lt1"/>
              </a:solidFill>
              <a:latin typeface="Didact Gothic"/>
              <a:ea typeface="Didact Gothic"/>
              <a:cs typeface="Didact Gothic"/>
              <a:sym typeface="Didact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164028da67_0_42"/>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How does the Internet Works</a:t>
            </a:r>
            <a:endParaRPr b="1">
              <a:solidFill>
                <a:schemeClr val="accent1"/>
              </a:solidFill>
            </a:endParaRPr>
          </a:p>
          <a:p>
            <a:pPr indent="0" lvl="0" marL="0" rtl="0" algn="l">
              <a:spcBef>
                <a:spcPts val="0"/>
              </a:spcBef>
              <a:spcAft>
                <a:spcPts val="0"/>
              </a:spcAft>
              <a:buNone/>
            </a:pPr>
            <a:r>
              <a:t/>
            </a:r>
            <a:endParaRPr/>
          </a:p>
        </p:txBody>
      </p:sp>
      <p:sp>
        <p:nvSpPr>
          <p:cNvPr id="214" name="Google Shape;214;g2164028da67_0_42"/>
          <p:cNvSpPr txBox="1"/>
          <p:nvPr>
            <p:ph idx="1" type="subTitle"/>
          </p:nvPr>
        </p:nvSpPr>
        <p:spPr>
          <a:xfrm>
            <a:off x="286750" y="1591825"/>
            <a:ext cx="8229300" cy="314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2200">
                <a:solidFill>
                  <a:schemeClr val="accent1"/>
                </a:solidFill>
                <a:latin typeface="Didact Gothic"/>
                <a:ea typeface="Didact Gothic"/>
                <a:cs typeface="Didact Gothic"/>
                <a:sym typeface="Didact Gothic"/>
              </a:rPr>
              <a:t>Internet Protocol (IP): </a:t>
            </a:r>
            <a:r>
              <a:rPr lang="en" sz="2200">
                <a:solidFill>
                  <a:schemeClr val="lt1"/>
                </a:solidFill>
                <a:latin typeface="Didact Gothic"/>
                <a:ea typeface="Didact Gothic"/>
                <a:cs typeface="Didact Gothic"/>
                <a:sym typeface="Didact Gothic"/>
              </a:rPr>
              <a:t>The Internet uses a protocol called IP to transfer data between devices. IP assigns each device a unique address that identifies it on the Internet.</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2200">
                <a:solidFill>
                  <a:schemeClr val="accent1"/>
                </a:solidFill>
                <a:latin typeface="Didact Gothic"/>
                <a:ea typeface="Didact Gothic"/>
                <a:cs typeface="Didact Gothic"/>
                <a:sym typeface="Didact Gothic"/>
              </a:rPr>
              <a:t>Transmission Control Protocol (TCP): </a:t>
            </a:r>
            <a:r>
              <a:rPr lang="en" sz="2200">
                <a:solidFill>
                  <a:schemeClr val="lt1"/>
                </a:solidFill>
                <a:latin typeface="Didact Gothic"/>
                <a:ea typeface="Didact Gothic"/>
                <a:cs typeface="Didact Gothic"/>
                <a:sym typeface="Didact Gothic"/>
              </a:rPr>
              <a:t>TCP is a protocol that enables reliable communication between devices. It breaks data into small packets and reassembles them at the destination to ensure that data is not lost or corrupted during transmission.</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164028da67_0_50"/>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How does the Internet Works</a:t>
            </a:r>
            <a:endParaRPr b="1">
              <a:solidFill>
                <a:schemeClr val="accent1"/>
              </a:solidFill>
            </a:endParaRPr>
          </a:p>
          <a:p>
            <a:pPr indent="0" lvl="0" marL="0" rtl="0" algn="l">
              <a:spcBef>
                <a:spcPts val="0"/>
              </a:spcBef>
              <a:spcAft>
                <a:spcPts val="0"/>
              </a:spcAft>
              <a:buNone/>
            </a:pPr>
            <a:r>
              <a:t/>
            </a:r>
            <a:endParaRPr/>
          </a:p>
        </p:txBody>
      </p:sp>
      <p:sp>
        <p:nvSpPr>
          <p:cNvPr id="220" name="Google Shape;220;g2164028da67_0_50"/>
          <p:cNvSpPr txBox="1"/>
          <p:nvPr>
            <p:ph idx="1" type="subTitle"/>
          </p:nvPr>
        </p:nvSpPr>
        <p:spPr>
          <a:xfrm>
            <a:off x="286750" y="1591825"/>
            <a:ext cx="8229300" cy="314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2200">
                <a:solidFill>
                  <a:schemeClr val="accent1"/>
                </a:solidFill>
                <a:latin typeface="Didact Gothic"/>
                <a:ea typeface="Didact Gothic"/>
                <a:cs typeface="Didact Gothic"/>
                <a:sym typeface="Didact Gothic"/>
              </a:rPr>
              <a:t>World Wide Web (WWW)</a:t>
            </a:r>
            <a:r>
              <a:rPr b="1" lang="en" sz="2200">
                <a:solidFill>
                  <a:schemeClr val="accent1"/>
                </a:solidFill>
                <a:latin typeface="Didact Gothic"/>
                <a:ea typeface="Didact Gothic"/>
                <a:cs typeface="Didact Gothic"/>
                <a:sym typeface="Didact Gothic"/>
              </a:rPr>
              <a:t>: </a:t>
            </a:r>
            <a:r>
              <a:rPr lang="en" sz="2200">
                <a:solidFill>
                  <a:schemeClr val="lt1"/>
                </a:solidFill>
                <a:latin typeface="Didact Gothic"/>
                <a:ea typeface="Didact Gothic"/>
                <a:cs typeface="Didact Gothic"/>
                <a:sym typeface="Didact Gothic"/>
              </a:rPr>
              <a:t>The WWW is a collection of interconnected documents and other resources, linked by hyperlinks and URLs. It uses a protocol called Hypertext Transfer Protocol (HTTP) to transfer data between devices</a:t>
            </a:r>
            <a:r>
              <a:rPr lang="en" sz="2200">
                <a:solidFill>
                  <a:schemeClr val="lt1"/>
                </a:solidFill>
                <a:latin typeface="Didact Gothic"/>
                <a:ea typeface="Didact Gothic"/>
                <a:cs typeface="Didact Gothic"/>
                <a:sym typeface="Didact Gothic"/>
              </a:rPr>
              <a:t>.</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2200">
                <a:solidFill>
                  <a:schemeClr val="accent1"/>
                </a:solidFill>
                <a:latin typeface="Didact Gothic"/>
                <a:ea typeface="Didact Gothic"/>
                <a:cs typeface="Didact Gothic"/>
                <a:sym typeface="Didact Gothic"/>
              </a:rPr>
              <a:t>Domain Name System (DNS)</a:t>
            </a:r>
            <a:r>
              <a:rPr b="1" lang="en" sz="2200">
                <a:solidFill>
                  <a:schemeClr val="accent1"/>
                </a:solidFill>
                <a:latin typeface="Didact Gothic"/>
                <a:ea typeface="Didact Gothic"/>
                <a:cs typeface="Didact Gothic"/>
                <a:sym typeface="Didact Gothic"/>
              </a:rPr>
              <a:t>: </a:t>
            </a:r>
            <a:r>
              <a:rPr lang="en" sz="2200">
                <a:solidFill>
                  <a:schemeClr val="lt1"/>
                </a:solidFill>
                <a:latin typeface="Didact Gothic"/>
                <a:ea typeface="Didact Gothic"/>
                <a:cs typeface="Didact Gothic"/>
                <a:sym typeface="Didact Gothic"/>
              </a:rPr>
              <a:t>The DNS is a hierarchical naming system that translates human-readable domain names into IP addresses. This makes it easier for people to remember and access websites.</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164028da67_0_59"/>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How does the Internet Works</a:t>
            </a:r>
            <a:endParaRPr b="1">
              <a:solidFill>
                <a:schemeClr val="accent1"/>
              </a:solidFill>
            </a:endParaRPr>
          </a:p>
          <a:p>
            <a:pPr indent="0" lvl="0" marL="0" rtl="0" algn="l">
              <a:spcBef>
                <a:spcPts val="0"/>
              </a:spcBef>
              <a:spcAft>
                <a:spcPts val="0"/>
              </a:spcAft>
              <a:buNone/>
            </a:pPr>
            <a:r>
              <a:t/>
            </a:r>
            <a:endParaRPr/>
          </a:p>
        </p:txBody>
      </p:sp>
      <p:sp>
        <p:nvSpPr>
          <p:cNvPr id="226" name="Google Shape;226;g2164028da67_0_59"/>
          <p:cNvSpPr txBox="1"/>
          <p:nvPr>
            <p:ph idx="1" type="subTitle"/>
          </p:nvPr>
        </p:nvSpPr>
        <p:spPr>
          <a:xfrm>
            <a:off x="286750" y="1591825"/>
            <a:ext cx="8229300" cy="314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2200">
                <a:solidFill>
                  <a:schemeClr val="accent1"/>
                </a:solidFill>
                <a:latin typeface="Didact Gothic"/>
                <a:ea typeface="Didact Gothic"/>
                <a:cs typeface="Didact Gothic"/>
                <a:sym typeface="Didact Gothic"/>
              </a:rPr>
              <a:t>Internet Service Providers (ISPs)</a:t>
            </a:r>
            <a:r>
              <a:rPr b="1" lang="en" sz="2200">
                <a:solidFill>
                  <a:schemeClr val="accent1"/>
                </a:solidFill>
                <a:latin typeface="Didact Gothic"/>
                <a:ea typeface="Didact Gothic"/>
                <a:cs typeface="Didact Gothic"/>
                <a:sym typeface="Didact Gothic"/>
              </a:rPr>
              <a:t>: </a:t>
            </a:r>
            <a:r>
              <a:rPr lang="en" sz="2200">
                <a:solidFill>
                  <a:schemeClr val="lt1"/>
                </a:solidFill>
                <a:latin typeface="Didact Gothic"/>
                <a:ea typeface="Didact Gothic"/>
                <a:cs typeface="Didact Gothic"/>
                <a:sym typeface="Didact Gothic"/>
              </a:rPr>
              <a:t>ISPs are companies that provide Internet connectivity to individuals and organizations. They connect their customers to the Internet using a variety of technologies, such as DSL, cable, and fiber-optic networks.</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2200">
                <a:solidFill>
                  <a:schemeClr val="accent1"/>
                </a:solidFill>
                <a:latin typeface="Didact Gothic"/>
                <a:ea typeface="Didact Gothic"/>
                <a:cs typeface="Didact Gothic"/>
                <a:sym typeface="Didact Gothic"/>
              </a:rPr>
              <a:t>Content Delivery Networks (CDNs)</a:t>
            </a:r>
            <a:r>
              <a:rPr b="1" lang="en" sz="2200">
                <a:solidFill>
                  <a:schemeClr val="accent1"/>
                </a:solidFill>
                <a:latin typeface="Didact Gothic"/>
                <a:ea typeface="Didact Gothic"/>
                <a:cs typeface="Didact Gothic"/>
                <a:sym typeface="Didact Gothic"/>
              </a:rPr>
              <a:t>: </a:t>
            </a:r>
            <a:r>
              <a:rPr lang="en" sz="2200">
                <a:solidFill>
                  <a:schemeClr val="lt1"/>
                </a:solidFill>
                <a:latin typeface="Didact Gothic"/>
                <a:ea typeface="Didact Gothic"/>
                <a:cs typeface="Didact Gothic"/>
                <a:sym typeface="Didact Gothic"/>
              </a:rPr>
              <a:t>CDNs are networks of servers located around the world that deliver content to users more quickly and reliably by storing copies of popular content in multiple locations.</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164028da67_0_68"/>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How does the Internet Works</a:t>
            </a:r>
            <a:endParaRPr b="1">
              <a:solidFill>
                <a:schemeClr val="accent1"/>
              </a:solidFill>
            </a:endParaRPr>
          </a:p>
          <a:p>
            <a:pPr indent="0" lvl="0" marL="0" rtl="0" algn="l">
              <a:spcBef>
                <a:spcPts val="0"/>
              </a:spcBef>
              <a:spcAft>
                <a:spcPts val="0"/>
              </a:spcAft>
              <a:buNone/>
            </a:pPr>
            <a:r>
              <a:t/>
            </a:r>
            <a:endParaRPr/>
          </a:p>
        </p:txBody>
      </p:sp>
      <p:sp>
        <p:nvSpPr>
          <p:cNvPr id="232" name="Google Shape;232;g2164028da67_0_68"/>
          <p:cNvSpPr txBox="1"/>
          <p:nvPr>
            <p:ph idx="1" type="subTitle"/>
          </p:nvPr>
        </p:nvSpPr>
        <p:spPr>
          <a:xfrm>
            <a:off x="286750" y="1591825"/>
            <a:ext cx="8229300" cy="314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2200">
                <a:solidFill>
                  <a:schemeClr val="accent1"/>
                </a:solidFill>
                <a:latin typeface="Didact Gothic"/>
                <a:ea typeface="Didact Gothic"/>
                <a:cs typeface="Didact Gothic"/>
                <a:sym typeface="Didact Gothic"/>
              </a:rPr>
              <a:t>Cloud Computing</a:t>
            </a:r>
            <a:r>
              <a:rPr b="1" lang="en" sz="2200">
                <a:solidFill>
                  <a:schemeClr val="accent1"/>
                </a:solidFill>
                <a:latin typeface="Didact Gothic"/>
                <a:ea typeface="Didact Gothic"/>
                <a:cs typeface="Didact Gothic"/>
                <a:sym typeface="Didact Gothic"/>
              </a:rPr>
              <a:t>: </a:t>
            </a:r>
            <a:r>
              <a:rPr lang="en" sz="2200">
                <a:solidFill>
                  <a:schemeClr val="lt1"/>
                </a:solidFill>
                <a:latin typeface="Didact Gothic"/>
                <a:ea typeface="Didact Gothic"/>
                <a:cs typeface="Didact Gothic"/>
                <a:sym typeface="Didact Gothic"/>
              </a:rPr>
              <a:t>Cloud computing refers to the delivery of computing services over the Internet. Instead of running software and storing data on local computers, individuals and organizations can access these resources remotely through the Internet.</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2200">
                <a:solidFill>
                  <a:schemeClr val="accent1"/>
                </a:solidFill>
                <a:latin typeface="Didact Gothic"/>
                <a:ea typeface="Didact Gothic"/>
                <a:cs typeface="Didact Gothic"/>
                <a:sym typeface="Didact Gothic"/>
              </a:rPr>
              <a:t>Modes of Connecting Through the Internet</a:t>
            </a:r>
            <a:endParaRPr b="1" sz="22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rPr lang="en" sz="2200">
                <a:solidFill>
                  <a:schemeClr val="lt1"/>
                </a:solidFill>
                <a:latin typeface="Didact Gothic"/>
                <a:ea typeface="Didact Gothic"/>
                <a:cs typeface="Didact Gothic"/>
                <a:sym typeface="Didact Gothic"/>
              </a:rPr>
              <a:t>Digital Subscriber Line - DSL </a:t>
            </a:r>
            <a:r>
              <a:rPr lang="en" sz="1900">
                <a:solidFill>
                  <a:schemeClr val="accent1"/>
                </a:solidFill>
                <a:latin typeface="Didact Gothic"/>
                <a:ea typeface="Didact Gothic"/>
                <a:cs typeface="Didact Gothic"/>
                <a:sym typeface="Didact Gothic"/>
              </a:rPr>
              <a:t>(Broadband connection) </a:t>
            </a:r>
            <a:r>
              <a:rPr lang="en" sz="2200">
                <a:solidFill>
                  <a:schemeClr val="lt1"/>
                </a:solidFill>
                <a:latin typeface="Didact Gothic"/>
                <a:ea typeface="Didact Gothic"/>
                <a:cs typeface="Didact Gothic"/>
                <a:sym typeface="Didact Gothic"/>
              </a:rPr>
              <a:t>, Dial-Up </a:t>
            </a:r>
            <a:r>
              <a:rPr lang="en" sz="2200">
                <a:solidFill>
                  <a:schemeClr val="accent1"/>
                </a:solidFill>
                <a:latin typeface="Didact Gothic"/>
                <a:ea typeface="Didact Gothic"/>
                <a:cs typeface="Didact Gothic"/>
                <a:sym typeface="Didact Gothic"/>
              </a:rPr>
              <a:t>(Telephone connection)</a:t>
            </a:r>
            <a:r>
              <a:rPr lang="en" sz="2200">
                <a:solidFill>
                  <a:schemeClr val="lt1"/>
                </a:solidFill>
                <a:latin typeface="Didact Gothic"/>
                <a:ea typeface="Didact Gothic"/>
                <a:cs typeface="Didact Gothic"/>
                <a:sym typeface="Didact Gothic"/>
              </a:rPr>
              <a:t> , Cable TV Connection </a:t>
            </a:r>
            <a:r>
              <a:rPr lang="en" sz="2200">
                <a:solidFill>
                  <a:schemeClr val="accent1"/>
                </a:solidFill>
                <a:latin typeface="Didact Gothic"/>
                <a:ea typeface="Didact Gothic"/>
                <a:cs typeface="Didact Gothic"/>
                <a:sym typeface="Didact Gothic"/>
              </a:rPr>
              <a:t>(Cable TV wire / Broadband technology)</a:t>
            </a:r>
            <a:r>
              <a:rPr lang="en" sz="2200">
                <a:solidFill>
                  <a:schemeClr val="lt1"/>
                </a:solidFill>
                <a:latin typeface="Didact Gothic"/>
                <a:ea typeface="Didact Gothic"/>
                <a:cs typeface="Didact Gothic"/>
                <a:sym typeface="Didact Gothic"/>
              </a:rPr>
              <a:t> , Satellite, 3G/4G/5G</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r">
              <a:spcBef>
                <a:spcPts val="0"/>
              </a:spcBef>
              <a:spcAft>
                <a:spcPts val="0"/>
              </a:spcAft>
              <a:buNone/>
            </a:pPr>
            <a:r>
              <a:rPr b="1" lang="en" sz="1200">
                <a:solidFill>
                  <a:schemeClr val="lt1"/>
                </a:solidFill>
                <a:latin typeface="Didact Gothic"/>
                <a:ea typeface="Didact Gothic"/>
                <a:cs typeface="Didact Gothic"/>
                <a:sym typeface="Didact Gothic"/>
              </a:rPr>
              <a:t>https://www.tutorialspoint.com/internet_technologies/internet_connectivity.htm</a:t>
            </a:r>
            <a:endParaRPr b="1" sz="1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200">
              <a:solidFill>
                <a:schemeClr val="lt1"/>
              </a:solidFill>
              <a:latin typeface="Didact Gothic"/>
              <a:ea typeface="Didact Gothic"/>
              <a:cs typeface="Didact Gothic"/>
              <a:sym typeface="Didact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1d731a4f36_0_74"/>
          <p:cNvSpPr txBox="1"/>
          <p:nvPr/>
        </p:nvSpPr>
        <p:spPr>
          <a:xfrm>
            <a:off x="1119425" y="171825"/>
            <a:ext cx="6939000" cy="93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400">
                <a:solidFill>
                  <a:schemeClr val="accent1"/>
                </a:solidFill>
                <a:latin typeface="Didact Gothic"/>
                <a:ea typeface="Didact Gothic"/>
                <a:cs typeface="Didact Gothic"/>
                <a:sym typeface="Didact Gothic"/>
              </a:rPr>
              <a:t>How does the Internet Works</a:t>
            </a:r>
            <a:endParaRPr b="1" sz="1800">
              <a:solidFill>
                <a:schemeClr val="accent1"/>
              </a:solidFill>
            </a:endParaRPr>
          </a:p>
          <a:p>
            <a:pPr indent="0" lvl="0" marL="0" marR="0" rtl="0" algn="l">
              <a:lnSpc>
                <a:spcPct val="100000"/>
              </a:lnSpc>
              <a:spcBef>
                <a:spcPts val="0"/>
              </a:spcBef>
              <a:spcAft>
                <a:spcPts val="0"/>
              </a:spcAft>
              <a:buClr>
                <a:srgbClr val="000000"/>
              </a:buClr>
              <a:buSzPts val="2500"/>
              <a:buFont typeface="Arial"/>
              <a:buNone/>
            </a:pPr>
            <a:r>
              <a:t/>
            </a:r>
            <a:endParaRPr b="1" sz="2500">
              <a:solidFill>
                <a:schemeClr val="accent1"/>
              </a:solidFill>
            </a:endParaRPr>
          </a:p>
        </p:txBody>
      </p:sp>
      <p:sp>
        <p:nvSpPr>
          <p:cNvPr id="238" name="Google Shape;238;g11d731a4f36_0_74"/>
          <p:cNvSpPr txBox="1"/>
          <p:nvPr/>
        </p:nvSpPr>
        <p:spPr>
          <a:xfrm>
            <a:off x="254000" y="784400"/>
            <a:ext cx="8710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pic>
        <p:nvPicPr>
          <p:cNvPr id="239" name="Google Shape;239;g11d731a4f36_0_74"/>
          <p:cNvPicPr preferRelativeResize="0"/>
          <p:nvPr/>
        </p:nvPicPr>
        <p:blipFill>
          <a:blip r:embed="rId3">
            <a:alphaModFix/>
          </a:blip>
          <a:stretch>
            <a:fillRect/>
          </a:stretch>
        </p:blipFill>
        <p:spPr>
          <a:xfrm>
            <a:off x="341100" y="629025"/>
            <a:ext cx="8271401" cy="4296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1d731a4f36_0_15"/>
          <p:cNvSpPr txBox="1"/>
          <p:nvPr>
            <p:ph type="title"/>
          </p:nvPr>
        </p:nvSpPr>
        <p:spPr>
          <a:xfrm>
            <a:off x="367500" y="88226"/>
            <a:ext cx="8520000" cy="486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dk1"/>
              </a:buClr>
              <a:buSzPts val="1400"/>
              <a:buFont typeface="Arial"/>
              <a:buNone/>
            </a:pPr>
            <a:r>
              <a:t/>
            </a:r>
            <a:endParaRPr b="1" sz="2400">
              <a:solidFill>
                <a:schemeClr val="accent1"/>
              </a:solidFill>
              <a:latin typeface="Didact Gothic"/>
              <a:ea typeface="Didact Gothic"/>
              <a:cs typeface="Didact Gothic"/>
              <a:sym typeface="Didact Gothic"/>
            </a:endParaRPr>
          </a:p>
          <a:p>
            <a:pPr indent="0" lvl="0" marL="0" rtl="0" algn="ctr">
              <a:lnSpc>
                <a:spcPct val="100000"/>
              </a:lnSpc>
              <a:spcBef>
                <a:spcPts val="0"/>
              </a:spcBef>
              <a:spcAft>
                <a:spcPts val="0"/>
              </a:spcAft>
              <a:buClr>
                <a:schemeClr val="dk1"/>
              </a:buClr>
              <a:buSzPts val="1400"/>
              <a:buFont typeface="Arial"/>
              <a:buNone/>
            </a:pPr>
            <a:r>
              <a:rPr b="1" lang="en" sz="2400">
                <a:solidFill>
                  <a:schemeClr val="accent1"/>
                </a:solidFill>
                <a:latin typeface="Didact Gothic"/>
                <a:ea typeface="Didact Gothic"/>
                <a:cs typeface="Didact Gothic"/>
                <a:sym typeface="Didact Gothic"/>
              </a:rPr>
              <a:t>What is Internet</a:t>
            </a:r>
            <a:endParaRPr b="1" sz="2400">
              <a:solidFill>
                <a:schemeClr val="accent1"/>
              </a:solidFill>
              <a:latin typeface="Didact Gothic"/>
              <a:ea typeface="Didact Gothic"/>
              <a:cs typeface="Didact Gothic"/>
              <a:sym typeface="Didact Gothic"/>
            </a:endParaRPr>
          </a:p>
          <a:p>
            <a:pPr indent="0" lvl="0" marL="0" rtl="0" algn="ctr">
              <a:lnSpc>
                <a:spcPct val="100000"/>
              </a:lnSpc>
              <a:spcBef>
                <a:spcPts val="0"/>
              </a:spcBef>
              <a:spcAft>
                <a:spcPts val="0"/>
              </a:spcAft>
              <a:buClr>
                <a:schemeClr val="dk1"/>
              </a:buClr>
              <a:buSzPts val="1400"/>
              <a:buFont typeface="Arial"/>
              <a:buNone/>
            </a:pPr>
            <a:r>
              <a:t/>
            </a:r>
            <a:endParaRPr b="1" sz="2400">
              <a:solidFill>
                <a:schemeClr val="accent1"/>
              </a:solidFill>
              <a:latin typeface="Didact Gothic"/>
              <a:ea typeface="Didact Gothic"/>
              <a:cs typeface="Didact Gothic"/>
              <a:sym typeface="Didact Gothic"/>
            </a:endParaRPr>
          </a:p>
        </p:txBody>
      </p:sp>
      <p:sp>
        <p:nvSpPr>
          <p:cNvPr id="75" name="Google Shape;75;g11d731a4f36_0_15"/>
          <p:cNvSpPr txBox="1"/>
          <p:nvPr>
            <p:ph idx="1" type="subTitle"/>
          </p:nvPr>
        </p:nvSpPr>
        <p:spPr>
          <a:xfrm>
            <a:off x="457200" y="812925"/>
            <a:ext cx="8229300" cy="40344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t/>
            </a:r>
            <a:endParaRPr sz="2400">
              <a:solidFill>
                <a:schemeClr val="lt1"/>
              </a:solidFill>
              <a:latin typeface="Didact Gothic"/>
              <a:ea typeface="Didact Gothic"/>
              <a:cs typeface="Didact Gothic"/>
              <a:sym typeface="Didact Gothic"/>
            </a:endParaRPr>
          </a:p>
          <a:p>
            <a:pPr indent="0" lvl="0" marL="0" rtl="0" algn="l">
              <a:lnSpc>
                <a:spcPct val="100000"/>
              </a:lnSpc>
              <a:spcBef>
                <a:spcPts val="0"/>
              </a:spcBef>
              <a:spcAft>
                <a:spcPts val="0"/>
              </a:spcAft>
              <a:buClr>
                <a:schemeClr val="dk1"/>
              </a:buClr>
              <a:buSzPts val="1100"/>
              <a:buFont typeface="Arial"/>
              <a:buNone/>
            </a:pPr>
            <a:r>
              <a:rPr lang="en" sz="2400">
                <a:solidFill>
                  <a:schemeClr val="lt1"/>
                </a:solidFill>
                <a:latin typeface="Didact Gothic"/>
                <a:ea typeface="Didact Gothic"/>
                <a:cs typeface="Didact Gothic"/>
                <a:sym typeface="Didact Gothic"/>
              </a:rPr>
              <a:t>The Internet is the global system of interconnected computer networks that use the Internet protocol suite (TCP/IP) to link devices worldwide. </a:t>
            </a:r>
            <a:endParaRPr sz="2400">
              <a:solidFill>
                <a:schemeClr val="lt1"/>
              </a:solidFill>
              <a:latin typeface="Didact Gothic"/>
              <a:ea typeface="Didact Gothic"/>
              <a:cs typeface="Didact Gothic"/>
              <a:sym typeface="Didact Gothic"/>
            </a:endParaRPr>
          </a:p>
          <a:p>
            <a:pPr indent="0" lvl="0" marL="0" rtl="0" algn="l">
              <a:lnSpc>
                <a:spcPct val="100000"/>
              </a:lnSpc>
              <a:spcBef>
                <a:spcPts val="0"/>
              </a:spcBef>
              <a:spcAft>
                <a:spcPts val="0"/>
              </a:spcAft>
              <a:buClr>
                <a:schemeClr val="dk1"/>
              </a:buClr>
              <a:buSzPts val="1100"/>
              <a:buFont typeface="Arial"/>
              <a:buNone/>
            </a:pPr>
            <a:r>
              <a:t/>
            </a:r>
            <a:endParaRPr sz="2400">
              <a:solidFill>
                <a:schemeClr val="lt1"/>
              </a:solidFill>
              <a:latin typeface="Didact Gothic"/>
              <a:ea typeface="Didact Gothic"/>
              <a:cs typeface="Didact Gothic"/>
              <a:sym typeface="Didact Gothic"/>
            </a:endParaRPr>
          </a:p>
          <a:p>
            <a:pPr indent="0" lvl="0" marL="0" rtl="0" algn="ctr">
              <a:lnSpc>
                <a:spcPct val="100000"/>
              </a:lnSpc>
              <a:spcBef>
                <a:spcPts val="0"/>
              </a:spcBef>
              <a:spcAft>
                <a:spcPts val="0"/>
              </a:spcAft>
              <a:buClr>
                <a:schemeClr val="dk1"/>
              </a:buClr>
              <a:buSzPts val="1100"/>
              <a:buFont typeface="Arial"/>
              <a:buNone/>
            </a:pPr>
            <a:r>
              <a:rPr lang="en" sz="2400">
                <a:solidFill>
                  <a:schemeClr val="lt1"/>
                </a:solidFill>
                <a:latin typeface="Didact Gothic"/>
                <a:ea typeface="Didact Gothic"/>
                <a:cs typeface="Didact Gothic"/>
                <a:sym typeface="Didact Gothic"/>
              </a:rPr>
              <a:t>It is a network of networks that consists of private, public, academic, business, and government networks of local to global scope, linked by a broad array of electronic, wireless, and optical networking technologies. The Internet carries a vast range of information resources and services.</a:t>
            </a:r>
            <a:endParaRPr sz="2400">
              <a:solidFill>
                <a:schemeClr val="lt1"/>
              </a:solidFill>
              <a:latin typeface="Didact Gothic"/>
              <a:ea typeface="Didact Gothic"/>
              <a:cs typeface="Didact Gothic"/>
              <a:sym typeface="Didact Gothic"/>
            </a:endParaRPr>
          </a:p>
          <a:p>
            <a:pPr indent="0" lvl="0" marL="0" rtl="0" algn="ctr">
              <a:lnSpc>
                <a:spcPct val="100000"/>
              </a:lnSpc>
              <a:spcBef>
                <a:spcPts val="0"/>
              </a:spcBef>
              <a:spcAft>
                <a:spcPts val="0"/>
              </a:spcAft>
              <a:buClr>
                <a:schemeClr val="dk1"/>
              </a:buClr>
              <a:buSzPts val="1100"/>
              <a:buFont typeface="Arial"/>
              <a:buNone/>
            </a:pPr>
            <a:r>
              <a:t/>
            </a:r>
            <a:endParaRPr sz="2400">
              <a:solidFill>
                <a:schemeClr val="lt1"/>
              </a:solidFill>
              <a:latin typeface="Didact Gothic"/>
              <a:ea typeface="Didact Gothic"/>
              <a:cs typeface="Didact Gothic"/>
              <a:sym typeface="Didact Gothic"/>
            </a:endParaRPr>
          </a:p>
          <a:p>
            <a:pPr indent="0" lvl="0" marL="0" rtl="0" algn="ctr">
              <a:lnSpc>
                <a:spcPct val="100000"/>
              </a:lnSpc>
              <a:spcBef>
                <a:spcPts val="0"/>
              </a:spcBef>
              <a:spcAft>
                <a:spcPts val="0"/>
              </a:spcAft>
              <a:buClr>
                <a:schemeClr val="dk1"/>
              </a:buClr>
              <a:buSzPts val="1100"/>
              <a:buFont typeface="Arial"/>
              <a:buNone/>
            </a:pPr>
            <a:r>
              <a:t/>
            </a:r>
            <a:endParaRPr sz="2400">
              <a:solidFill>
                <a:schemeClr val="lt1"/>
              </a:solidFill>
              <a:latin typeface="Didact Gothic"/>
              <a:ea typeface="Didact Gothic"/>
              <a:cs typeface="Didact Gothic"/>
              <a:sym typeface="Didact Gothic"/>
            </a:endParaRPr>
          </a:p>
          <a:p>
            <a:pPr indent="0" lvl="0" marL="0" rtl="0" algn="ctr">
              <a:lnSpc>
                <a:spcPct val="100000"/>
              </a:lnSpc>
              <a:spcBef>
                <a:spcPts val="0"/>
              </a:spcBef>
              <a:spcAft>
                <a:spcPts val="0"/>
              </a:spcAft>
              <a:buClr>
                <a:schemeClr val="dk1"/>
              </a:buClr>
              <a:buSzPts val="1100"/>
              <a:buFont typeface="Arial"/>
              <a:buNone/>
            </a:pPr>
            <a:r>
              <a:t/>
            </a:r>
            <a:endParaRPr sz="2400">
              <a:solidFill>
                <a:schemeClr val="lt1"/>
              </a:solidFill>
              <a:latin typeface="Didact Gothic"/>
              <a:ea typeface="Didact Gothic"/>
              <a:cs typeface="Didact Gothic"/>
              <a:sym typeface="Didact Gothic"/>
            </a:endParaRPr>
          </a:p>
          <a:p>
            <a:pPr indent="0" lvl="0" marL="0" rtl="0" algn="ctr">
              <a:lnSpc>
                <a:spcPct val="100000"/>
              </a:lnSpc>
              <a:spcBef>
                <a:spcPts val="0"/>
              </a:spcBef>
              <a:spcAft>
                <a:spcPts val="0"/>
              </a:spcAft>
              <a:buClr>
                <a:schemeClr val="dk1"/>
              </a:buClr>
              <a:buSzPts val="1100"/>
              <a:buFont typeface="Arial"/>
              <a:buNone/>
            </a:pPr>
            <a:r>
              <a:t/>
            </a:r>
            <a:endParaRPr sz="2400">
              <a:solidFill>
                <a:schemeClr val="lt1"/>
              </a:solidFill>
              <a:latin typeface="Didact Gothic"/>
              <a:ea typeface="Didact Gothic"/>
              <a:cs typeface="Didact Gothic"/>
              <a:sym typeface="Didact Gothic"/>
            </a:endParaRPr>
          </a:p>
        </p:txBody>
      </p:sp>
      <p:sp>
        <p:nvSpPr>
          <p:cNvPr id="76" name="Google Shape;76;g11d731a4f36_0_15"/>
          <p:cNvSpPr txBox="1"/>
          <p:nvPr/>
        </p:nvSpPr>
        <p:spPr>
          <a:xfrm>
            <a:off x="493825" y="3760750"/>
            <a:ext cx="53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164028da67_0_93"/>
          <p:cNvSpPr txBox="1"/>
          <p:nvPr/>
        </p:nvSpPr>
        <p:spPr>
          <a:xfrm>
            <a:off x="1119425" y="171825"/>
            <a:ext cx="6939000" cy="93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400">
                <a:solidFill>
                  <a:schemeClr val="accent1"/>
                </a:solidFill>
                <a:latin typeface="Didact Gothic"/>
                <a:ea typeface="Didact Gothic"/>
                <a:cs typeface="Didact Gothic"/>
                <a:sym typeface="Didact Gothic"/>
              </a:rPr>
              <a:t>How does the Internet Works</a:t>
            </a:r>
            <a:endParaRPr b="1" sz="1800">
              <a:solidFill>
                <a:schemeClr val="accent1"/>
              </a:solidFill>
            </a:endParaRPr>
          </a:p>
          <a:p>
            <a:pPr indent="0" lvl="0" marL="0" marR="0" rtl="0" algn="l">
              <a:lnSpc>
                <a:spcPct val="100000"/>
              </a:lnSpc>
              <a:spcBef>
                <a:spcPts val="0"/>
              </a:spcBef>
              <a:spcAft>
                <a:spcPts val="0"/>
              </a:spcAft>
              <a:buClr>
                <a:srgbClr val="000000"/>
              </a:buClr>
              <a:buSzPts val="2500"/>
              <a:buFont typeface="Arial"/>
              <a:buNone/>
            </a:pPr>
            <a:r>
              <a:t/>
            </a:r>
            <a:endParaRPr b="1" sz="2500">
              <a:solidFill>
                <a:schemeClr val="accent1"/>
              </a:solidFill>
            </a:endParaRPr>
          </a:p>
        </p:txBody>
      </p:sp>
      <p:sp>
        <p:nvSpPr>
          <p:cNvPr id="245" name="Google Shape;245;g2164028da67_0_93"/>
          <p:cNvSpPr txBox="1"/>
          <p:nvPr/>
        </p:nvSpPr>
        <p:spPr>
          <a:xfrm>
            <a:off x="254000" y="784400"/>
            <a:ext cx="8710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pic>
        <p:nvPicPr>
          <p:cNvPr id="246" name="Google Shape;246;g2164028da67_0_93"/>
          <p:cNvPicPr preferRelativeResize="0"/>
          <p:nvPr/>
        </p:nvPicPr>
        <p:blipFill>
          <a:blip r:embed="rId3">
            <a:alphaModFix/>
          </a:blip>
          <a:stretch>
            <a:fillRect/>
          </a:stretch>
        </p:blipFill>
        <p:spPr>
          <a:xfrm>
            <a:off x="97600" y="1110825"/>
            <a:ext cx="8839198" cy="313374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164028da67_0_100"/>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Anatomy Of Internet</a:t>
            </a:r>
            <a:endParaRPr/>
          </a:p>
        </p:txBody>
      </p:sp>
      <p:sp>
        <p:nvSpPr>
          <p:cNvPr id="252" name="Google Shape;252;g2164028da67_0_100"/>
          <p:cNvSpPr txBox="1"/>
          <p:nvPr>
            <p:ph idx="1" type="subTitle"/>
          </p:nvPr>
        </p:nvSpPr>
        <p:spPr>
          <a:xfrm>
            <a:off x="238050" y="844474"/>
            <a:ext cx="8229300" cy="4083000"/>
          </a:xfrm>
          <a:prstGeom prst="rect">
            <a:avLst/>
          </a:prstGeom>
        </p:spPr>
        <p:txBody>
          <a:bodyPr anchorCtr="0" anchor="ctr" bIns="0" lIns="0" spcFirstLastPara="1" rIns="0" wrap="square" tIns="0">
            <a:noAutofit/>
          </a:bodyPr>
          <a:lstStyle/>
          <a:p>
            <a:pPr indent="-323850" lvl="0" marL="457200" rtl="0" algn="l">
              <a:spcBef>
                <a:spcPts val="0"/>
              </a:spcBef>
              <a:spcAft>
                <a:spcPts val="0"/>
              </a:spcAft>
              <a:buClr>
                <a:schemeClr val="lt1"/>
              </a:buClr>
              <a:buSzPts val="1500"/>
              <a:buFont typeface="Didact Gothic"/>
              <a:buAutoNum type="arabicParenR"/>
            </a:pPr>
            <a:r>
              <a:rPr lang="en" sz="1500">
                <a:solidFill>
                  <a:schemeClr val="lt1"/>
                </a:solidFill>
                <a:latin typeface="Didact Gothic"/>
                <a:ea typeface="Didact Gothic"/>
                <a:cs typeface="Didact Gothic"/>
                <a:sym typeface="Didact Gothic"/>
              </a:rPr>
              <a:t>The Internet is a global network of interconnected computers, servers, and other devices.</a:t>
            </a:r>
            <a:endParaRPr sz="1500">
              <a:solidFill>
                <a:schemeClr val="lt1"/>
              </a:solidFill>
              <a:latin typeface="Didact Gothic"/>
              <a:ea typeface="Didact Gothic"/>
              <a:cs typeface="Didact Gothic"/>
              <a:sym typeface="Didact Gothic"/>
            </a:endParaRPr>
          </a:p>
          <a:p>
            <a:pPr indent="0" lvl="0" marL="45720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323850" lvl="0" marL="457200" rtl="0" algn="l">
              <a:spcBef>
                <a:spcPts val="0"/>
              </a:spcBef>
              <a:spcAft>
                <a:spcPts val="0"/>
              </a:spcAft>
              <a:buClr>
                <a:schemeClr val="lt1"/>
              </a:buClr>
              <a:buSzPts val="1500"/>
              <a:buFont typeface="Didact Gothic"/>
              <a:buAutoNum type="arabicParenR"/>
            </a:pPr>
            <a:r>
              <a:rPr lang="en" sz="1500">
                <a:solidFill>
                  <a:schemeClr val="lt1"/>
                </a:solidFill>
                <a:latin typeface="Didact Gothic"/>
                <a:ea typeface="Didact Gothic"/>
                <a:cs typeface="Didact Gothic"/>
                <a:sym typeface="Didact Gothic"/>
              </a:rPr>
              <a:t>It was first created in the 1960s as a way to share information among researchers.</a:t>
            </a:r>
            <a:endParaRPr sz="1500">
              <a:solidFill>
                <a:schemeClr val="lt1"/>
              </a:solidFill>
              <a:latin typeface="Didact Gothic"/>
              <a:ea typeface="Didact Gothic"/>
              <a:cs typeface="Didact Gothic"/>
              <a:sym typeface="Didact Gothic"/>
            </a:endParaRPr>
          </a:p>
          <a:p>
            <a:pPr indent="0" lvl="0" marL="45720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323850" lvl="0" marL="457200" rtl="0" algn="l">
              <a:spcBef>
                <a:spcPts val="0"/>
              </a:spcBef>
              <a:spcAft>
                <a:spcPts val="0"/>
              </a:spcAft>
              <a:buClr>
                <a:schemeClr val="lt1"/>
              </a:buClr>
              <a:buSzPts val="1500"/>
              <a:buFont typeface="Didact Gothic"/>
              <a:buAutoNum type="arabicParenR"/>
            </a:pPr>
            <a:r>
              <a:rPr lang="en" sz="1500">
                <a:solidFill>
                  <a:schemeClr val="lt1"/>
                </a:solidFill>
                <a:latin typeface="Didact Gothic"/>
                <a:ea typeface="Didact Gothic"/>
                <a:cs typeface="Didact Gothic"/>
                <a:sym typeface="Didact Gothic"/>
              </a:rPr>
              <a:t>It is made up of millions of computers and other devices connected by cables, wireless connections, and other forms of communication.</a:t>
            </a:r>
            <a:endParaRPr sz="1500">
              <a:solidFill>
                <a:schemeClr val="lt1"/>
              </a:solidFill>
              <a:latin typeface="Didact Gothic"/>
              <a:ea typeface="Didact Gothic"/>
              <a:cs typeface="Didact Gothic"/>
              <a:sym typeface="Didact Gothic"/>
            </a:endParaRPr>
          </a:p>
          <a:p>
            <a:pPr indent="0" lvl="0" marL="45720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323850" lvl="0" marL="457200" rtl="0" algn="l">
              <a:spcBef>
                <a:spcPts val="0"/>
              </a:spcBef>
              <a:spcAft>
                <a:spcPts val="0"/>
              </a:spcAft>
              <a:buClr>
                <a:schemeClr val="lt1"/>
              </a:buClr>
              <a:buSzPts val="1500"/>
              <a:buFont typeface="Didact Gothic"/>
              <a:buAutoNum type="arabicParenR"/>
            </a:pPr>
            <a:r>
              <a:rPr lang="en" sz="1500">
                <a:solidFill>
                  <a:schemeClr val="lt1"/>
                </a:solidFill>
                <a:latin typeface="Didact Gothic"/>
                <a:ea typeface="Didact Gothic"/>
                <a:cs typeface="Didact Gothic"/>
                <a:sym typeface="Didact Gothic"/>
              </a:rPr>
              <a:t>These devices can communicate with each other to send data, such as emails, webpages, and files.</a:t>
            </a:r>
            <a:endParaRPr sz="1500">
              <a:solidFill>
                <a:schemeClr val="lt1"/>
              </a:solidFill>
              <a:latin typeface="Didact Gothic"/>
              <a:ea typeface="Didact Gothic"/>
              <a:cs typeface="Didact Gothic"/>
              <a:sym typeface="Didact Gothic"/>
            </a:endParaRPr>
          </a:p>
          <a:p>
            <a:pPr indent="0" lvl="0" marL="45720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323850" lvl="0" marL="457200" rtl="0" algn="l">
              <a:spcBef>
                <a:spcPts val="0"/>
              </a:spcBef>
              <a:spcAft>
                <a:spcPts val="0"/>
              </a:spcAft>
              <a:buClr>
                <a:schemeClr val="lt1"/>
              </a:buClr>
              <a:buSzPts val="1500"/>
              <a:buFont typeface="Didact Gothic"/>
              <a:buAutoNum type="arabicParenR"/>
            </a:pPr>
            <a:r>
              <a:rPr lang="en" sz="1500">
                <a:solidFill>
                  <a:schemeClr val="lt1"/>
                </a:solidFill>
                <a:latin typeface="Didact Gothic"/>
                <a:ea typeface="Didact Gothic"/>
                <a:cs typeface="Didact Gothic"/>
                <a:sym typeface="Didact Gothic"/>
              </a:rPr>
              <a:t>The Internet is used for a variety of activities, including browsing the web, emailing, streaming video and music, online shopping, and more.</a:t>
            </a:r>
            <a:endParaRPr sz="1500">
              <a:solidFill>
                <a:schemeClr val="lt1"/>
              </a:solidFill>
              <a:latin typeface="Didact Gothic"/>
              <a:ea typeface="Didact Gothic"/>
              <a:cs typeface="Didact Gothic"/>
              <a:sym typeface="Didact Gothic"/>
            </a:endParaRPr>
          </a:p>
          <a:p>
            <a:pPr indent="0" lvl="0" marL="45720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323850" lvl="0" marL="457200" rtl="0" algn="l">
              <a:spcBef>
                <a:spcPts val="0"/>
              </a:spcBef>
              <a:spcAft>
                <a:spcPts val="0"/>
              </a:spcAft>
              <a:buClr>
                <a:schemeClr val="lt1"/>
              </a:buClr>
              <a:buSzPts val="1500"/>
              <a:buFont typeface="Didact Gothic"/>
              <a:buAutoNum type="arabicParenR"/>
            </a:pPr>
            <a:r>
              <a:rPr lang="en" sz="1500">
                <a:solidFill>
                  <a:schemeClr val="lt1"/>
                </a:solidFill>
                <a:latin typeface="Didact Gothic"/>
                <a:ea typeface="Didact Gothic"/>
                <a:cs typeface="Didact Gothic"/>
                <a:sym typeface="Didact Gothic"/>
              </a:rPr>
              <a:t>It is also used for research, communication, and collaboration between people around the world.</a:t>
            </a:r>
            <a:endParaRPr sz="1500">
              <a:solidFill>
                <a:schemeClr val="lt1"/>
              </a:solidFill>
              <a:latin typeface="Didact Gothic"/>
              <a:ea typeface="Didact Gothic"/>
              <a:cs typeface="Didact Gothic"/>
              <a:sym typeface="Didact Gothic"/>
            </a:endParaRPr>
          </a:p>
          <a:p>
            <a:pPr indent="0" lvl="0" marL="45720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323850" lvl="0" marL="457200" rtl="0" algn="l">
              <a:spcBef>
                <a:spcPts val="0"/>
              </a:spcBef>
              <a:spcAft>
                <a:spcPts val="0"/>
              </a:spcAft>
              <a:buClr>
                <a:schemeClr val="lt1"/>
              </a:buClr>
              <a:buSzPts val="1500"/>
              <a:buFont typeface="Didact Gothic"/>
              <a:buAutoNum type="arabicParenR"/>
            </a:pPr>
            <a:r>
              <a:rPr lang="en" sz="1500">
                <a:solidFill>
                  <a:schemeClr val="lt1"/>
                </a:solidFill>
                <a:latin typeface="Didact Gothic"/>
                <a:ea typeface="Didact Gothic"/>
                <a:cs typeface="Didact Gothic"/>
                <a:sym typeface="Didact Gothic"/>
              </a:rPr>
              <a:t>Many businesses rely on the Internet for daily operations and to reach customers.</a:t>
            </a:r>
            <a:endParaRPr sz="1500">
              <a:solidFill>
                <a:schemeClr val="lt1"/>
              </a:solidFill>
              <a:latin typeface="Didact Gothic"/>
              <a:ea typeface="Didact Gothic"/>
              <a:cs typeface="Didact Gothic"/>
              <a:sym typeface="Didact Gothic"/>
            </a:endParaRPr>
          </a:p>
          <a:p>
            <a:pPr indent="0" lvl="0" marL="45720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323850" lvl="0" marL="457200" rtl="0" algn="l">
              <a:spcBef>
                <a:spcPts val="0"/>
              </a:spcBef>
              <a:spcAft>
                <a:spcPts val="0"/>
              </a:spcAft>
              <a:buClr>
                <a:schemeClr val="lt1"/>
              </a:buClr>
              <a:buSzPts val="1500"/>
              <a:buFont typeface="Didact Gothic"/>
              <a:buAutoNum type="arabicParenR"/>
            </a:pPr>
            <a:r>
              <a:rPr lang="en" sz="1500">
                <a:solidFill>
                  <a:schemeClr val="lt1"/>
                </a:solidFill>
                <a:latin typeface="Didact Gothic"/>
                <a:ea typeface="Didact Gothic"/>
                <a:cs typeface="Didact Gothic"/>
                <a:sym typeface="Didact Gothic"/>
              </a:rPr>
              <a:t>The Internet is also used to share information, ideas, and resources between people, organizations, and governments.</a:t>
            </a:r>
            <a:endParaRPr sz="1500">
              <a:solidFill>
                <a:schemeClr val="lt1"/>
              </a:solidFill>
              <a:latin typeface="Didact Gothic"/>
              <a:ea typeface="Didact Gothic"/>
              <a:cs typeface="Didact Gothic"/>
              <a:sym typeface="Didact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164028da67_0_113"/>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Anatomy Of Internet</a:t>
            </a:r>
            <a:endParaRPr/>
          </a:p>
        </p:txBody>
      </p:sp>
      <p:sp>
        <p:nvSpPr>
          <p:cNvPr id="258" name="Google Shape;258;g2164028da67_0_113"/>
          <p:cNvSpPr txBox="1"/>
          <p:nvPr>
            <p:ph idx="1" type="subTitle"/>
          </p:nvPr>
        </p:nvSpPr>
        <p:spPr>
          <a:xfrm>
            <a:off x="238050" y="844474"/>
            <a:ext cx="8229300" cy="408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500">
                <a:solidFill>
                  <a:schemeClr val="lt1"/>
                </a:solidFill>
                <a:latin typeface="Didact Gothic"/>
                <a:ea typeface="Didact Gothic"/>
                <a:cs typeface="Didact Gothic"/>
                <a:sym typeface="Didact Gothic"/>
              </a:rPr>
              <a:t>The internet is a vast network of interconnected computers and servers that allows people to communicate and share information. It consists of three main components: the access network, the core network, and the content network.</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b="1" lang="en" sz="1500">
                <a:solidFill>
                  <a:schemeClr val="accent1"/>
                </a:solidFill>
                <a:latin typeface="Didact Gothic"/>
                <a:ea typeface="Didact Gothic"/>
                <a:cs typeface="Didact Gothic"/>
                <a:sym typeface="Didact Gothic"/>
              </a:rPr>
              <a:t>Access network :</a:t>
            </a:r>
            <a:r>
              <a:rPr lang="en" sz="1500">
                <a:solidFill>
                  <a:schemeClr val="lt1"/>
                </a:solidFill>
                <a:latin typeface="Didact Gothic"/>
                <a:ea typeface="Didact Gothic"/>
                <a:cs typeface="Didact Gothic"/>
                <a:sym typeface="Didact Gothic"/>
              </a:rPr>
              <a:t> This refers to the physical infrastructure that allows users to connect to the internet. It includes devices such as computers, mobile phones, routers, and modems, as well as the cables, fiber-optic lines, and wireless networks that transmit data.</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b="1" lang="en" sz="1500">
                <a:solidFill>
                  <a:schemeClr val="accent1"/>
                </a:solidFill>
                <a:latin typeface="Didact Gothic"/>
                <a:ea typeface="Didact Gothic"/>
                <a:cs typeface="Didact Gothic"/>
                <a:sym typeface="Didact Gothic"/>
              </a:rPr>
              <a:t>Core network :</a:t>
            </a:r>
            <a:r>
              <a:rPr lang="en" sz="1500">
                <a:solidFill>
                  <a:schemeClr val="lt1"/>
                </a:solidFill>
                <a:latin typeface="Didact Gothic"/>
                <a:ea typeface="Didact Gothic"/>
                <a:cs typeface="Didact Gothic"/>
                <a:sym typeface="Didact Gothic"/>
              </a:rPr>
              <a:t> This is the backbone of the internet and consists of high-speed data transmission lines, routers, and switches that allow data to travel across the network. The core network is maintained by large telecommunications companies and internet service providers (ISPs).</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b="1" lang="en" sz="1500">
                <a:solidFill>
                  <a:schemeClr val="accent1"/>
                </a:solidFill>
                <a:latin typeface="Didact Gothic"/>
                <a:ea typeface="Didact Gothic"/>
                <a:cs typeface="Didact Gothic"/>
                <a:sym typeface="Didact Gothic"/>
              </a:rPr>
              <a:t>Content network : </a:t>
            </a:r>
            <a:r>
              <a:rPr lang="en" sz="1500">
                <a:solidFill>
                  <a:schemeClr val="lt1"/>
                </a:solidFill>
                <a:latin typeface="Didact Gothic"/>
                <a:ea typeface="Didact Gothic"/>
                <a:cs typeface="Didact Gothic"/>
                <a:sym typeface="Didact Gothic"/>
              </a:rPr>
              <a:t> This is the part of the internet where content is created, stored, and shared. It includes websites, online applications, and databases.</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164028da67_0_120"/>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Anatomy Of Internet</a:t>
            </a:r>
            <a:endParaRPr/>
          </a:p>
        </p:txBody>
      </p:sp>
      <p:sp>
        <p:nvSpPr>
          <p:cNvPr id="264" name="Google Shape;264;g2164028da67_0_120"/>
          <p:cNvSpPr txBox="1"/>
          <p:nvPr>
            <p:ph idx="1" type="subTitle"/>
          </p:nvPr>
        </p:nvSpPr>
        <p:spPr>
          <a:xfrm>
            <a:off x="238050" y="844474"/>
            <a:ext cx="8229300" cy="40830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500">
                <a:solidFill>
                  <a:schemeClr val="lt1"/>
                </a:solidFill>
                <a:latin typeface="Didact Gothic"/>
                <a:ea typeface="Didact Gothic"/>
                <a:cs typeface="Didact Gothic"/>
                <a:sym typeface="Didact Gothic"/>
              </a:rPr>
              <a:t>In addition to these three main components, there are also various protocols and technologies that allow the internet to function. These include the Transmission Control Protocol/Internet Protocol (TCP/IP), Domain Name System (DNS), hypertext transfer protocol (HTTP), and secure socket layer (SSL), among others.</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n" sz="1500">
                <a:solidFill>
                  <a:schemeClr val="lt1"/>
                </a:solidFill>
                <a:latin typeface="Didact Gothic"/>
                <a:ea typeface="Didact Gothic"/>
                <a:cs typeface="Didact Gothic"/>
                <a:sym typeface="Didact Gothic"/>
              </a:rPr>
              <a:t>Overall, the anatomy of the internet is a complex and interconnected system that allows people around the world to communicate, collaborate, and access information.</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164028da67_0_85"/>
          <p:cNvSpPr txBox="1"/>
          <p:nvPr/>
        </p:nvSpPr>
        <p:spPr>
          <a:xfrm>
            <a:off x="431575" y="-54800"/>
            <a:ext cx="82722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 sz="2200">
                <a:solidFill>
                  <a:schemeClr val="accent1"/>
                </a:solidFill>
              </a:rPr>
              <a:t>Internet Addressing Internet Vs Intranet-Impact of Internet</a:t>
            </a:r>
            <a:endParaRPr b="1" i="0" sz="2200" u="none" cap="none" strike="noStrike">
              <a:solidFill>
                <a:schemeClr val="accent1"/>
              </a:solidFill>
            </a:endParaRPr>
          </a:p>
        </p:txBody>
      </p:sp>
      <p:sp>
        <p:nvSpPr>
          <p:cNvPr id="270" name="Google Shape;270;g2164028da67_0_85"/>
          <p:cNvSpPr txBox="1"/>
          <p:nvPr/>
        </p:nvSpPr>
        <p:spPr>
          <a:xfrm>
            <a:off x="254000" y="784400"/>
            <a:ext cx="8710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pic>
        <p:nvPicPr>
          <p:cNvPr id="271" name="Google Shape;271;g2164028da67_0_85"/>
          <p:cNvPicPr preferRelativeResize="0"/>
          <p:nvPr/>
        </p:nvPicPr>
        <p:blipFill>
          <a:blip r:embed="rId4">
            <a:alphaModFix/>
          </a:blip>
          <a:stretch>
            <a:fillRect/>
          </a:stretch>
        </p:blipFill>
        <p:spPr>
          <a:xfrm>
            <a:off x="773275" y="392700"/>
            <a:ext cx="7187901" cy="4638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164028da67_0_136"/>
          <p:cNvSpPr txBox="1"/>
          <p:nvPr>
            <p:ph type="title"/>
          </p:nvPr>
        </p:nvSpPr>
        <p:spPr>
          <a:xfrm>
            <a:off x="312000" y="227076"/>
            <a:ext cx="8520000" cy="49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Governance Of Internet</a:t>
            </a:r>
            <a:endParaRPr/>
          </a:p>
        </p:txBody>
      </p:sp>
      <p:sp>
        <p:nvSpPr>
          <p:cNvPr id="277" name="Google Shape;277;g2164028da67_0_136"/>
          <p:cNvSpPr txBox="1"/>
          <p:nvPr>
            <p:ph idx="1" type="subTitle"/>
          </p:nvPr>
        </p:nvSpPr>
        <p:spPr>
          <a:xfrm>
            <a:off x="238050" y="844474"/>
            <a:ext cx="8229300" cy="408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000">
                <a:solidFill>
                  <a:schemeClr val="lt1"/>
                </a:solidFill>
                <a:latin typeface="Didact Gothic"/>
                <a:ea typeface="Didact Gothic"/>
                <a:cs typeface="Didact Gothic"/>
                <a:sym typeface="Didact Gothic"/>
              </a:rPr>
              <a:t>Internet governance refers to the rules, policies, standards and practices that coordinate and shape global cyberspace.</a:t>
            </a:r>
            <a:endParaRPr sz="20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0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000">
                <a:solidFill>
                  <a:schemeClr val="lt1"/>
                </a:solidFill>
                <a:latin typeface="Didact Gothic"/>
                <a:ea typeface="Didact Gothic"/>
                <a:cs typeface="Didact Gothic"/>
                <a:sym typeface="Didact Gothic"/>
              </a:rPr>
              <a:t>The definition of Internet governance has been contested by differing groups across political and ideological lines. One of the main debates concerns the authority and participation of certain actors, such as national governments, corporate entities and civil society, to play a role in the Internet's governance.</a:t>
            </a:r>
            <a:endParaRPr sz="2000">
              <a:solidFill>
                <a:schemeClr val="lt1"/>
              </a:solidFill>
              <a:latin typeface="Didact Gothic"/>
              <a:ea typeface="Didact Gothic"/>
              <a:cs typeface="Didact Gothic"/>
              <a:sym typeface="Didact Gothic"/>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nvSpPr>
        <p:spPr>
          <a:xfrm>
            <a:off x="311760" y="973080"/>
            <a:ext cx="8520120" cy="191376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Didact Gothic"/>
                <a:ea typeface="Didact Gothic"/>
                <a:cs typeface="Didact Gothic"/>
                <a:sym typeface="Didact Gothic"/>
              </a:rPr>
              <a:t>Thank you!</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13348d81ce_0_6"/>
          <p:cNvSpPr txBox="1"/>
          <p:nvPr>
            <p:ph type="title"/>
          </p:nvPr>
        </p:nvSpPr>
        <p:spPr>
          <a:xfrm>
            <a:off x="311850" y="75876"/>
            <a:ext cx="8520000" cy="486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dk1"/>
              </a:buClr>
              <a:buSzPts val="1400"/>
              <a:buFont typeface="Arial"/>
              <a:buNone/>
            </a:pPr>
            <a:r>
              <a:rPr b="1" lang="en" sz="2400">
                <a:solidFill>
                  <a:schemeClr val="accent1"/>
                </a:solidFill>
                <a:latin typeface="Didact Gothic"/>
                <a:ea typeface="Didact Gothic"/>
                <a:cs typeface="Didact Gothic"/>
                <a:sym typeface="Didact Gothic"/>
              </a:rPr>
              <a:t>What is Internet ? + Short history</a:t>
            </a:r>
            <a:endParaRPr b="1">
              <a:solidFill>
                <a:schemeClr val="accent1"/>
              </a:solidFill>
            </a:endParaRPr>
          </a:p>
        </p:txBody>
      </p:sp>
      <p:sp>
        <p:nvSpPr>
          <p:cNvPr id="82" name="Google Shape;82;g213348d81ce_0_6"/>
          <p:cNvSpPr txBox="1"/>
          <p:nvPr>
            <p:ph idx="1" type="subTitle"/>
          </p:nvPr>
        </p:nvSpPr>
        <p:spPr>
          <a:xfrm>
            <a:off x="457200" y="812925"/>
            <a:ext cx="8229300" cy="40344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2400">
                <a:solidFill>
                  <a:schemeClr val="lt1"/>
                </a:solidFill>
                <a:latin typeface="Didact Gothic"/>
                <a:ea typeface="Didact Gothic"/>
                <a:cs typeface="Didact Gothic"/>
                <a:sym typeface="Didact Gothic"/>
              </a:rPr>
              <a:t>It was originally created by the U.S. government during the Cold War. In 1958, President Eisenhower founded the Advanced Research Projects Agency (ARPA) to give a boost to the country’s military technology, according to the Journal of Cyber Policy. Scientists and engineers developed a network of linked computers called ARPANET.</a:t>
            </a:r>
            <a:endParaRPr sz="2400">
              <a:solidFill>
                <a:schemeClr val="lt1"/>
              </a:solidFill>
              <a:latin typeface="Didact Gothic"/>
              <a:ea typeface="Didact Gothic"/>
              <a:cs typeface="Didact Gothic"/>
              <a:sym typeface="Didact Gothic"/>
            </a:endParaRPr>
          </a:p>
          <a:p>
            <a:pPr indent="0" lvl="0" marL="0" rtl="0" algn="ctr">
              <a:spcBef>
                <a:spcPts val="0"/>
              </a:spcBef>
              <a:spcAft>
                <a:spcPts val="0"/>
              </a:spcAft>
              <a:buClr>
                <a:schemeClr val="dk1"/>
              </a:buClr>
              <a:buSzPts val="1100"/>
              <a:buFont typeface="Arial"/>
              <a:buNone/>
            </a:pPr>
            <a:r>
              <a:t/>
            </a:r>
            <a:endParaRPr sz="2400">
              <a:solidFill>
                <a:schemeClr val="lt1"/>
              </a:solidFill>
              <a:latin typeface="Didact Gothic"/>
              <a:ea typeface="Didact Gothic"/>
              <a:cs typeface="Didact Gothic"/>
              <a:sym typeface="Didact Gothic"/>
            </a:endParaRPr>
          </a:p>
          <a:p>
            <a:pPr indent="0" lvl="0" marL="0" rtl="0" algn="ctr">
              <a:spcBef>
                <a:spcPts val="0"/>
              </a:spcBef>
              <a:spcAft>
                <a:spcPts val="0"/>
              </a:spcAft>
              <a:buClr>
                <a:schemeClr val="dk1"/>
              </a:buClr>
              <a:buSzPts val="1100"/>
              <a:buFont typeface="Arial"/>
              <a:buNone/>
            </a:pPr>
            <a:r>
              <a:rPr lang="en" sz="2400">
                <a:solidFill>
                  <a:schemeClr val="lt1"/>
                </a:solidFill>
                <a:latin typeface="Didact Gothic"/>
                <a:ea typeface="Didact Gothic"/>
                <a:cs typeface="Didact Gothic"/>
                <a:sym typeface="Didact Gothic"/>
              </a:rPr>
              <a:t>The Internet was developed by Bob Kahn and Vint Cerf in the 1970s. They began the design of what we today know as the ‘internet.’ It was the result of another research experiment which was called ARPANET, which stands for Advanced Research Projects Agency Network.</a:t>
            </a:r>
            <a:endParaRPr sz="2400">
              <a:solidFill>
                <a:schemeClr val="lt1"/>
              </a:solidFill>
              <a:latin typeface="Didact Gothic"/>
              <a:ea typeface="Didact Gothic"/>
              <a:cs typeface="Didact Gothic"/>
              <a:sym typeface="Didact Gothic"/>
            </a:endParaRPr>
          </a:p>
        </p:txBody>
      </p:sp>
      <p:sp>
        <p:nvSpPr>
          <p:cNvPr id="83" name="Google Shape;83;g213348d81ce_0_6"/>
          <p:cNvSpPr txBox="1"/>
          <p:nvPr/>
        </p:nvSpPr>
        <p:spPr>
          <a:xfrm>
            <a:off x="493825" y="3760750"/>
            <a:ext cx="53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13348d81ce_0_24"/>
          <p:cNvSpPr txBox="1"/>
          <p:nvPr>
            <p:ph type="title"/>
          </p:nvPr>
        </p:nvSpPr>
        <p:spPr>
          <a:xfrm>
            <a:off x="312000" y="227078"/>
            <a:ext cx="8520000" cy="756000"/>
          </a:xfrm>
          <a:prstGeom prst="rect">
            <a:avLst/>
          </a:prstGeom>
        </p:spPr>
        <p:txBody>
          <a:bodyPr anchorCtr="0" anchor="ctr" bIns="0" lIns="0" spcFirstLastPara="1" rIns="0" wrap="square" tIns="0">
            <a:noAutofit/>
          </a:bodyPr>
          <a:lstStyle/>
          <a:p>
            <a:pPr indent="0" lvl="0" marL="0" rtl="0" algn="ctr">
              <a:spcBef>
                <a:spcPts val="0"/>
              </a:spcBef>
              <a:spcAft>
                <a:spcPts val="0"/>
              </a:spcAft>
              <a:buClr>
                <a:schemeClr val="dk1"/>
              </a:buClr>
              <a:buSzPts val="1400"/>
              <a:buFont typeface="Arial"/>
              <a:buNone/>
            </a:pPr>
            <a:r>
              <a:rPr b="1" lang="en" sz="2400">
                <a:solidFill>
                  <a:schemeClr val="accent1"/>
                </a:solidFill>
                <a:latin typeface="Didact Gothic"/>
                <a:ea typeface="Didact Gothic"/>
                <a:cs typeface="Didact Gothic"/>
                <a:sym typeface="Didact Gothic"/>
              </a:rPr>
              <a:t>Evolution &amp; History Of Internet</a:t>
            </a:r>
            <a:endParaRPr b="1">
              <a:solidFill>
                <a:schemeClr val="accent1"/>
              </a:solidFill>
            </a:endParaRPr>
          </a:p>
          <a:p>
            <a:pPr indent="0" lvl="0" marL="0" rtl="0" algn="l">
              <a:spcBef>
                <a:spcPts val="0"/>
              </a:spcBef>
              <a:spcAft>
                <a:spcPts val="0"/>
              </a:spcAft>
              <a:buNone/>
            </a:pPr>
            <a:r>
              <a:t/>
            </a:r>
            <a:endParaRPr/>
          </a:p>
        </p:txBody>
      </p:sp>
      <p:sp>
        <p:nvSpPr>
          <p:cNvPr id="89" name="Google Shape;89;g213348d81ce_0_24"/>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solidFill>
                  <a:schemeClr val="lt1"/>
                </a:solidFill>
                <a:latin typeface="Didact Gothic"/>
                <a:ea typeface="Didact Gothic"/>
                <a:cs typeface="Didact Gothic"/>
                <a:sym typeface="Didact Gothic"/>
              </a:rPr>
              <a:t>1960:</a:t>
            </a:r>
            <a:endParaRPr sz="2400">
              <a:solidFill>
                <a:schemeClr val="lt1"/>
              </a:solidFill>
              <a:latin typeface="Didact Gothic"/>
              <a:ea typeface="Didact Gothic"/>
              <a:cs typeface="Didact Gothic"/>
              <a:sym typeface="Didact Gothic"/>
            </a:endParaRPr>
          </a:p>
          <a:p>
            <a:pPr indent="0" lvl="0" marL="457200" rtl="0" algn="l">
              <a:spcBef>
                <a:spcPts val="0"/>
              </a:spcBef>
              <a:spcAft>
                <a:spcPts val="0"/>
              </a:spcAft>
              <a:buNone/>
            </a:pPr>
            <a:r>
              <a:rPr lang="en" sz="2400">
                <a:solidFill>
                  <a:schemeClr val="lt1"/>
                </a:solidFill>
                <a:latin typeface="Didact Gothic"/>
                <a:ea typeface="Didact Gothic"/>
                <a:cs typeface="Didact Gothic"/>
                <a:sym typeface="Didact Gothic"/>
              </a:rPr>
              <a:t>	</a:t>
            </a:r>
            <a:r>
              <a:rPr lang="en">
                <a:solidFill>
                  <a:schemeClr val="lt1"/>
                </a:solidFill>
                <a:latin typeface="Didact Gothic"/>
                <a:ea typeface="Didact Gothic"/>
                <a:cs typeface="Didact Gothic"/>
                <a:sym typeface="Didact Gothic"/>
              </a:rPr>
              <a:t>The U.S. Department of Defense initiates the creation of ARPANET, a decentralized network intended to allow researchers at different universities to share resources and communicate with one another.</a:t>
            </a:r>
            <a:endParaRPr>
              <a:solidFill>
                <a:schemeClr val="lt1"/>
              </a:solidFill>
              <a:latin typeface="Didact Gothic"/>
              <a:ea typeface="Didact Gothic"/>
              <a:cs typeface="Didact Gothic"/>
              <a:sym typeface="Didact Gothic"/>
            </a:endParaRPr>
          </a:p>
          <a:p>
            <a:pPr indent="0" lvl="0" marL="457200" rtl="0" algn="l">
              <a:spcBef>
                <a:spcPts val="0"/>
              </a:spcBef>
              <a:spcAft>
                <a:spcPts val="0"/>
              </a:spcAft>
              <a:buNone/>
            </a:pPr>
            <a:r>
              <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400">
                <a:solidFill>
                  <a:schemeClr val="lt1"/>
                </a:solidFill>
                <a:latin typeface="Didact Gothic"/>
                <a:ea typeface="Didact Gothic"/>
                <a:cs typeface="Didact Gothic"/>
                <a:sym typeface="Didact Gothic"/>
              </a:rPr>
              <a:t>1970:</a:t>
            </a:r>
            <a:endParaRPr sz="2400">
              <a:solidFill>
                <a:schemeClr val="lt1"/>
              </a:solidFill>
              <a:latin typeface="Didact Gothic"/>
              <a:ea typeface="Didact Gothic"/>
              <a:cs typeface="Didact Gothic"/>
              <a:sym typeface="Didact Gothic"/>
            </a:endParaRPr>
          </a:p>
          <a:p>
            <a:pPr indent="-317500" lvl="0" marL="13716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first email is sent in 1971.</a:t>
            </a:r>
            <a:endParaRPr>
              <a:solidFill>
                <a:schemeClr val="lt1"/>
              </a:solidFill>
              <a:latin typeface="Didact Gothic"/>
              <a:ea typeface="Didact Gothic"/>
              <a:cs typeface="Didact Gothic"/>
              <a:sym typeface="Didact Gothic"/>
            </a:endParaRPr>
          </a:p>
          <a:p>
            <a:pPr indent="-317500" lvl="0" marL="13716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TCP/IP protocol is developed, which would become the basis for the modern internet.</a:t>
            </a:r>
            <a:endParaRPr>
              <a:solidFill>
                <a:schemeClr val="lt1"/>
              </a:solidFill>
              <a:latin typeface="Didact Gothic"/>
              <a:ea typeface="Didact Gothic"/>
              <a:cs typeface="Didact Gothic"/>
              <a:sym typeface="Didact Gothic"/>
            </a:endParaRPr>
          </a:p>
          <a:p>
            <a:pPr indent="-317500" lvl="0" marL="13716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first message is sent between two computers connected via ARPANET in 1972.</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lt1"/>
              </a:solidFill>
              <a:latin typeface="Didact Gothic"/>
              <a:ea typeface="Didact Gothic"/>
              <a:cs typeface="Didact Gothic"/>
              <a:sym typeface="Didact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13348d81ce_0_31"/>
          <p:cNvSpPr txBox="1"/>
          <p:nvPr>
            <p:ph type="title"/>
          </p:nvPr>
        </p:nvSpPr>
        <p:spPr>
          <a:xfrm>
            <a:off x="312000" y="227078"/>
            <a:ext cx="8520000" cy="756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Evolution &amp; History Of Internet</a:t>
            </a:r>
            <a:endParaRPr b="1">
              <a:solidFill>
                <a:schemeClr val="accent1"/>
              </a:solidFill>
            </a:endParaRPr>
          </a:p>
          <a:p>
            <a:pPr indent="0" lvl="0" marL="0" rtl="0" algn="l">
              <a:spcBef>
                <a:spcPts val="0"/>
              </a:spcBef>
              <a:spcAft>
                <a:spcPts val="0"/>
              </a:spcAft>
              <a:buNone/>
            </a:pPr>
            <a:r>
              <a:t/>
            </a:r>
            <a:endParaRPr/>
          </a:p>
        </p:txBody>
      </p:sp>
      <p:sp>
        <p:nvSpPr>
          <p:cNvPr id="95" name="Google Shape;95;g213348d81ce_0_31"/>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400">
                <a:solidFill>
                  <a:schemeClr val="lt1"/>
                </a:solidFill>
                <a:latin typeface="Didact Gothic"/>
                <a:ea typeface="Didact Gothic"/>
                <a:cs typeface="Didact Gothic"/>
                <a:sym typeface="Didact Gothic"/>
              </a:rPr>
              <a:t>1990</a:t>
            </a:r>
            <a:r>
              <a:rPr lang="en" sz="2400">
                <a:solidFill>
                  <a:schemeClr val="lt1"/>
                </a:solidFill>
                <a:latin typeface="Didact Gothic"/>
                <a:ea typeface="Didact Gothic"/>
                <a:cs typeface="Didact Gothic"/>
                <a:sym typeface="Didact Gothic"/>
              </a:rPr>
              <a:t>:</a:t>
            </a:r>
            <a:endParaRPr sz="2400">
              <a:solidFill>
                <a:schemeClr val="lt1"/>
              </a:solidFill>
              <a:latin typeface="Didact Gothic"/>
              <a:ea typeface="Didact Gothic"/>
              <a:cs typeface="Didact Gothic"/>
              <a:sym typeface="Didact Gothic"/>
            </a:endParaRPr>
          </a:p>
          <a:p>
            <a:pPr indent="-317500" lvl="0" marL="9144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World Wide Web is created in 1990 by Tim Berners-Lee.</a:t>
            </a:r>
            <a:endParaRPr>
              <a:solidFill>
                <a:schemeClr val="lt1"/>
              </a:solidFill>
              <a:latin typeface="Didact Gothic"/>
              <a:ea typeface="Didact Gothic"/>
              <a:cs typeface="Didact Gothic"/>
              <a:sym typeface="Didact Gothic"/>
            </a:endParaRPr>
          </a:p>
          <a:p>
            <a:pPr indent="-317500" lvl="0" marL="9144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first web browser, called WorldWideWeb, is developed in 1991.</a:t>
            </a:r>
            <a:endParaRPr>
              <a:solidFill>
                <a:schemeClr val="lt1"/>
              </a:solidFill>
              <a:latin typeface="Didact Gothic"/>
              <a:ea typeface="Didact Gothic"/>
              <a:cs typeface="Didact Gothic"/>
              <a:sym typeface="Didact Gothic"/>
            </a:endParaRPr>
          </a:p>
          <a:p>
            <a:pPr indent="-317500" lvl="0" marL="9144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first search engine, called Archie, is created in 1990.</a:t>
            </a:r>
            <a:endParaRPr>
              <a:solidFill>
                <a:schemeClr val="lt1"/>
              </a:solidFill>
              <a:latin typeface="Didact Gothic"/>
              <a:ea typeface="Didact Gothic"/>
              <a:cs typeface="Didact Gothic"/>
              <a:sym typeface="Didact Gothic"/>
            </a:endParaRPr>
          </a:p>
          <a:p>
            <a:pPr indent="-317500" lvl="0" marL="9144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first online marketplace, eBay, is launched in 1995.</a:t>
            </a:r>
            <a:endParaRPr>
              <a:solidFill>
                <a:schemeClr val="lt1"/>
              </a:solidFill>
              <a:latin typeface="Didact Gothic"/>
              <a:ea typeface="Didact Gothic"/>
              <a:cs typeface="Didact Gothic"/>
              <a:sym typeface="Didact Gothic"/>
            </a:endParaRPr>
          </a:p>
          <a:p>
            <a:pPr indent="-317500" lvl="0" marL="9144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first social networking site, SixDegrees, is launched in 1997.</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n" sz="2400">
                <a:solidFill>
                  <a:schemeClr val="lt1"/>
                </a:solidFill>
                <a:latin typeface="Didact Gothic"/>
                <a:ea typeface="Didact Gothic"/>
                <a:cs typeface="Didact Gothic"/>
                <a:sym typeface="Didact Gothic"/>
              </a:rPr>
              <a:t>2000:</a:t>
            </a:r>
            <a:endParaRPr sz="2400">
              <a:solidFill>
                <a:schemeClr val="lt1"/>
              </a:solidFill>
              <a:latin typeface="Didact Gothic"/>
              <a:ea typeface="Didact Gothic"/>
              <a:cs typeface="Didact Gothic"/>
              <a:sym typeface="Didact Gothic"/>
            </a:endParaRPr>
          </a:p>
          <a:p>
            <a:pPr indent="-317500" lvl="0" marL="13716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Broadband internet becomes widely available, enabling faster speeds and making it easier to access media-rich websites.</a:t>
            </a:r>
            <a:endParaRPr>
              <a:solidFill>
                <a:schemeClr val="lt1"/>
              </a:solidFill>
              <a:latin typeface="Didact Gothic"/>
              <a:ea typeface="Didact Gothic"/>
              <a:cs typeface="Didact Gothic"/>
              <a:sym typeface="Didact Gothic"/>
            </a:endParaRPr>
          </a:p>
          <a:p>
            <a:pPr indent="-317500" lvl="0" marL="13716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first smartphones are introduced, allowing people to access the internet from their mobile devices.</a:t>
            </a:r>
            <a:endParaRPr>
              <a:solidFill>
                <a:schemeClr val="lt1"/>
              </a:solidFill>
              <a:latin typeface="Didact Gothic"/>
              <a:ea typeface="Didact Gothic"/>
              <a:cs typeface="Didact Gothic"/>
              <a:sym typeface="Didact Gothic"/>
            </a:endParaRPr>
          </a:p>
          <a:p>
            <a:pPr indent="-317500" lvl="0" marL="13716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rise of web 2.0 technologies allows for greater interactivity and user-generated content on websites.</a:t>
            </a:r>
            <a:endParaRPr>
              <a:solidFill>
                <a:schemeClr val="lt1"/>
              </a:solidFill>
              <a:latin typeface="Didact Gothic"/>
              <a:ea typeface="Didact Gothic"/>
              <a:cs typeface="Didact Gothic"/>
              <a:sym typeface="Didact Gothic"/>
            </a:endParaRPr>
          </a:p>
          <a:p>
            <a:pPr indent="-317500" lvl="0" marL="13716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launch of social media platforms like Facebook and Twitter in the mid-2000s leads to a significant increase in online social interaction.</a:t>
            </a:r>
            <a:endParaRPr>
              <a:solidFill>
                <a:schemeClr val="lt1"/>
              </a:solidFill>
              <a:latin typeface="Didact Gothic"/>
              <a:ea typeface="Didact Gothic"/>
              <a:cs typeface="Didact Gothic"/>
              <a:sym typeface="Didact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13348d81ce_0_43"/>
          <p:cNvSpPr txBox="1"/>
          <p:nvPr>
            <p:ph type="title"/>
          </p:nvPr>
        </p:nvSpPr>
        <p:spPr>
          <a:xfrm>
            <a:off x="312000" y="227078"/>
            <a:ext cx="8520000" cy="756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Evolution &amp; History Of Internet</a:t>
            </a:r>
            <a:endParaRPr b="1">
              <a:solidFill>
                <a:schemeClr val="accent1"/>
              </a:solidFill>
            </a:endParaRPr>
          </a:p>
          <a:p>
            <a:pPr indent="0" lvl="0" marL="0" rtl="0" algn="l">
              <a:spcBef>
                <a:spcPts val="0"/>
              </a:spcBef>
              <a:spcAft>
                <a:spcPts val="0"/>
              </a:spcAft>
              <a:buNone/>
            </a:pPr>
            <a:r>
              <a:t/>
            </a:r>
            <a:endParaRPr/>
          </a:p>
        </p:txBody>
      </p:sp>
      <p:sp>
        <p:nvSpPr>
          <p:cNvPr id="101" name="Google Shape;101;g213348d81ce_0_43"/>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solidFill>
                  <a:schemeClr val="lt1"/>
                </a:solidFill>
                <a:latin typeface="Didact Gothic"/>
                <a:ea typeface="Didact Gothic"/>
                <a:cs typeface="Didact Gothic"/>
                <a:sym typeface="Didact Gothic"/>
              </a:rPr>
              <a:t>2010</a:t>
            </a:r>
            <a:r>
              <a:rPr lang="en" sz="2400">
                <a:solidFill>
                  <a:schemeClr val="lt1"/>
                </a:solidFill>
                <a:latin typeface="Didact Gothic"/>
                <a:ea typeface="Didact Gothic"/>
                <a:cs typeface="Didact Gothic"/>
                <a:sym typeface="Didact Gothic"/>
              </a:rPr>
              <a:t>:</a:t>
            </a:r>
            <a:endParaRPr sz="2400">
              <a:solidFill>
                <a:schemeClr val="lt1"/>
              </a:solidFill>
              <a:latin typeface="Didact Gothic"/>
              <a:ea typeface="Didact Gothic"/>
              <a:cs typeface="Didact Gothic"/>
              <a:sym typeface="Didact Gothic"/>
            </a:endParaRPr>
          </a:p>
          <a:p>
            <a:pPr indent="-317500" lvl="0" marL="9144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rise of mobile internet usage leads to a shift in how people access the internet, with mobile devices becoming the primary means of online access for many people</a:t>
            </a:r>
            <a:r>
              <a:rPr lang="en">
                <a:solidFill>
                  <a:schemeClr val="lt1"/>
                </a:solidFill>
                <a:latin typeface="Didact Gothic"/>
                <a:ea typeface="Didact Gothic"/>
                <a:cs typeface="Didact Gothic"/>
                <a:sym typeface="Didact Gothic"/>
              </a:rPr>
              <a:t>.</a:t>
            </a:r>
            <a:endParaRPr>
              <a:solidFill>
                <a:schemeClr val="lt1"/>
              </a:solidFill>
              <a:latin typeface="Didact Gothic"/>
              <a:ea typeface="Didact Gothic"/>
              <a:cs typeface="Didact Gothic"/>
              <a:sym typeface="Didact Gothic"/>
            </a:endParaRPr>
          </a:p>
          <a:p>
            <a:pPr indent="0" lvl="0" marL="1371600" rtl="0" algn="l">
              <a:spcBef>
                <a:spcPts val="0"/>
              </a:spcBef>
              <a:spcAft>
                <a:spcPts val="0"/>
              </a:spcAft>
              <a:buNone/>
            </a:pPr>
            <a:r>
              <a:t/>
            </a:r>
            <a:endParaRPr>
              <a:solidFill>
                <a:schemeClr val="lt1"/>
              </a:solidFill>
              <a:latin typeface="Didact Gothic"/>
              <a:ea typeface="Didact Gothic"/>
              <a:cs typeface="Didact Gothic"/>
              <a:sym typeface="Didact Gothic"/>
            </a:endParaRPr>
          </a:p>
          <a:p>
            <a:pPr indent="-317500" lvl="0" marL="9144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increasing use of cloud computing allows for more data storage and processing to be done remotely</a:t>
            </a:r>
            <a:r>
              <a:rPr lang="en">
                <a:solidFill>
                  <a:schemeClr val="lt1"/>
                </a:solidFill>
                <a:latin typeface="Didact Gothic"/>
                <a:ea typeface="Didact Gothic"/>
                <a:cs typeface="Didact Gothic"/>
                <a:sym typeface="Didact Gothic"/>
              </a:rPr>
              <a:t>.</a:t>
            </a:r>
            <a:endParaRPr>
              <a:solidFill>
                <a:schemeClr val="lt1"/>
              </a:solidFill>
              <a:latin typeface="Didact Gothic"/>
              <a:ea typeface="Didact Gothic"/>
              <a:cs typeface="Didact Gothic"/>
              <a:sym typeface="Didact Gothic"/>
            </a:endParaRPr>
          </a:p>
          <a:p>
            <a:pPr indent="0" lvl="0" marL="1371600" rtl="0" algn="l">
              <a:spcBef>
                <a:spcPts val="0"/>
              </a:spcBef>
              <a:spcAft>
                <a:spcPts val="0"/>
              </a:spcAft>
              <a:buNone/>
            </a:pPr>
            <a:r>
              <a:t/>
            </a:r>
            <a:endParaRPr>
              <a:solidFill>
                <a:schemeClr val="lt1"/>
              </a:solidFill>
              <a:latin typeface="Didact Gothic"/>
              <a:ea typeface="Didact Gothic"/>
              <a:cs typeface="Didact Gothic"/>
              <a:sym typeface="Didact Gothic"/>
            </a:endParaRPr>
          </a:p>
          <a:p>
            <a:pPr indent="-317500" lvl="0" marL="9144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Internet of Things (IoT) emerges, with more and more devices becoming connected to the internet.</a:t>
            </a:r>
            <a:endParaRPr>
              <a:solidFill>
                <a:schemeClr val="lt1"/>
              </a:solidFill>
              <a:latin typeface="Didact Gothic"/>
              <a:ea typeface="Didact Gothic"/>
              <a:cs typeface="Didact Gothic"/>
              <a:sym typeface="Didact Gothic"/>
            </a:endParaRPr>
          </a:p>
          <a:p>
            <a:pPr indent="0" lvl="0" marL="1371600" rtl="0" algn="l">
              <a:spcBef>
                <a:spcPts val="0"/>
              </a:spcBef>
              <a:spcAft>
                <a:spcPts val="0"/>
              </a:spcAft>
              <a:buNone/>
            </a:pPr>
            <a:r>
              <a:t/>
            </a:r>
            <a:endParaRPr>
              <a:solidFill>
                <a:schemeClr val="lt1"/>
              </a:solidFill>
              <a:latin typeface="Didact Gothic"/>
              <a:ea typeface="Didact Gothic"/>
              <a:cs typeface="Didact Gothic"/>
              <a:sym typeface="Didact Gothic"/>
            </a:endParaRPr>
          </a:p>
          <a:p>
            <a:pPr indent="-317500" lvl="0" marL="9144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use of artificial intelligence (AI) and machine learning (ML) technologies become more prevalent, allowing for more sophisticated automation and data analysis</a:t>
            </a:r>
            <a:r>
              <a:rPr lang="en">
                <a:solidFill>
                  <a:schemeClr val="lt1"/>
                </a:solidFill>
                <a:latin typeface="Didact Gothic"/>
                <a:ea typeface="Didact Gothic"/>
                <a:cs typeface="Didact Gothic"/>
                <a:sym typeface="Didact Gothic"/>
              </a:rPr>
              <a:t>.</a:t>
            </a:r>
            <a:endParaRPr>
              <a:solidFill>
                <a:schemeClr val="lt1"/>
              </a:solidFill>
              <a:latin typeface="Didact Gothic"/>
              <a:ea typeface="Didact Gothic"/>
              <a:cs typeface="Didact Gothic"/>
              <a:sym typeface="Didact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13348d81ce_0_52"/>
          <p:cNvSpPr txBox="1"/>
          <p:nvPr>
            <p:ph type="title"/>
          </p:nvPr>
        </p:nvSpPr>
        <p:spPr>
          <a:xfrm>
            <a:off x="312000" y="227078"/>
            <a:ext cx="8520000" cy="756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Evolution &amp; History Of Internet</a:t>
            </a:r>
            <a:endParaRPr b="1">
              <a:solidFill>
                <a:schemeClr val="accent1"/>
              </a:solidFill>
            </a:endParaRPr>
          </a:p>
          <a:p>
            <a:pPr indent="0" lvl="0" marL="0" rtl="0" algn="l">
              <a:spcBef>
                <a:spcPts val="0"/>
              </a:spcBef>
              <a:spcAft>
                <a:spcPts val="0"/>
              </a:spcAft>
              <a:buNone/>
            </a:pPr>
            <a:r>
              <a:t/>
            </a:r>
            <a:endParaRPr/>
          </a:p>
        </p:txBody>
      </p:sp>
      <p:sp>
        <p:nvSpPr>
          <p:cNvPr id="107" name="Google Shape;107;g213348d81ce_0_52"/>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solidFill>
                  <a:schemeClr val="lt1"/>
                </a:solidFill>
                <a:latin typeface="Didact Gothic"/>
                <a:ea typeface="Didact Gothic"/>
                <a:cs typeface="Didact Gothic"/>
                <a:sym typeface="Didact Gothic"/>
              </a:rPr>
              <a:t>2020:</a:t>
            </a:r>
            <a:endParaRPr sz="2400">
              <a:solidFill>
                <a:schemeClr val="lt1"/>
              </a:solidFill>
              <a:latin typeface="Didact Gothic"/>
              <a:ea typeface="Didact Gothic"/>
              <a:cs typeface="Didact Gothic"/>
              <a:sym typeface="Didact Gothic"/>
            </a:endParaRPr>
          </a:p>
          <a:p>
            <a:pPr indent="-317500" lvl="0" marL="9144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COVID-19 pandemic leads to a significant increase in remote work and online activity, highlighting the importance of the internet in daily life</a:t>
            </a:r>
            <a:r>
              <a:rPr lang="en">
                <a:solidFill>
                  <a:schemeClr val="lt1"/>
                </a:solidFill>
                <a:latin typeface="Didact Gothic"/>
                <a:ea typeface="Didact Gothic"/>
                <a:cs typeface="Didact Gothic"/>
                <a:sym typeface="Didact Gothic"/>
              </a:rPr>
              <a:t>.</a:t>
            </a:r>
            <a:endParaRPr>
              <a:solidFill>
                <a:schemeClr val="lt1"/>
              </a:solidFill>
              <a:latin typeface="Didact Gothic"/>
              <a:ea typeface="Didact Gothic"/>
              <a:cs typeface="Didact Gothic"/>
              <a:sym typeface="Didact Gothic"/>
            </a:endParaRPr>
          </a:p>
          <a:p>
            <a:pPr indent="0" lvl="0" marL="1371600" rtl="0" algn="l">
              <a:spcBef>
                <a:spcPts val="0"/>
              </a:spcBef>
              <a:spcAft>
                <a:spcPts val="0"/>
              </a:spcAft>
              <a:buNone/>
            </a:pPr>
            <a:r>
              <a:t/>
            </a:r>
            <a:endParaRPr>
              <a:solidFill>
                <a:schemeClr val="lt1"/>
              </a:solidFill>
              <a:latin typeface="Didact Gothic"/>
              <a:ea typeface="Didact Gothic"/>
              <a:cs typeface="Didact Gothic"/>
              <a:sym typeface="Didact Gothic"/>
            </a:endParaRPr>
          </a:p>
          <a:p>
            <a:pPr indent="-317500" lvl="0" marL="9144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development of 5G networks promises even faster internet speeds and greater connectivity</a:t>
            </a:r>
            <a:r>
              <a:rPr lang="en">
                <a:solidFill>
                  <a:schemeClr val="lt1"/>
                </a:solidFill>
                <a:latin typeface="Didact Gothic"/>
                <a:ea typeface="Didact Gothic"/>
                <a:cs typeface="Didact Gothic"/>
                <a:sym typeface="Didact Gothic"/>
              </a:rPr>
              <a:t>.</a:t>
            </a:r>
            <a:endParaRPr>
              <a:solidFill>
                <a:schemeClr val="lt1"/>
              </a:solidFill>
              <a:latin typeface="Didact Gothic"/>
              <a:ea typeface="Didact Gothic"/>
              <a:cs typeface="Didact Gothic"/>
              <a:sym typeface="Didact Gothic"/>
            </a:endParaRPr>
          </a:p>
          <a:p>
            <a:pPr indent="0" lvl="0" marL="1371600" rtl="0" algn="l">
              <a:spcBef>
                <a:spcPts val="0"/>
              </a:spcBef>
              <a:spcAft>
                <a:spcPts val="0"/>
              </a:spcAft>
              <a:buNone/>
            </a:pPr>
            <a:r>
              <a:t/>
            </a:r>
            <a:endParaRPr>
              <a:solidFill>
                <a:schemeClr val="lt1"/>
              </a:solidFill>
              <a:latin typeface="Didact Gothic"/>
              <a:ea typeface="Didact Gothic"/>
              <a:cs typeface="Didact Gothic"/>
              <a:sym typeface="Didact Gothic"/>
            </a:endParaRPr>
          </a:p>
          <a:p>
            <a:pPr indent="-317500" lvl="0" marL="914400" rtl="0" algn="l">
              <a:spcBef>
                <a:spcPts val="0"/>
              </a:spcBef>
              <a:spcAft>
                <a:spcPts val="0"/>
              </a:spcAft>
              <a:buClr>
                <a:schemeClr val="lt1"/>
              </a:buClr>
              <a:buSzPts val="1400"/>
              <a:buFont typeface="Didact Gothic"/>
              <a:buAutoNum type="alphaLcParenR"/>
            </a:pPr>
            <a:r>
              <a:rPr lang="en">
                <a:solidFill>
                  <a:schemeClr val="lt1"/>
                </a:solidFill>
                <a:latin typeface="Didact Gothic"/>
                <a:ea typeface="Didact Gothic"/>
                <a:cs typeface="Didact Gothic"/>
                <a:sym typeface="Didact Gothic"/>
              </a:rPr>
              <a:t>The debate over internet privacy and regulation continues, with ongoing discussions around topics like net neutrality and data privacy</a:t>
            </a:r>
            <a:r>
              <a:rPr lang="en">
                <a:solidFill>
                  <a:schemeClr val="lt1"/>
                </a:solidFill>
                <a:latin typeface="Didact Gothic"/>
                <a:ea typeface="Didact Gothic"/>
                <a:cs typeface="Didact Gothic"/>
                <a:sym typeface="Didact Gothic"/>
              </a:rPr>
              <a:t>.</a:t>
            </a:r>
            <a:endParaRPr>
              <a:solidFill>
                <a:schemeClr val="lt1"/>
              </a:solidFill>
              <a:latin typeface="Didact Gothic"/>
              <a:ea typeface="Didact Gothic"/>
              <a:cs typeface="Didact Gothic"/>
              <a:sym typeface="Didact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13348d81ce_0_97"/>
          <p:cNvSpPr txBox="1"/>
          <p:nvPr>
            <p:ph type="title"/>
          </p:nvPr>
        </p:nvSpPr>
        <p:spPr>
          <a:xfrm>
            <a:off x="312000" y="227078"/>
            <a:ext cx="8520000" cy="756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2400">
                <a:solidFill>
                  <a:schemeClr val="accent1"/>
                </a:solidFill>
                <a:latin typeface="Didact Gothic"/>
                <a:ea typeface="Didact Gothic"/>
                <a:cs typeface="Didact Gothic"/>
                <a:sym typeface="Didact Gothic"/>
              </a:rPr>
              <a:t>Evolution &amp; History Of Internet</a:t>
            </a:r>
            <a:endParaRPr b="1">
              <a:solidFill>
                <a:schemeClr val="accent1"/>
              </a:solidFill>
            </a:endParaRPr>
          </a:p>
          <a:p>
            <a:pPr indent="0" lvl="0" marL="0" rtl="0" algn="l">
              <a:spcBef>
                <a:spcPts val="0"/>
              </a:spcBef>
              <a:spcAft>
                <a:spcPts val="0"/>
              </a:spcAft>
              <a:buNone/>
            </a:pPr>
            <a:r>
              <a:t/>
            </a:r>
            <a:endParaRPr/>
          </a:p>
        </p:txBody>
      </p:sp>
      <p:sp>
        <p:nvSpPr>
          <p:cNvPr id="113" name="Google Shape;113;g213348d81ce_0_97"/>
          <p:cNvSpPr txBox="1"/>
          <p:nvPr>
            <p:ph idx="1" type="subTitle"/>
          </p:nvPr>
        </p:nvSpPr>
        <p:spPr>
          <a:xfrm>
            <a:off x="390225" y="722583"/>
            <a:ext cx="8229300" cy="415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latin typeface="Didact Gothic"/>
                <a:ea typeface="Didact Gothic"/>
                <a:cs typeface="Didact Gothic"/>
                <a:sym typeface="Didact Gothic"/>
              </a:rPr>
              <a:t> </a:t>
            </a:r>
            <a:endParaRPr>
              <a:solidFill>
                <a:schemeClr val="lt1"/>
              </a:solidFill>
              <a:latin typeface="Didact Gothic"/>
              <a:ea typeface="Didact Gothic"/>
              <a:cs typeface="Didact Gothic"/>
              <a:sym typeface="Didact Gothic"/>
            </a:endParaRPr>
          </a:p>
        </p:txBody>
      </p:sp>
      <p:graphicFrame>
        <p:nvGraphicFramePr>
          <p:cNvPr id="114" name="Google Shape;114;g213348d81ce_0_97"/>
          <p:cNvGraphicFramePr/>
          <p:nvPr/>
        </p:nvGraphicFramePr>
        <p:xfrm>
          <a:off x="952500" y="1619250"/>
          <a:ext cx="3000000" cy="3000000"/>
        </p:xfrm>
        <a:graphic>
          <a:graphicData uri="http://schemas.openxmlformats.org/drawingml/2006/table">
            <a:tbl>
              <a:tblPr>
                <a:noFill/>
                <a:tableStyleId>{33A935B6-1813-4729-818E-CE3F1C9FB7EE}</a:tableStyleId>
              </a:tblPr>
              <a:tblGrid>
                <a:gridCol w="1821275"/>
                <a:gridCol w="1090850"/>
                <a:gridCol w="1139550"/>
                <a:gridCol w="1042150"/>
                <a:gridCol w="1279550"/>
                <a:gridCol w="1293650"/>
              </a:tblGrid>
              <a:tr h="381000">
                <a:tc>
                  <a:txBody>
                    <a:bodyPr/>
                    <a:lstStyle/>
                    <a:p>
                      <a:pPr indent="0" lvl="0" marL="0" rtl="0" algn="ctr">
                        <a:spcBef>
                          <a:spcPts val="0"/>
                        </a:spcBef>
                        <a:spcAft>
                          <a:spcPts val="0"/>
                        </a:spcAft>
                        <a:buNone/>
                      </a:pPr>
                      <a:r>
                        <a:rPr lang="en">
                          <a:solidFill>
                            <a:schemeClr val="lt1"/>
                          </a:solidFill>
                        </a:rPr>
                        <a:t>Users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2005</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tcPr>
                </a:tc>
                <a:tc>
                  <a:txBody>
                    <a:bodyPr/>
                    <a:lstStyle/>
                    <a:p>
                      <a:pPr indent="0" lvl="0" marL="0" rtl="0" algn="ctr">
                        <a:spcBef>
                          <a:spcPts val="0"/>
                        </a:spcBef>
                        <a:spcAft>
                          <a:spcPts val="0"/>
                        </a:spcAft>
                        <a:buClr>
                          <a:schemeClr val="dk1"/>
                        </a:buClr>
                        <a:buSzPts val="1100"/>
                        <a:buFont typeface="Arial"/>
                        <a:buNone/>
                      </a:pPr>
                      <a:r>
                        <a:rPr lang="en">
                          <a:solidFill>
                            <a:schemeClr val="lt1"/>
                          </a:solidFill>
                        </a:rPr>
                        <a:t>2010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lt1"/>
                          </a:solidFill>
                        </a:rPr>
                        <a:t>2017</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lt1"/>
                          </a:solidFill>
                        </a:rPr>
                        <a:t>2019</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lt1"/>
                          </a:solidFill>
                        </a:rPr>
                        <a:t>2021</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
                          <a:solidFill>
                            <a:schemeClr val="lt1"/>
                          </a:solidFill>
                        </a:rPr>
                        <a:t>World Population</a:t>
                      </a:r>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en">
                          <a:solidFill>
                            <a:schemeClr val="lt1"/>
                          </a:solidFill>
                        </a:rPr>
                        <a:t>6.5 Billion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6.9 Billion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7.4 </a:t>
                      </a:r>
                      <a:r>
                        <a:rPr lang="en">
                          <a:solidFill>
                            <a:schemeClr val="lt1"/>
                          </a:solidFill>
                        </a:rPr>
                        <a:t>Billion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7.75 </a:t>
                      </a:r>
                      <a:r>
                        <a:rPr lang="en">
                          <a:solidFill>
                            <a:schemeClr val="lt1"/>
                          </a:solidFill>
                        </a:rPr>
                        <a:t>Billion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7.9 </a:t>
                      </a:r>
                      <a:r>
                        <a:rPr lang="en">
                          <a:solidFill>
                            <a:schemeClr val="lt1"/>
                          </a:solidFill>
                        </a:rPr>
                        <a:t>Billion</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
                          <a:solidFill>
                            <a:schemeClr val="lt1"/>
                          </a:solidFill>
                        </a:rPr>
                        <a:t>World Wide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16 %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30 %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48</a:t>
                      </a:r>
                      <a:r>
                        <a:rPr lang="en">
                          <a:solidFill>
                            <a:schemeClr val="lt1"/>
                          </a:solidFill>
                        </a:rPr>
                        <a: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53.6</a:t>
                      </a:r>
                      <a:r>
                        <a:rPr lang="en">
                          <a:solidFill>
                            <a:schemeClr val="lt1"/>
                          </a:solidFill>
                        </a:rPr>
                        <a: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63</a:t>
                      </a:r>
                      <a:r>
                        <a:rPr lang="en">
                          <a:solidFill>
                            <a:schemeClr val="lt1"/>
                          </a:solidFill>
                        </a:rPr>
                        <a:t> %</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
                          <a:solidFill>
                            <a:schemeClr val="lt1"/>
                          </a:solidFill>
                        </a:rPr>
                        <a:t>In Developing World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8</a:t>
                      </a:r>
                      <a:r>
                        <a:rPr lang="en">
                          <a:solidFill>
                            <a:schemeClr val="lt1"/>
                          </a:solidFill>
                        </a:rPr>
                        <a: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21</a:t>
                      </a:r>
                      <a:r>
                        <a:rPr lang="en">
                          <a:solidFill>
                            <a:schemeClr val="lt1"/>
                          </a:solidFill>
                        </a:rPr>
                        <a: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41.3</a:t>
                      </a:r>
                      <a:r>
                        <a:rPr lang="en">
                          <a:solidFill>
                            <a:schemeClr val="lt1"/>
                          </a:solidFill>
                        </a:rPr>
                        <a: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47</a:t>
                      </a:r>
                      <a:r>
                        <a:rPr lang="en">
                          <a:solidFill>
                            <a:schemeClr val="lt1"/>
                          </a:solidFill>
                        </a:rPr>
                        <a: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57</a:t>
                      </a:r>
                      <a:r>
                        <a:rPr lang="en">
                          <a:solidFill>
                            <a:schemeClr val="lt1"/>
                          </a:solidFill>
                        </a:rPr>
                        <a:t> %</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
                          <a:solidFill>
                            <a:schemeClr val="lt1"/>
                          </a:solidFill>
                        </a:rPr>
                        <a:t>In Developed World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51</a:t>
                      </a:r>
                      <a:r>
                        <a:rPr lang="en">
                          <a:solidFill>
                            <a:schemeClr val="lt1"/>
                          </a:solidFill>
                        </a:rPr>
                        <a: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67</a:t>
                      </a:r>
                      <a:r>
                        <a:rPr lang="en">
                          <a:solidFill>
                            <a:schemeClr val="lt1"/>
                          </a:solidFill>
                        </a:rPr>
                        <a: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81</a:t>
                      </a:r>
                      <a:r>
                        <a:rPr lang="en">
                          <a:solidFill>
                            <a:schemeClr val="lt1"/>
                          </a:solidFill>
                        </a:rPr>
                        <a: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81.6</a:t>
                      </a:r>
                      <a:r>
                        <a:rPr lang="en">
                          <a:solidFill>
                            <a:schemeClr val="lt1"/>
                          </a:solidFill>
                        </a:rPr>
                        <a: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lt1"/>
                          </a:solidFill>
                        </a:rPr>
                        <a:t>30 %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