
<file path=[Content_Types].xml><?xml version="1.0" encoding="utf-8"?>
<Types xmlns="http://schemas.openxmlformats.org/package/2006/content-types">
  <Default Extension="bin" ContentType="application/vnd.openxmlformats-officedocument.oleObject"/>
  <Default Extension="jpeg" ContentType="image/jpeg"/>
  <Default Extension="mp4" ContentType="video/mp4"/>
  <Default Extension="png" ContentType="image/png"/>
  <Default Extension="rels" ContentType="application/vnd.openxmlformats-package.relationships+xml"/>
  <Default Extension="vml" ContentType="application/vnd.openxmlformats-officedocument.vmlDrawing"/>
  <Default Extension="wmf" ContentType="image/x-wmf"/>
  <Default Extension="xlsb" ContentType="application/vnd.ms-excel.sheet.binary.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56" r:id="rId2"/>
    <p:sldId id="267" r:id="rId3"/>
    <p:sldId id="257" r:id="rId4"/>
    <p:sldId id="268" r:id="rId5"/>
    <p:sldId id="258" r:id="rId6"/>
    <p:sldId id="259" r:id="rId7"/>
    <p:sldId id="269" r:id="rId8"/>
    <p:sldId id="272" r:id="rId9"/>
    <p:sldId id="271" r:id="rId10"/>
    <p:sldId id="260" r:id="rId11"/>
    <p:sldId id="264" r:id="rId12"/>
    <p:sldId id="265" r:id="rId13"/>
    <p:sldId id="266" r:id="rId14"/>
    <p:sldId id="273" r:id="rId15"/>
    <p:sldId id="263" r:id="rId16"/>
    <p:sldId id="274" r:id="rId17"/>
    <p:sldId id="261"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vanth Kr" initials="RK" lastIdx="1" clrIdx="0">
    <p:extLst>
      <p:ext uri="{19B8F6BF-5375-455C-9EA6-DF929625EA0E}">
        <p15:presenceInfo xmlns:p15="http://schemas.microsoft.com/office/powerpoint/2012/main" userId="24ac7db6002afde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C01F07-FFDA-475D-A7E9-EFFAF87D7E66}" type="doc">
      <dgm:prSet loTypeId="urn:microsoft.com/office/officeart/2005/8/layout/hProcess9" loCatId="process" qsTypeId="urn:microsoft.com/office/officeart/2005/8/quickstyle/simple1" qsCatId="simple" csTypeId="urn:microsoft.com/office/officeart/2005/8/colors/accent1_2" csCatId="accent1" phldr="1"/>
      <dgm:spPr/>
    </dgm:pt>
    <dgm:pt modelId="{E947682D-0F50-4669-9FEE-6B4CEE661ACA}">
      <dgm:prSet phldrT="[Text]"/>
      <dgm:spPr/>
      <dgm:t>
        <a:bodyPr/>
        <a:lstStyle/>
        <a:p>
          <a:r>
            <a:rPr lang="en-IN" dirty="0"/>
            <a:t>Doctors Capture Hardcopy of Medical Summary Using Camera.</a:t>
          </a:r>
        </a:p>
      </dgm:t>
    </dgm:pt>
    <dgm:pt modelId="{2F1B6CEC-C6E9-400E-A499-AFAD2C272B3D}" type="parTrans" cxnId="{C0967BE0-3554-428D-BFE3-EAE0FBEE60D9}">
      <dgm:prSet/>
      <dgm:spPr/>
      <dgm:t>
        <a:bodyPr/>
        <a:lstStyle/>
        <a:p>
          <a:endParaRPr lang="en-IN"/>
        </a:p>
      </dgm:t>
    </dgm:pt>
    <dgm:pt modelId="{B6C0D65D-68C1-456F-A573-35750369D113}" type="sibTrans" cxnId="{C0967BE0-3554-428D-BFE3-EAE0FBEE60D9}">
      <dgm:prSet/>
      <dgm:spPr/>
      <dgm:t>
        <a:bodyPr/>
        <a:lstStyle/>
        <a:p>
          <a:endParaRPr lang="en-IN"/>
        </a:p>
      </dgm:t>
    </dgm:pt>
    <dgm:pt modelId="{E14BD0B5-1274-4AA8-979D-A7DC1D86455D}">
      <dgm:prSet phldrT="[Text]"/>
      <dgm:spPr/>
      <dgm:t>
        <a:bodyPr/>
        <a:lstStyle/>
        <a:p>
          <a:r>
            <a:rPr lang="en-IN" dirty="0"/>
            <a:t>Using NLP Keywords are Extracted from the Digital Image.</a:t>
          </a:r>
        </a:p>
      </dgm:t>
    </dgm:pt>
    <dgm:pt modelId="{ECB74FB5-7F4D-4B64-A90E-928D692F7050}" type="parTrans" cxnId="{B475960B-AFE4-4309-B855-0E109092FCC9}">
      <dgm:prSet/>
      <dgm:spPr/>
      <dgm:t>
        <a:bodyPr/>
        <a:lstStyle/>
        <a:p>
          <a:endParaRPr lang="en-IN"/>
        </a:p>
      </dgm:t>
    </dgm:pt>
    <dgm:pt modelId="{67B747C8-2315-4278-945B-3090E2D47758}" type="sibTrans" cxnId="{B475960B-AFE4-4309-B855-0E109092FCC9}">
      <dgm:prSet/>
      <dgm:spPr/>
      <dgm:t>
        <a:bodyPr/>
        <a:lstStyle/>
        <a:p>
          <a:endParaRPr lang="en-IN"/>
        </a:p>
      </dgm:t>
    </dgm:pt>
    <dgm:pt modelId="{2D90545A-758E-48F1-85B8-E3828D83B830}">
      <dgm:prSet phldrT="[Text]"/>
      <dgm:spPr/>
      <dgm:t>
        <a:bodyPr/>
        <a:lstStyle/>
        <a:p>
          <a:endParaRPr lang="en-IN" dirty="0"/>
        </a:p>
      </dgm:t>
    </dgm:pt>
    <dgm:pt modelId="{95D74208-EA26-43C8-AAB3-56F3D5CB76AF}" type="parTrans" cxnId="{38FC5EA9-73BB-4E5B-8FE8-13009226A821}">
      <dgm:prSet/>
      <dgm:spPr/>
      <dgm:t>
        <a:bodyPr/>
        <a:lstStyle/>
        <a:p>
          <a:endParaRPr lang="en-IN"/>
        </a:p>
      </dgm:t>
    </dgm:pt>
    <dgm:pt modelId="{7C4202E6-016B-4455-ACBB-A11EFBF21F83}" type="sibTrans" cxnId="{38FC5EA9-73BB-4E5B-8FE8-13009226A821}">
      <dgm:prSet/>
      <dgm:spPr/>
      <dgm:t>
        <a:bodyPr/>
        <a:lstStyle/>
        <a:p>
          <a:endParaRPr lang="en-IN"/>
        </a:p>
      </dgm:t>
    </dgm:pt>
    <dgm:pt modelId="{28685E5F-1554-43B4-B203-120C0706B3D9}">
      <dgm:prSet phldrT="[Text]"/>
      <dgm:spPr/>
      <dgm:t>
        <a:bodyPr/>
        <a:lstStyle/>
        <a:p>
          <a:r>
            <a:rPr lang="en-IN" dirty="0"/>
            <a:t>Using OCR, Digital Text is Extracted from the image.</a:t>
          </a:r>
        </a:p>
      </dgm:t>
    </dgm:pt>
    <dgm:pt modelId="{828C552E-9512-441E-85C1-29D2A2816482}" type="parTrans" cxnId="{83F45CF2-F0E9-404C-B1ED-D04A3AD0944E}">
      <dgm:prSet/>
      <dgm:spPr/>
      <dgm:t>
        <a:bodyPr/>
        <a:lstStyle/>
        <a:p>
          <a:endParaRPr lang="en-IN"/>
        </a:p>
      </dgm:t>
    </dgm:pt>
    <dgm:pt modelId="{9878169E-C0E4-43EA-AAC8-C5F402AD84F5}" type="sibTrans" cxnId="{83F45CF2-F0E9-404C-B1ED-D04A3AD0944E}">
      <dgm:prSet/>
      <dgm:spPr/>
      <dgm:t>
        <a:bodyPr/>
        <a:lstStyle/>
        <a:p>
          <a:endParaRPr lang="en-IN"/>
        </a:p>
      </dgm:t>
    </dgm:pt>
    <dgm:pt modelId="{F43A310A-7769-43CD-A14E-9452C41D9B65}">
      <dgm:prSet phldrT="[Text]"/>
      <dgm:spPr/>
      <dgm:t>
        <a:bodyPr/>
        <a:lstStyle/>
        <a:p>
          <a:r>
            <a:rPr lang="en-IN" dirty="0"/>
            <a:t>A CSV File is Created and Stored With a List of Medical Parameters.</a:t>
          </a:r>
        </a:p>
      </dgm:t>
    </dgm:pt>
    <dgm:pt modelId="{065146F8-2357-4FA5-9588-8D16E6FB8F3A}" type="parTrans" cxnId="{C1E27915-81DB-4F38-81D1-2E111D3C966E}">
      <dgm:prSet/>
      <dgm:spPr/>
      <dgm:t>
        <a:bodyPr/>
        <a:lstStyle/>
        <a:p>
          <a:endParaRPr lang="en-IN"/>
        </a:p>
      </dgm:t>
    </dgm:pt>
    <dgm:pt modelId="{3F556002-CC0D-451F-93DF-8F6F8AFB64C3}" type="sibTrans" cxnId="{C1E27915-81DB-4F38-81D1-2E111D3C966E}">
      <dgm:prSet/>
      <dgm:spPr/>
      <dgm:t>
        <a:bodyPr/>
        <a:lstStyle/>
        <a:p>
          <a:endParaRPr lang="en-IN"/>
        </a:p>
      </dgm:t>
    </dgm:pt>
    <dgm:pt modelId="{50AAB174-B452-41F5-B520-34FEE0230CA8}">
      <dgm:prSet phldrT="[Text]"/>
      <dgm:spPr/>
      <dgm:t>
        <a:bodyPr/>
        <a:lstStyle/>
        <a:p>
          <a:r>
            <a:rPr lang="en-IN" dirty="0"/>
            <a:t>The List is Displayed as Output to the Doctors.</a:t>
          </a:r>
        </a:p>
      </dgm:t>
    </dgm:pt>
    <dgm:pt modelId="{D5D24F92-5DCE-4710-B451-658C0E2CB350}" type="parTrans" cxnId="{BAF9E0A2-E99A-43F6-B9D7-299C407EED5C}">
      <dgm:prSet/>
      <dgm:spPr/>
      <dgm:t>
        <a:bodyPr/>
        <a:lstStyle/>
        <a:p>
          <a:endParaRPr lang="en-IN"/>
        </a:p>
      </dgm:t>
    </dgm:pt>
    <dgm:pt modelId="{8B763693-A6EE-4AAC-BD49-6D97AF129D79}" type="sibTrans" cxnId="{BAF9E0A2-E99A-43F6-B9D7-299C407EED5C}">
      <dgm:prSet/>
      <dgm:spPr/>
      <dgm:t>
        <a:bodyPr/>
        <a:lstStyle/>
        <a:p>
          <a:endParaRPr lang="en-IN"/>
        </a:p>
      </dgm:t>
    </dgm:pt>
    <dgm:pt modelId="{5629ABEF-9D43-4E01-9146-C95FFC671F9B}" type="pres">
      <dgm:prSet presAssocID="{4CC01F07-FFDA-475D-A7E9-EFFAF87D7E66}" presName="CompostProcess" presStyleCnt="0">
        <dgm:presLayoutVars>
          <dgm:dir/>
          <dgm:resizeHandles val="exact"/>
        </dgm:presLayoutVars>
      </dgm:prSet>
      <dgm:spPr/>
    </dgm:pt>
    <dgm:pt modelId="{0005C573-F32E-4A25-B637-7A938772D7EC}" type="pres">
      <dgm:prSet presAssocID="{4CC01F07-FFDA-475D-A7E9-EFFAF87D7E66}" presName="arrow" presStyleLbl="bgShp" presStyleIdx="0" presStyleCnt="1"/>
      <dgm:spPr/>
    </dgm:pt>
    <dgm:pt modelId="{8D4F5ED6-8FE5-4B73-9850-C7C83F4B8E11}" type="pres">
      <dgm:prSet presAssocID="{4CC01F07-FFDA-475D-A7E9-EFFAF87D7E66}" presName="linearProcess" presStyleCnt="0"/>
      <dgm:spPr/>
    </dgm:pt>
    <dgm:pt modelId="{B957A23D-9361-4DE9-B758-CAD3C1E4D7CF}" type="pres">
      <dgm:prSet presAssocID="{E947682D-0F50-4669-9FEE-6B4CEE661ACA}" presName="textNode" presStyleLbl="node1" presStyleIdx="0" presStyleCnt="5">
        <dgm:presLayoutVars>
          <dgm:bulletEnabled val="1"/>
        </dgm:presLayoutVars>
      </dgm:prSet>
      <dgm:spPr/>
    </dgm:pt>
    <dgm:pt modelId="{7C40FDD7-F267-4FB9-A127-78C4A76D8D14}" type="pres">
      <dgm:prSet presAssocID="{B6C0D65D-68C1-456F-A573-35750369D113}" presName="sibTrans" presStyleCnt="0"/>
      <dgm:spPr/>
    </dgm:pt>
    <dgm:pt modelId="{B9AEC475-EA13-4C10-8065-2EDCB162987F}" type="pres">
      <dgm:prSet presAssocID="{28685E5F-1554-43B4-B203-120C0706B3D9}" presName="textNode" presStyleLbl="node1" presStyleIdx="1" presStyleCnt="5">
        <dgm:presLayoutVars>
          <dgm:bulletEnabled val="1"/>
        </dgm:presLayoutVars>
      </dgm:prSet>
      <dgm:spPr/>
    </dgm:pt>
    <dgm:pt modelId="{737CA2FB-3779-40A9-830C-BF38ADD4B229}" type="pres">
      <dgm:prSet presAssocID="{9878169E-C0E4-43EA-AAC8-C5F402AD84F5}" presName="sibTrans" presStyleCnt="0"/>
      <dgm:spPr/>
    </dgm:pt>
    <dgm:pt modelId="{AA8363D3-3E48-497D-B5FF-9F0C2E2C1312}" type="pres">
      <dgm:prSet presAssocID="{E14BD0B5-1274-4AA8-979D-A7DC1D86455D}" presName="textNode" presStyleLbl="node1" presStyleIdx="2" presStyleCnt="5">
        <dgm:presLayoutVars>
          <dgm:bulletEnabled val="1"/>
        </dgm:presLayoutVars>
      </dgm:prSet>
      <dgm:spPr/>
    </dgm:pt>
    <dgm:pt modelId="{0A5508B6-F63A-4FA9-BF24-0B406E38926E}" type="pres">
      <dgm:prSet presAssocID="{67B747C8-2315-4278-945B-3090E2D47758}" presName="sibTrans" presStyleCnt="0"/>
      <dgm:spPr/>
    </dgm:pt>
    <dgm:pt modelId="{DEF91AC3-2DA7-43E7-B742-E37FE5A027F2}" type="pres">
      <dgm:prSet presAssocID="{F43A310A-7769-43CD-A14E-9452C41D9B65}" presName="textNode" presStyleLbl="node1" presStyleIdx="3" presStyleCnt="5">
        <dgm:presLayoutVars>
          <dgm:bulletEnabled val="1"/>
        </dgm:presLayoutVars>
      </dgm:prSet>
      <dgm:spPr/>
    </dgm:pt>
    <dgm:pt modelId="{BC777580-693D-4B74-9145-C7A1784F3525}" type="pres">
      <dgm:prSet presAssocID="{3F556002-CC0D-451F-93DF-8F6F8AFB64C3}" presName="sibTrans" presStyleCnt="0"/>
      <dgm:spPr/>
    </dgm:pt>
    <dgm:pt modelId="{2DFFA3DC-21C2-45A8-87F4-DDD6F127A664}" type="pres">
      <dgm:prSet presAssocID="{50AAB174-B452-41F5-B520-34FEE0230CA8}" presName="textNode" presStyleLbl="node1" presStyleIdx="4" presStyleCnt="5">
        <dgm:presLayoutVars>
          <dgm:bulletEnabled val="1"/>
        </dgm:presLayoutVars>
      </dgm:prSet>
      <dgm:spPr/>
    </dgm:pt>
  </dgm:ptLst>
  <dgm:cxnLst>
    <dgm:cxn modelId="{B475960B-AFE4-4309-B855-0E109092FCC9}" srcId="{4CC01F07-FFDA-475D-A7E9-EFFAF87D7E66}" destId="{E14BD0B5-1274-4AA8-979D-A7DC1D86455D}" srcOrd="2" destOrd="0" parTransId="{ECB74FB5-7F4D-4B64-A90E-928D692F7050}" sibTransId="{67B747C8-2315-4278-945B-3090E2D47758}"/>
    <dgm:cxn modelId="{C1E27915-81DB-4F38-81D1-2E111D3C966E}" srcId="{4CC01F07-FFDA-475D-A7E9-EFFAF87D7E66}" destId="{F43A310A-7769-43CD-A14E-9452C41D9B65}" srcOrd="3" destOrd="0" parTransId="{065146F8-2357-4FA5-9588-8D16E6FB8F3A}" sibTransId="{3F556002-CC0D-451F-93DF-8F6F8AFB64C3}"/>
    <dgm:cxn modelId="{C7B6447C-D5BF-4C37-977F-B352BA66B811}" type="presOf" srcId="{F43A310A-7769-43CD-A14E-9452C41D9B65}" destId="{DEF91AC3-2DA7-43E7-B742-E37FE5A027F2}" srcOrd="0" destOrd="0" presId="urn:microsoft.com/office/officeart/2005/8/layout/hProcess9"/>
    <dgm:cxn modelId="{051C2382-469C-43BE-A55D-FFDB273716DC}" type="presOf" srcId="{E947682D-0F50-4669-9FEE-6B4CEE661ACA}" destId="{B957A23D-9361-4DE9-B758-CAD3C1E4D7CF}" srcOrd="0" destOrd="0" presId="urn:microsoft.com/office/officeart/2005/8/layout/hProcess9"/>
    <dgm:cxn modelId="{F302CC95-36ED-43CE-AB75-490CE2823331}" type="presOf" srcId="{28685E5F-1554-43B4-B203-120C0706B3D9}" destId="{B9AEC475-EA13-4C10-8065-2EDCB162987F}" srcOrd="0" destOrd="0" presId="urn:microsoft.com/office/officeart/2005/8/layout/hProcess9"/>
    <dgm:cxn modelId="{BAF9E0A2-E99A-43F6-B9D7-299C407EED5C}" srcId="{4CC01F07-FFDA-475D-A7E9-EFFAF87D7E66}" destId="{50AAB174-B452-41F5-B520-34FEE0230CA8}" srcOrd="4" destOrd="0" parTransId="{D5D24F92-5DCE-4710-B451-658C0E2CB350}" sibTransId="{8B763693-A6EE-4AAC-BD49-6D97AF129D79}"/>
    <dgm:cxn modelId="{38FC5EA9-73BB-4E5B-8FE8-13009226A821}" srcId="{50AAB174-B452-41F5-B520-34FEE0230CA8}" destId="{2D90545A-758E-48F1-85B8-E3828D83B830}" srcOrd="0" destOrd="0" parTransId="{95D74208-EA26-43C8-AAB3-56F3D5CB76AF}" sibTransId="{7C4202E6-016B-4455-ACBB-A11EFBF21F83}"/>
    <dgm:cxn modelId="{D5A521B9-D8D6-464E-B730-E2E77AE75B72}" type="presOf" srcId="{50AAB174-B452-41F5-B520-34FEE0230CA8}" destId="{2DFFA3DC-21C2-45A8-87F4-DDD6F127A664}" srcOrd="0" destOrd="0" presId="urn:microsoft.com/office/officeart/2005/8/layout/hProcess9"/>
    <dgm:cxn modelId="{C0967BE0-3554-428D-BFE3-EAE0FBEE60D9}" srcId="{4CC01F07-FFDA-475D-A7E9-EFFAF87D7E66}" destId="{E947682D-0F50-4669-9FEE-6B4CEE661ACA}" srcOrd="0" destOrd="0" parTransId="{2F1B6CEC-C6E9-400E-A499-AFAD2C272B3D}" sibTransId="{B6C0D65D-68C1-456F-A573-35750369D113}"/>
    <dgm:cxn modelId="{CB2F9DE5-5C20-471D-88FE-3B770C5B15B6}" type="presOf" srcId="{2D90545A-758E-48F1-85B8-E3828D83B830}" destId="{2DFFA3DC-21C2-45A8-87F4-DDD6F127A664}" srcOrd="0" destOrd="1" presId="urn:microsoft.com/office/officeart/2005/8/layout/hProcess9"/>
    <dgm:cxn modelId="{4C4CE4EF-4DE1-4B45-AD67-0786F16412D0}" type="presOf" srcId="{4CC01F07-FFDA-475D-A7E9-EFFAF87D7E66}" destId="{5629ABEF-9D43-4E01-9146-C95FFC671F9B}" srcOrd="0" destOrd="0" presId="urn:microsoft.com/office/officeart/2005/8/layout/hProcess9"/>
    <dgm:cxn modelId="{83F45CF2-F0E9-404C-B1ED-D04A3AD0944E}" srcId="{4CC01F07-FFDA-475D-A7E9-EFFAF87D7E66}" destId="{28685E5F-1554-43B4-B203-120C0706B3D9}" srcOrd="1" destOrd="0" parTransId="{828C552E-9512-441E-85C1-29D2A2816482}" sibTransId="{9878169E-C0E4-43EA-AAC8-C5F402AD84F5}"/>
    <dgm:cxn modelId="{E209CBFE-EC38-4A09-A2C3-10B0A6E36E79}" type="presOf" srcId="{E14BD0B5-1274-4AA8-979D-A7DC1D86455D}" destId="{AA8363D3-3E48-497D-B5FF-9F0C2E2C1312}" srcOrd="0" destOrd="0" presId="urn:microsoft.com/office/officeart/2005/8/layout/hProcess9"/>
    <dgm:cxn modelId="{DB6A75E3-BD86-4607-8CF9-EDB62AD672BB}" type="presParOf" srcId="{5629ABEF-9D43-4E01-9146-C95FFC671F9B}" destId="{0005C573-F32E-4A25-B637-7A938772D7EC}" srcOrd="0" destOrd="0" presId="urn:microsoft.com/office/officeart/2005/8/layout/hProcess9"/>
    <dgm:cxn modelId="{9E93BF72-A747-4707-B51D-27FC7A16323A}" type="presParOf" srcId="{5629ABEF-9D43-4E01-9146-C95FFC671F9B}" destId="{8D4F5ED6-8FE5-4B73-9850-C7C83F4B8E11}" srcOrd="1" destOrd="0" presId="urn:microsoft.com/office/officeart/2005/8/layout/hProcess9"/>
    <dgm:cxn modelId="{1A8C2735-8FAA-421F-B45B-E01EA84E05B7}" type="presParOf" srcId="{8D4F5ED6-8FE5-4B73-9850-C7C83F4B8E11}" destId="{B957A23D-9361-4DE9-B758-CAD3C1E4D7CF}" srcOrd="0" destOrd="0" presId="urn:microsoft.com/office/officeart/2005/8/layout/hProcess9"/>
    <dgm:cxn modelId="{3F30A53A-A3FF-4831-A78F-4423BB43312D}" type="presParOf" srcId="{8D4F5ED6-8FE5-4B73-9850-C7C83F4B8E11}" destId="{7C40FDD7-F267-4FB9-A127-78C4A76D8D14}" srcOrd="1" destOrd="0" presId="urn:microsoft.com/office/officeart/2005/8/layout/hProcess9"/>
    <dgm:cxn modelId="{852B7AE6-2BBE-43FB-9BF1-89B77508F9FF}" type="presParOf" srcId="{8D4F5ED6-8FE5-4B73-9850-C7C83F4B8E11}" destId="{B9AEC475-EA13-4C10-8065-2EDCB162987F}" srcOrd="2" destOrd="0" presId="urn:microsoft.com/office/officeart/2005/8/layout/hProcess9"/>
    <dgm:cxn modelId="{61A7A266-E471-4D16-A93F-90569029C04E}" type="presParOf" srcId="{8D4F5ED6-8FE5-4B73-9850-C7C83F4B8E11}" destId="{737CA2FB-3779-40A9-830C-BF38ADD4B229}" srcOrd="3" destOrd="0" presId="urn:microsoft.com/office/officeart/2005/8/layout/hProcess9"/>
    <dgm:cxn modelId="{32B17CC2-B422-4624-80B0-D93DC4C9DBC0}" type="presParOf" srcId="{8D4F5ED6-8FE5-4B73-9850-C7C83F4B8E11}" destId="{AA8363D3-3E48-497D-B5FF-9F0C2E2C1312}" srcOrd="4" destOrd="0" presId="urn:microsoft.com/office/officeart/2005/8/layout/hProcess9"/>
    <dgm:cxn modelId="{7F8D2550-6C8B-47E8-986C-8055BE423C8D}" type="presParOf" srcId="{8D4F5ED6-8FE5-4B73-9850-C7C83F4B8E11}" destId="{0A5508B6-F63A-4FA9-BF24-0B406E38926E}" srcOrd="5" destOrd="0" presId="urn:microsoft.com/office/officeart/2005/8/layout/hProcess9"/>
    <dgm:cxn modelId="{97C0428E-4A33-4502-AF1A-6924B829C05D}" type="presParOf" srcId="{8D4F5ED6-8FE5-4B73-9850-C7C83F4B8E11}" destId="{DEF91AC3-2DA7-43E7-B742-E37FE5A027F2}" srcOrd="6" destOrd="0" presId="urn:microsoft.com/office/officeart/2005/8/layout/hProcess9"/>
    <dgm:cxn modelId="{803F45A1-B9F2-4CE5-BE9C-7CCE7EBF451D}" type="presParOf" srcId="{8D4F5ED6-8FE5-4B73-9850-C7C83F4B8E11}" destId="{BC777580-693D-4B74-9145-C7A1784F3525}" srcOrd="7" destOrd="0" presId="urn:microsoft.com/office/officeart/2005/8/layout/hProcess9"/>
    <dgm:cxn modelId="{3251DE5E-2465-4865-8FFE-FC068E0AB20B}" type="presParOf" srcId="{8D4F5ED6-8FE5-4B73-9850-C7C83F4B8E11}" destId="{2DFFA3DC-21C2-45A8-87F4-DDD6F127A664}"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05C573-F32E-4A25-B637-7A938772D7EC}">
      <dsp:nvSpPr>
        <dsp:cNvPr id="0" name=""/>
        <dsp:cNvSpPr/>
      </dsp:nvSpPr>
      <dsp:spPr>
        <a:xfrm>
          <a:off x="788669" y="0"/>
          <a:ext cx="8938260"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57A23D-9361-4DE9-B758-CAD3C1E4D7CF}">
      <dsp:nvSpPr>
        <dsp:cNvPr id="0" name=""/>
        <dsp:cNvSpPr/>
      </dsp:nvSpPr>
      <dsp:spPr>
        <a:xfrm>
          <a:off x="4621" y="1305401"/>
          <a:ext cx="2020453"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Doctors Capture Hardcopy of Medical Summary Using Camera.</a:t>
          </a:r>
        </a:p>
      </dsp:txBody>
      <dsp:txXfrm>
        <a:off x="89587" y="1390367"/>
        <a:ext cx="1850521" cy="1570603"/>
      </dsp:txXfrm>
    </dsp:sp>
    <dsp:sp modelId="{B9AEC475-EA13-4C10-8065-2EDCB162987F}">
      <dsp:nvSpPr>
        <dsp:cNvPr id="0" name=""/>
        <dsp:cNvSpPr/>
      </dsp:nvSpPr>
      <dsp:spPr>
        <a:xfrm>
          <a:off x="2126097" y="1305401"/>
          <a:ext cx="2020453"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Using OCR, Digital Text is Extracted from the image.</a:t>
          </a:r>
        </a:p>
      </dsp:txBody>
      <dsp:txXfrm>
        <a:off x="2211063" y="1390367"/>
        <a:ext cx="1850521" cy="1570603"/>
      </dsp:txXfrm>
    </dsp:sp>
    <dsp:sp modelId="{AA8363D3-3E48-497D-B5FF-9F0C2E2C1312}">
      <dsp:nvSpPr>
        <dsp:cNvPr id="0" name=""/>
        <dsp:cNvSpPr/>
      </dsp:nvSpPr>
      <dsp:spPr>
        <a:xfrm>
          <a:off x="4247573" y="1305401"/>
          <a:ext cx="2020453"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Using NLP Keywords are Extracted from the Digital Image.</a:t>
          </a:r>
        </a:p>
      </dsp:txBody>
      <dsp:txXfrm>
        <a:off x="4332539" y="1390367"/>
        <a:ext cx="1850521" cy="1570603"/>
      </dsp:txXfrm>
    </dsp:sp>
    <dsp:sp modelId="{DEF91AC3-2DA7-43E7-B742-E37FE5A027F2}">
      <dsp:nvSpPr>
        <dsp:cNvPr id="0" name=""/>
        <dsp:cNvSpPr/>
      </dsp:nvSpPr>
      <dsp:spPr>
        <a:xfrm>
          <a:off x="6369049" y="1305401"/>
          <a:ext cx="2020453"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A CSV File is Created and Stored With a List of Medical Parameters.</a:t>
          </a:r>
        </a:p>
      </dsp:txBody>
      <dsp:txXfrm>
        <a:off x="6454015" y="1390367"/>
        <a:ext cx="1850521" cy="1570603"/>
      </dsp:txXfrm>
    </dsp:sp>
    <dsp:sp modelId="{2DFFA3DC-21C2-45A8-87F4-DDD6F127A664}">
      <dsp:nvSpPr>
        <dsp:cNvPr id="0" name=""/>
        <dsp:cNvSpPr/>
      </dsp:nvSpPr>
      <dsp:spPr>
        <a:xfrm>
          <a:off x="8490525" y="1305401"/>
          <a:ext cx="2020453"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dirty="0"/>
            <a:t>The List is Displayed as Output to the Doctors.</a:t>
          </a:r>
        </a:p>
        <a:p>
          <a:pPr marL="114300" lvl="1" indent="-114300" algn="l" defTabSz="666750">
            <a:lnSpc>
              <a:spcPct val="90000"/>
            </a:lnSpc>
            <a:spcBef>
              <a:spcPct val="0"/>
            </a:spcBef>
            <a:spcAft>
              <a:spcPct val="15000"/>
            </a:spcAft>
            <a:buChar char="•"/>
          </a:pPr>
          <a:endParaRPr lang="en-IN" sz="1500" kern="1200" dirty="0"/>
        </a:p>
      </dsp:txBody>
      <dsp:txXfrm>
        <a:off x="8575491" y="1390367"/>
        <a:ext cx="1850521" cy="157060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04F0E-34F3-437B-8130-15B8366C62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BF0A86-EF25-473A-9A23-99552772F5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A931EB-687D-40D3-A9EF-89D63CF074C6}"/>
              </a:ext>
            </a:extLst>
          </p:cNvPr>
          <p:cNvSpPr>
            <a:spLocks noGrp="1"/>
          </p:cNvSpPr>
          <p:nvPr>
            <p:ph type="dt" sz="half" idx="10"/>
          </p:nvPr>
        </p:nvSpPr>
        <p:spPr/>
        <p:txBody>
          <a:bodyPr/>
          <a:lstStyle/>
          <a:p>
            <a:fld id="{B61BEF0D-F0BB-DE4B-95CE-6DB70DBA9567}" type="datetimeFigureOut">
              <a:rPr lang="en-US" smtClean="0"/>
              <a:pPr/>
              <a:t>3/5/2020</a:t>
            </a:fld>
            <a:endParaRPr lang="en-US" dirty="0"/>
          </a:p>
        </p:txBody>
      </p:sp>
      <p:sp>
        <p:nvSpPr>
          <p:cNvPr id="5" name="Footer Placeholder 4">
            <a:extLst>
              <a:ext uri="{FF2B5EF4-FFF2-40B4-BE49-F238E27FC236}">
                <a16:creationId xmlns:a16="http://schemas.microsoft.com/office/drawing/2014/main" id="{35246323-605E-4380-A8DF-A039ECF9E6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45F16E-1577-47E4-B11B-76A70EAA379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3749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D07AC-48C1-45BC-B6DE-F95D292621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E4FB93-8411-4BD1-B435-EE87088F2D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931461-8D9D-4BD5-8094-DDB7D3CB12DA}"/>
              </a:ext>
            </a:extLst>
          </p:cNvPr>
          <p:cNvSpPr>
            <a:spLocks noGrp="1"/>
          </p:cNvSpPr>
          <p:nvPr>
            <p:ph type="dt" sz="half" idx="10"/>
          </p:nvPr>
        </p:nvSpPr>
        <p:spPr/>
        <p:txBody>
          <a:bodyPr/>
          <a:lstStyle/>
          <a:p>
            <a:fld id="{55C6B4A9-1611-4792-9094-5F34BCA07E0B}" type="datetimeFigureOut">
              <a:rPr lang="en-US" smtClean="0"/>
              <a:pPr/>
              <a:t>3/5/2020</a:t>
            </a:fld>
            <a:endParaRPr lang="en-US" dirty="0"/>
          </a:p>
        </p:txBody>
      </p:sp>
      <p:sp>
        <p:nvSpPr>
          <p:cNvPr id="5" name="Footer Placeholder 4">
            <a:extLst>
              <a:ext uri="{FF2B5EF4-FFF2-40B4-BE49-F238E27FC236}">
                <a16:creationId xmlns:a16="http://schemas.microsoft.com/office/drawing/2014/main" id="{9A981ABC-8553-4FE4-B8B1-3B1ACDEADA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6B253F3-BA1C-4D88-8034-E73B8217527A}"/>
              </a:ext>
            </a:extLst>
          </p:cNvPr>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p14="http://schemas.microsoft.com/office/powerpoint/2010/main" val="2020629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8BF45E-6360-4284-B994-4E481B9048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17B2AA-0774-4BDE-B55B-21E8D9C78F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B14933-F39D-434E-B537-4B7A024E1802}"/>
              </a:ext>
            </a:extLst>
          </p:cNvPr>
          <p:cNvSpPr>
            <a:spLocks noGrp="1"/>
          </p:cNvSpPr>
          <p:nvPr>
            <p:ph type="dt" sz="half" idx="10"/>
          </p:nvPr>
        </p:nvSpPr>
        <p:spPr/>
        <p:txBody>
          <a:bodyPr/>
          <a:lstStyle/>
          <a:p>
            <a:fld id="{B61BEF0D-F0BB-DE4B-95CE-6DB70DBA9567}" type="datetimeFigureOut">
              <a:rPr lang="en-US" smtClean="0"/>
              <a:pPr/>
              <a:t>3/5/2020</a:t>
            </a:fld>
            <a:endParaRPr lang="en-US" dirty="0"/>
          </a:p>
        </p:txBody>
      </p:sp>
      <p:sp>
        <p:nvSpPr>
          <p:cNvPr id="5" name="Footer Placeholder 4">
            <a:extLst>
              <a:ext uri="{FF2B5EF4-FFF2-40B4-BE49-F238E27FC236}">
                <a16:creationId xmlns:a16="http://schemas.microsoft.com/office/drawing/2014/main" id="{FAC8A442-B536-45F5-8576-4BF617A82F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D3EA503-D147-4368-A577-09D085427F3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1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F8A42-C0BB-4317-9EFC-2AC432F069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0F6E28-A852-42D8-8565-6A5166B0B3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05FEAA-6E5D-4C26-A2DB-B3C38B3B3220}"/>
              </a:ext>
            </a:extLst>
          </p:cNvPr>
          <p:cNvSpPr>
            <a:spLocks noGrp="1"/>
          </p:cNvSpPr>
          <p:nvPr>
            <p:ph type="dt" sz="half" idx="10"/>
          </p:nvPr>
        </p:nvSpPr>
        <p:spPr/>
        <p:txBody>
          <a:bodyPr/>
          <a:lstStyle/>
          <a:p>
            <a:fld id="{42A54C80-263E-416B-A8E0-580EDEADCBDC}" type="datetimeFigureOut">
              <a:rPr lang="en-US" smtClean="0"/>
              <a:pPr/>
              <a:t>3/5/2020</a:t>
            </a:fld>
            <a:endParaRPr lang="en-US" dirty="0"/>
          </a:p>
        </p:txBody>
      </p:sp>
      <p:sp>
        <p:nvSpPr>
          <p:cNvPr id="5" name="Footer Placeholder 4">
            <a:extLst>
              <a:ext uri="{FF2B5EF4-FFF2-40B4-BE49-F238E27FC236}">
                <a16:creationId xmlns:a16="http://schemas.microsoft.com/office/drawing/2014/main" id="{0095FBDB-A90B-461D-8F63-05F8CA6BB3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5C3DBCD-555F-42E2-8FCE-94CA92FCCCD8}"/>
              </a:ext>
            </a:extLst>
          </p:cNvPr>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3491129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56FD3-519F-4139-A525-B3A1B9C078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AD3254-D89F-4EC8-9CD8-2602EC2292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5452F8-A9F4-4A37-BCAC-215910DC9292}"/>
              </a:ext>
            </a:extLst>
          </p:cNvPr>
          <p:cNvSpPr>
            <a:spLocks noGrp="1"/>
          </p:cNvSpPr>
          <p:nvPr>
            <p:ph type="dt" sz="half" idx="10"/>
          </p:nvPr>
        </p:nvSpPr>
        <p:spPr/>
        <p:txBody>
          <a:bodyPr/>
          <a:lstStyle/>
          <a:p>
            <a:fld id="{B61BEF0D-F0BB-DE4B-95CE-6DB70DBA9567}" type="datetimeFigureOut">
              <a:rPr lang="en-US" smtClean="0"/>
              <a:pPr/>
              <a:t>3/5/2020</a:t>
            </a:fld>
            <a:endParaRPr lang="en-US" dirty="0"/>
          </a:p>
        </p:txBody>
      </p:sp>
      <p:sp>
        <p:nvSpPr>
          <p:cNvPr id="5" name="Footer Placeholder 4">
            <a:extLst>
              <a:ext uri="{FF2B5EF4-FFF2-40B4-BE49-F238E27FC236}">
                <a16:creationId xmlns:a16="http://schemas.microsoft.com/office/drawing/2014/main" id="{0A6E9EEF-5AB8-47BB-8D09-0371EC6C6FA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D0FA5D-103D-405D-B891-83C87A23B6A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9354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347B2-E8EB-4DA2-A03E-343F86F73D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62499F-9EF7-4A5E-A3FB-34918F5641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4F0167-CCD9-4054-89EE-1DCFD82DF2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D3F888-5192-42BF-89FD-6C48340D8289}"/>
              </a:ext>
            </a:extLst>
          </p:cNvPr>
          <p:cNvSpPr>
            <a:spLocks noGrp="1"/>
          </p:cNvSpPr>
          <p:nvPr>
            <p:ph type="dt" sz="half" idx="10"/>
          </p:nvPr>
        </p:nvSpPr>
        <p:spPr/>
        <p:txBody>
          <a:bodyPr/>
          <a:lstStyle/>
          <a:p>
            <a:fld id="{42A54C80-263E-416B-A8E0-580EDEADCBDC}" type="datetimeFigureOut">
              <a:rPr lang="en-US" smtClean="0"/>
              <a:pPr/>
              <a:t>3/5/2020</a:t>
            </a:fld>
            <a:endParaRPr lang="en-US" dirty="0"/>
          </a:p>
        </p:txBody>
      </p:sp>
      <p:sp>
        <p:nvSpPr>
          <p:cNvPr id="6" name="Footer Placeholder 5">
            <a:extLst>
              <a:ext uri="{FF2B5EF4-FFF2-40B4-BE49-F238E27FC236}">
                <a16:creationId xmlns:a16="http://schemas.microsoft.com/office/drawing/2014/main" id="{E9CA1038-63FE-4D5F-B3CC-B7733F016DC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745698B-9EEB-4E62-AF50-63F4C8BC642C}"/>
              </a:ext>
            </a:extLst>
          </p:cNvPr>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2983024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14405-498C-4E29-A7A1-1B3A6082BB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3F132D-4C04-4FE0-8691-035DA659C4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B72330-5EE5-40D5-B8A4-D15B47DAF1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0649E9-0158-425B-820C-9C780B8B65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EA395B-096D-42F7-8956-C7AF2D7F81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860929-8477-4FED-8583-1DC9C8E5369F}"/>
              </a:ext>
            </a:extLst>
          </p:cNvPr>
          <p:cNvSpPr>
            <a:spLocks noGrp="1"/>
          </p:cNvSpPr>
          <p:nvPr>
            <p:ph type="dt" sz="half" idx="10"/>
          </p:nvPr>
        </p:nvSpPr>
        <p:spPr/>
        <p:txBody>
          <a:bodyPr/>
          <a:lstStyle/>
          <a:p>
            <a:fld id="{B61BEF0D-F0BB-DE4B-95CE-6DB70DBA9567}" type="datetimeFigureOut">
              <a:rPr lang="en-US" smtClean="0"/>
              <a:pPr/>
              <a:t>3/5/2020</a:t>
            </a:fld>
            <a:endParaRPr lang="en-US" dirty="0"/>
          </a:p>
        </p:txBody>
      </p:sp>
      <p:sp>
        <p:nvSpPr>
          <p:cNvPr id="8" name="Footer Placeholder 7">
            <a:extLst>
              <a:ext uri="{FF2B5EF4-FFF2-40B4-BE49-F238E27FC236}">
                <a16:creationId xmlns:a16="http://schemas.microsoft.com/office/drawing/2014/main" id="{18C71003-1FF6-431A-910B-EC88B2F3637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A7D1F1B-9BE0-4FC9-B3E5-90BB0389EFD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2811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E85F-69E1-4915-AC9C-ADDC4995A6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4365C2-1DA9-4EB2-85C7-DD84A3FAF093}"/>
              </a:ext>
            </a:extLst>
          </p:cNvPr>
          <p:cNvSpPr>
            <a:spLocks noGrp="1"/>
          </p:cNvSpPr>
          <p:nvPr>
            <p:ph type="dt" sz="half" idx="10"/>
          </p:nvPr>
        </p:nvSpPr>
        <p:spPr/>
        <p:txBody>
          <a:bodyPr/>
          <a:lstStyle/>
          <a:p>
            <a:fld id="{B61BEF0D-F0BB-DE4B-95CE-6DB70DBA9567}" type="datetimeFigureOut">
              <a:rPr lang="en-US" smtClean="0"/>
              <a:pPr/>
              <a:t>3/5/2020</a:t>
            </a:fld>
            <a:endParaRPr lang="en-US" dirty="0"/>
          </a:p>
        </p:txBody>
      </p:sp>
      <p:sp>
        <p:nvSpPr>
          <p:cNvPr id="4" name="Footer Placeholder 3">
            <a:extLst>
              <a:ext uri="{FF2B5EF4-FFF2-40B4-BE49-F238E27FC236}">
                <a16:creationId xmlns:a16="http://schemas.microsoft.com/office/drawing/2014/main" id="{61EF66C7-844E-445F-8A85-BE222F13C17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198825D-8BD8-42DA-98D4-31AF4160791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1309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F4E7-8CAB-43F7-A4F7-C4DD4927211C}"/>
              </a:ext>
            </a:extLst>
          </p:cNvPr>
          <p:cNvSpPr>
            <a:spLocks noGrp="1"/>
          </p:cNvSpPr>
          <p:nvPr>
            <p:ph type="dt" sz="half" idx="10"/>
          </p:nvPr>
        </p:nvSpPr>
        <p:spPr/>
        <p:txBody>
          <a:bodyPr/>
          <a:lstStyle/>
          <a:p>
            <a:fld id="{B61BEF0D-F0BB-DE4B-95CE-6DB70DBA9567}" type="datetimeFigureOut">
              <a:rPr lang="en-US" smtClean="0"/>
              <a:pPr/>
              <a:t>3/5/2020</a:t>
            </a:fld>
            <a:endParaRPr lang="en-US" dirty="0"/>
          </a:p>
        </p:txBody>
      </p:sp>
      <p:sp>
        <p:nvSpPr>
          <p:cNvPr id="3" name="Footer Placeholder 2">
            <a:extLst>
              <a:ext uri="{FF2B5EF4-FFF2-40B4-BE49-F238E27FC236}">
                <a16:creationId xmlns:a16="http://schemas.microsoft.com/office/drawing/2014/main" id="{011E19B0-38C3-48CA-ABFC-D280D095997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20FAA64-1566-4F12-AF0E-8E7BA449488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313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CA364-5A7A-454F-9B0E-14B31ABAEB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581CEE-A42F-412C-B1E2-A7BB8AEA0A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BBF62F-4987-4B23-8D87-15C654E67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1D2111-6855-4E85-A2B2-A441755D0C98}"/>
              </a:ext>
            </a:extLst>
          </p:cNvPr>
          <p:cNvSpPr>
            <a:spLocks noGrp="1"/>
          </p:cNvSpPr>
          <p:nvPr>
            <p:ph type="dt" sz="half" idx="10"/>
          </p:nvPr>
        </p:nvSpPr>
        <p:spPr/>
        <p:txBody>
          <a:bodyPr/>
          <a:lstStyle/>
          <a:p>
            <a:fld id="{42A54C80-263E-416B-A8E0-580EDEADCBDC}" type="datetimeFigureOut">
              <a:rPr lang="en-US" smtClean="0"/>
              <a:pPr/>
              <a:t>3/5/2020</a:t>
            </a:fld>
            <a:endParaRPr lang="en-US" dirty="0"/>
          </a:p>
        </p:txBody>
      </p:sp>
      <p:sp>
        <p:nvSpPr>
          <p:cNvPr id="6" name="Footer Placeholder 5">
            <a:extLst>
              <a:ext uri="{FF2B5EF4-FFF2-40B4-BE49-F238E27FC236}">
                <a16:creationId xmlns:a16="http://schemas.microsoft.com/office/drawing/2014/main" id="{B04DD191-D051-4353-8C6C-BB2798C5F4D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E33F1E-3EC9-44F3-A8A0-500CF7A711ED}"/>
              </a:ext>
            </a:extLst>
          </p:cNvPr>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378547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FD018-1C03-45F6-9034-111D35578C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959FCD-4D6D-4335-B9DA-6D1ECEC823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071FA9-B6FF-479F-84B6-2216A54CB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41414F-195B-4FC1-9E50-9237D444FAA2}"/>
              </a:ext>
            </a:extLst>
          </p:cNvPr>
          <p:cNvSpPr>
            <a:spLocks noGrp="1"/>
          </p:cNvSpPr>
          <p:nvPr>
            <p:ph type="dt" sz="half" idx="10"/>
          </p:nvPr>
        </p:nvSpPr>
        <p:spPr/>
        <p:txBody>
          <a:bodyPr/>
          <a:lstStyle/>
          <a:p>
            <a:fld id="{B61BEF0D-F0BB-DE4B-95CE-6DB70DBA9567}" type="datetimeFigureOut">
              <a:rPr lang="en-US" smtClean="0"/>
              <a:pPr/>
              <a:t>3/5/2020</a:t>
            </a:fld>
            <a:endParaRPr lang="en-US" dirty="0"/>
          </a:p>
        </p:txBody>
      </p:sp>
      <p:sp>
        <p:nvSpPr>
          <p:cNvPr id="6" name="Footer Placeholder 5">
            <a:extLst>
              <a:ext uri="{FF2B5EF4-FFF2-40B4-BE49-F238E27FC236}">
                <a16:creationId xmlns:a16="http://schemas.microsoft.com/office/drawing/2014/main" id="{AD995293-FF4B-42BD-99C5-0D2E6C919A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DDD9C23-4383-4F83-B690-020283468D7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1780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A74F6B-4645-420E-ABF0-A72EA9CCCC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7D944-E474-4EEA-9DD3-52AB0992AC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259653-B245-49BE-B66C-F647FF0919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3/5/2020</a:t>
            </a:fld>
            <a:endParaRPr lang="en-US" dirty="0"/>
          </a:p>
        </p:txBody>
      </p:sp>
      <p:sp>
        <p:nvSpPr>
          <p:cNvPr id="5" name="Footer Placeholder 4">
            <a:extLst>
              <a:ext uri="{FF2B5EF4-FFF2-40B4-BE49-F238E27FC236}">
                <a16:creationId xmlns:a16="http://schemas.microsoft.com/office/drawing/2014/main" id="{FDE0AF01-BAA7-4341-9A15-99997CB335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A2B277B-6C6E-4C94-B649-C88925EE37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465938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video" Target="../media/media1.mp4"/><Relationship Id="rId7" Type="http://schemas.openxmlformats.org/officeDocument/2006/relationships/image" Target="../media/image5.wmf"/><Relationship Id="rId2" Type="http://schemas.microsoft.com/office/2007/relationships/media" Target="../media/media1.mp4"/><Relationship Id="rId1" Type="http://schemas.openxmlformats.org/officeDocument/2006/relationships/vmlDrawing" Target="../drawings/vmlDrawing1.vml"/><Relationship Id="rId6" Type="http://schemas.openxmlformats.org/officeDocument/2006/relationships/package" Target="../embeddings/Microsoft_Excel_Binary_Worksheet.xlsb"/><Relationship Id="rId5" Type="http://schemas.openxmlformats.org/officeDocument/2006/relationships/image" Target="../media/image6.png"/><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A13F4-6117-4F28-8CF5-D032DA243950}"/>
              </a:ext>
            </a:extLst>
          </p:cNvPr>
          <p:cNvSpPr>
            <a:spLocks noGrp="1"/>
          </p:cNvSpPr>
          <p:nvPr>
            <p:ph type="ctrTitle"/>
          </p:nvPr>
        </p:nvSpPr>
        <p:spPr/>
        <p:txBody>
          <a:bodyPr>
            <a:normAutofit/>
          </a:bodyPr>
          <a:lstStyle/>
          <a:p>
            <a:r>
              <a:rPr lang="en-IN" dirty="0"/>
              <a:t>Smart Analysis of Medical Report</a:t>
            </a:r>
          </a:p>
        </p:txBody>
      </p:sp>
      <p:sp>
        <p:nvSpPr>
          <p:cNvPr id="3" name="Subtitle 2">
            <a:extLst>
              <a:ext uri="{FF2B5EF4-FFF2-40B4-BE49-F238E27FC236}">
                <a16:creationId xmlns:a16="http://schemas.microsoft.com/office/drawing/2014/main" id="{FF9074D5-3295-41DF-ACD1-58AD606BB37B}"/>
              </a:ext>
            </a:extLst>
          </p:cNvPr>
          <p:cNvSpPr>
            <a:spLocks noGrp="1"/>
          </p:cNvSpPr>
          <p:nvPr>
            <p:ph type="subTitle" idx="1"/>
          </p:nvPr>
        </p:nvSpPr>
        <p:spPr>
          <a:xfrm>
            <a:off x="473397" y="4885720"/>
            <a:ext cx="3687786" cy="1501828"/>
          </a:xfrm>
        </p:spPr>
        <p:txBody>
          <a:bodyPr>
            <a:normAutofit fontScale="92500" lnSpcReduction="10000"/>
          </a:bodyPr>
          <a:lstStyle/>
          <a:p>
            <a:pPr algn="l"/>
            <a:r>
              <a:rPr lang="en-IN" b="1" u="sng" dirty="0"/>
              <a:t>Team Members</a:t>
            </a:r>
          </a:p>
          <a:p>
            <a:pPr algn="l"/>
            <a:r>
              <a:rPr lang="en-IN" sz="1900" dirty="0"/>
              <a:t>1.Sakthivel.S (211616104201)</a:t>
            </a:r>
          </a:p>
          <a:p>
            <a:pPr algn="l"/>
            <a:r>
              <a:rPr lang="en-IN" sz="1900" dirty="0"/>
              <a:t>2.Rohit.E (211616104194)</a:t>
            </a:r>
          </a:p>
          <a:p>
            <a:pPr algn="l"/>
            <a:r>
              <a:rPr lang="en-IN" sz="1900" dirty="0"/>
              <a:t>3.ShivKarthee.J (211616104215)</a:t>
            </a:r>
          </a:p>
          <a:p>
            <a:pPr algn="l"/>
            <a:endParaRPr lang="en-IN" dirty="0"/>
          </a:p>
        </p:txBody>
      </p:sp>
      <p:sp>
        <p:nvSpPr>
          <p:cNvPr id="4" name="Subtitle 2">
            <a:extLst>
              <a:ext uri="{FF2B5EF4-FFF2-40B4-BE49-F238E27FC236}">
                <a16:creationId xmlns:a16="http://schemas.microsoft.com/office/drawing/2014/main" id="{0132F606-5259-49F2-9225-54EF77B17E03}"/>
              </a:ext>
            </a:extLst>
          </p:cNvPr>
          <p:cNvSpPr txBox="1">
            <a:spLocks/>
          </p:cNvSpPr>
          <p:nvPr/>
        </p:nvSpPr>
        <p:spPr>
          <a:xfrm>
            <a:off x="5711687" y="4885720"/>
            <a:ext cx="2601107" cy="1130767"/>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IN" sz="1500" b="1" u="sng" dirty="0">
                <a:solidFill>
                  <a:schemeClr val="tx1"/>
                </a:solidFill>
              </a:rPr>
              <a:t>Guide:</a:t>
            </a:r>
          </a:p>
          <a:p>
            <a:pPr algn="l"/>
            <a:r>
              <a:rPr lang="en-IN" sz="1500" dirty="0" err="1">
                <a:solidFill>
                  <a:schemeClr val="tx1"/>
                </a:solidFill>
              </a:rPr>
              <a:t>Mrs.Cibi</a:t>
            </a:r>
            <a:endParaRPr lang="en-IN" sz="1500" dirty="0">
              <a:solidFill>
                <a:schemeClr val="tx1"/>
              </a:solidFill>
            </a:endParaRPr>
          </a:p>
          <a:p>
            <a:pPr algn="l"/>
            <a:r>
              <a:rPr lang="en-IN" sz="1500" dirty="0">
                <a:solidFill>
                  <a:schemeClr val="tx1"/>
                </a:solidFill>
              </a:rPr>
              <a:t>Assistant Professor(SS)</a:t>
            </a:r>
            <a:r>
              <a:rPr lang="en-IN" dirty="0"/>
              <a:t> </a:t>
            </a:r>
          </a:p>
        </p:txBody>
      </p:sp>
    </p:spTree>
    <p:extLst>
      <p:ext uri="{BB962C8B-B14F-4D97-AF65-F5344CB8AC3E}">
        <p14:creationId xmlns:p14="http://schemas.microsoft.com/office/powerpoint/2010/main" val="158743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7EAA-E2BA-4B95-A82D-E3F5B78BC219}"/>
              </a:ext>
            </a:extLst>
          </p:cNvPr>
          <p:cNvSpPr>
            <a:spLocks noGrp="1"/>
          </p:cNvSpPr>
          <p:nvPr>
            <p:ph type="title"/>
          </p:nvPr>
        </p:nvSpPr>
        <p:spPr/>
        <p:txBody>
          <a:bodyPr>
            <a:normAutofit/>
          </a:bodyPr>
          <a:lstStyle/>
          <a:p>
            <a:pPr algn="ctr"/>
            <a:r>
              <a:rPr lang="en-IN" sz="5400" dirty="0"/>
              <a:t>Flowchart</a:t>
            </a:r>
          </a:p>
        </p:txBody>
      </p:sp>
      <p:graphicFrame>
        <p:nvGraphicFramePr>
          <p:cNvPr id="6" name="Content Placeholder 5">
            <a:extLst>
              <a:ext uri="{FF2B5EF4-FFF2-40B4-BE49-F238E27FC236}">
                <a16:creationId xmlns:a16="http://schemas.microsoft.com/office/drawing/2014/main" id="{0108FEC2-9BAA-446B-B193-2EF1BA597B10}"/>
              </a:ext>
            </a:extLst>
          </p:cNvPr>
          <p:cNvGraphicFramePr>
            <a:graphicFrameLocks noGrp="1"/>
          </p:cNvGraphicFramePr>
          <p:nvPr>
            <p:ph idx="1"/>
            <p:extLst>
              <p:ext uri="{D42A27DB-BD31-4B8C-83A1-F6EECF244321}">
                <p14:modId xmlns:p14="http://schemas.microsoft.com/office/powerpoint/2010/main" val="42449830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4280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75D8A-4852-4A76-8FB1-39DE1115F354}"/>
              </a:ext>
            </a:extLst>
          </p:cNvPr>
          <p:cNvSpPr>
            <a:spLocks noGrp="1"/>
          </p:cNvSpPr>
          <p:nvPr>
            <p:ph type="title"/>
          </p:nvPr>
        </p:nvSpPr>
        <p:spPr/>
        <p:txBody>
          <a:bodyPr/>
          <a:lstStyle/>
          <a:p>
            <a:pPr algn="ctr"/>
            <a:r>
              <a:rPr lang="en-IN" dirty="0"/>
              <a:t>Requirements</a:t>
            </a:r>
          </a:p>
        </p:txBody>
      </p:sp>
      <p:sp>
        <p:nvSpPr>
          <p:cNvPr id="3" name="Content Placeholder 2">
            <a:extLst>
              <a:ext uri="{FF2B5EF4-FFF2-40B4-BE49-F238E27FC236}">
                <a16:creationId xmlns:a16="http://schemas.microsoft.com/office/drawing/2014/main" id="{8647A065-B839-4171-B2A4-93E1F37CCDF5}"/>
              </a:ext>
            </a:extLst>
          </p:cNvPr>
          <p:cNvSpPr>
            <a:spLocks noGrp="1"/>
          </p:cNvSpPr>
          <p:nvPr>
            <p:ph idx="1"/>
          </p:nvPr>
        </p:nvSpPr>
        <p:spPr/>
        <p:txBody>
          <a:bodyPr>
            <a:normAutofit/>
          </a:bodyPr>
          <a:lstStyle/>
          <a:p>
            <a:pPr>
              <a:buFont typeface="Courier New" panose="02070309020205020404" pitchFamily="49" charset="0"/>
              <a:buChar char="o"/>
            </a:pPr>
            <a:r>
              <a:rPr lang="en-IN" sz="2400" dirty="0"/>
              <a:t>Python</a:t>
            </a:r>
          </a:p>
          <a:p>
            <a:pPr>
              <a:buFont typeface="Courier New" panose="02070309020205020404" pitchFamily="49" charset="0"/>
              <a:buChar char="o"/>
            </a:pPr>
            <a:r>
              <a:rPr lang="en-IN" sz="2400" dirty="0"/>
              <a:t>Natural Language Tool Kit Module </a:t>
            </a:r>
          </a:p>
          <a:p>
            <a:pPr>
              <a:buFont typeface="Courier New" panose="02070309020205020404" pitchFamily="49" charset="0"/>
              <a:buChar char="o"/>
            </a:pPr>
            <a:r>
              <a:rPr lang="en-IN" sz="2400" dirty="0"/>
              <a:t>Tensor Flow Module</a:t>
            </a:r>
          </a:p>
          <a:p>
            <a:pPr marL="0" indent="0">
              <a:buNone/>
            </a:pPr>
            <a:endParaRPr lang="en-IN" sz="2200" dirty="0"/>
          </a:p>
        </p:txBody>
      </p:sp>
    </p:spTree>
    <p:extLst>
      <p:ext uri="{BB962C8B-B14F-4D97-AF65-F5344CB8AC3E}">
        <p14:creationId xmlns:p14="http://schemas.microsoft.com/office/powerpoint/2010/main" val="840556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BEAAC-2574-48B3-9CB3-4AAE85F0C8AE}"/>
              </a:ext>
            </a:extLst>
          </p:cNvPr>
          <p:cNvSpPr>
            <a:spLocks noGrp="1"/>
          </p:cNvSpPr>
          <p:nvPr>
            <p:ph type="title"/>
          </p:nvPr>
        </p:nvSpPr>
        <p:spPr/>
        <p:txBody>
          <a:bodyPr/>
          <a:lstStyle/>
          <a:p>
            <a:pPr algn="ctr"/>
            <a:r>
              <a:rPr lang="en-IN" dirty="0"/>
              <a:t>Tensor Flow</a:t>
            </a:r>
          </a:p>
        </p:txBody>
      </p:sp>
      <p:sp>
        <p:nvSpPr>
          <p:cNvPr id="6" name="Rectangle 5">
            <a:extLst>
              <a:ext uri="{FF2B5EF4-FFF2-40B4-BE49-F238E27FC236}">
                <a16:creationId xmlns:a16="http://schemas.microsoft.com/office/drawing/2014/main" id="{FEA94FE3-A42A-4A2D-8DCE-D6AD38CD33A9}"/>
              </a:ext>
            </a:extLst>
          </p:cNvPr>
          <p:cNvSpPr/>
          <p:nvPr/>
        </p:nvSpPr>
        <p:spPr>
          <a:xfrm>
            <a:off x="5757728" y="2530499"/>
            <a:ext cx="6096000" cy="2862322"/>
          </a:xfrm>
          <a:prstGeom prst="rect">
            <a:avLst/>
          </a:prstGeom>
        </p:spPr>
        <p:txBody>
          <a:bodyPr>
            <a:spAutoFit/>
          </a:bodyPr>
          <a:lstStyle/>
          <a:p>
            <a:r>
              <a:rPr lang="en-US" dirty="0">
                <a:latin typeface="Roboto"/>
              </a:rPr>
              <a:t>TensorFlow offers multiple levels of abstraction so you can choose the right one for your needs. Build and train models by using the high-level </a:t>
            </a:r>
            <a:r>
              <a:rPr lang="en-US" dirty="0" err="1">
                <a:latin typeface="Roboto"/>
              </a:rPr>
              <a:t>Keras</a:t>
            </a:r>
            <a:r>
              <a:rPr lang="en-US" dirty="0">
                <a:latin typeface="Roboto"/>
              </a:rPr>
              <a:t> API, which makes getting started with TensorFlow and machine learning easy.</a:t>
            </a:r>
          </a:p>
          <a:p>
            <a:r>
              <a:rPr lang="en-US" dirty="0">
                <a:latin typeface="Roboto"/>
              </a:rPr>
              <a:t>If you need more flexibility, eager execution allows for immediate iteration and intuitive debugging. For large ML training tasks, use the Distribution Strategy API for distributed training on different hardware configurations without changing the model definition.</a:t>
            </a:r>
            <a:endParaRPr lang="en-US" b="0" i="0" dirty="0">
              <a:effectLst/>
              <a:latin typeface="Roboto"/>
            </a:endParaRPr>
          </a:p>
        </p:txBody>
      </p:sp>
      <p:pic>
        <p:nvPicPr>
          <p:cNvPr id="8" name="Content Placeholder 7">
            <a:extLst>
              <a:ext uri="{FF2B5EF4-FFF2-40B4-BE49-F238E27FC236}">
                <a16:creationId xmlns:a16="http://schemas.microsoft.com/office/drawing/2014/main" id="{F00A8BE9-A17A-40D1-B9A3-EE698FB9E51B}"/>
              </a:ext>
            </a:extLst>
          </p:cNvPr>
          <p:cNvPicPr>
            <a:picLocks noGrp="1" noChangeAspect="1"/>
          </p:cNvPicPr>
          <p:nvPr>
            <p:ph idx="1"/>
          </p:nvPr>
        </p:nvPicPr>
        <p:blipFill>
          <a:blip r:embed="rId2"/>
          <a:stretch>
            <a:fillRect/>
          </a:stretch>
        </p:blipFill>
        <p:spPr>
          <a:xfrm>
            <a:off x="442774" y="2885606"/>
            <a:ext cx="5192793" cy="2405485"/>
          </a:xfrm>
        </p:spPr>
      </p:pic>
    </p:spTree>
    <p:extLst>
      <p:ext uri="{BB962C8B-B14F-4D97-AF65-F5344CB8AC3E}">
        <p14:creationId xmlns:p14="http://schemas.microsoft.com/office/powerpoint/2010/main" val="1599343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B96AD-EC52-42D3-9F37-C768DC39ADE1}"/>
              </a:ext>
            </a:extLst>
          </p:cNvPr>
          <p:cNvSpPr>
            <a:spLocks noGrp="1"/>
          </p:cNvSpPr>
          <p:nvPr>
            <p:ph type="title"/>
          </p:nvPr>
        </p:nvSpPr>
        <p:spPr/>
        <p:txBody>
          <a:bodyPr/>
          <a:lstStyle/>
          <a:p>
            <a:pPr algn="ctr"/>
            <a:r>
              <a:rPr lang="en-IN" dirty="0"/>
              <a:t>Natural Language Tool Kit</a:t>
            </a:r>
          </a:p>
        </p:txBody>
      </p:sp>
      <p:pic>
        <p:nvPicPr>
          <p:cNvPr id="5" name="Content Placeholder 4">
            <a:extLst>
              <a:ext uri="{FF2B5EF4-FFF2-40B4-BE49-F238E27FC236}">
                <a16:creationId xmlns:a16="http://schemas.microsoft.com/office/drawing/2014/main" id="{08404AA1-E159-48D0-BD05-B67028E1C47F}"/>
              </a:ext>
            </a:extLst>
          </p:cNvPr>
          <p:cNvPicPr>
            <a:picLocks noGrp="1" noChangeAspect="1"/>
          </p:cNvPicPr>
          <p:nvPr>
            <p:ph idx="1"/>
          </p:nvPr>
        </p:nvPicPr>
        <p:blipFill>
          <a:blip r:embed="rId2"/>
          <a:stretch>
            <a:fillRect/>
          </a:stretch>
        </p:blipFill>
        <p:spPr>
          <a:xfrm>
            <a:off x="178816" y="1784026"/>
            <a:ext cx="5780133" cy="3627300"/>
          </a:xfrm>
        </p:spPr>
      </p:pic>
      <p:sp>
        <p:nvSpPr>
          <p:cNvPr id="6" name="Rectangle 5">
            <a:extLst>
              <a:ext uri="{FF2B5EF4-FFF2-40B4-BE49-F238E27FC236}">
                <a16:creationId xmlns:a16="http://schemas.microsoft.com/office/drawing/2014/main" id="{F6E5CA09-5A32-4CAF-8BE5-80470DD8703F}"/>
              </a:ext>
            </a:extLst>
          </p:cNvPr>
          <p:cNvSpPr/>
          <p:nvPr/>
        </p:nvSpPr>
        <p:spPr>
          <a:xfrm>
            <a:off x="6096000" y="1612517"/>
            <a:ext cx="6096000" cy="3970318"/>
          </a:xfrm>
          <a:prstGeom prst="rect">
            <a:avLst/>
          </a:prstGeom>
        </p:spPr>
        <p:txBody>
          <a:bodyPr>
            <a:spAutoFit/>
          </a:bodyPr>
          <a:lstStyle/>
          <a:p>
            <a:r>
              <a:rPr lang="en-US" b="0" i="0" dirty="0">
                <a:solidFill>
                  <a:srgbClr val="626262"/>
                </a:solidFill>
                <a:effectLst/>
                <a:latin typeface="Open Sans"/>
              </a:rPr>
              <a:t>Natural Language Toolkit (NLTK) is a Python package to perform natural language processing (NLP). It was created mainly as a tool for learning NLP via a hands-on approach. It was not designed to be used in production.</a:t>
            </a:r>
          </a:p>
          <a:p>
            <a:r>
              <a:rPr lang="en-US" b="0" i="0" dirty="0">
                <a:solidFill>
                  <a:srgbClr val="626262"/>
                </a:solidFill>
                <a:effectLst/>
                <a:latin typeface="Open Sans"/>
              </a:rPr>
              <a:t>The growth of unstructured data via social media, online reviews, blogs, and voice-based human-computer interaction are some reasons why NLP has become important in the late 2010s. NLTK is a useful toolkit for many of these NLP applications.</a:t>
            </a:r>
          </a:p>
          <a:p>
            <a:r>
              <a:rPr lang="en-US" b="0" i="0" dirty="0">
                <a:solidFill>
                  <a:srgbClr val="626262"/>
                </a:solidFill>
                <a:effectLst/>
                <a:latin typeface="Open Sans"/>
              </a:rPr>
              <a:t>NLTK is composed of sub-packages and modules. A typical processing pipeline will call modules in sequence. Python data structures are passed from one module to another. Beyond the algorithms, NLTK gives quick access to many text corpora and datasets.</a:t>
            </a:r>
          </a:p>
        </p:txBody>
      </p:sp>
    </p:spTree>
    <p:extLst>
      <p:ext uri="{BB962C8B-B14F-4D97-AF65-F5344CB8AC3E}">
        <p14:creationId xmlns:p14="http://schemas.microsoft.com/office/powerpoint/2010/main" val="3161977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6C16B-9574-4A05-BDD0-7587DA8963A9}"/>
              </a:ext>
            </a:extLst>
          </p:cNvPr>
          <p:cNvSpPr>
            <a:spLocks noGrp="1"/>
          </p:cNvSpPr>
          <p:nvPr>
            <p:ph type="title"/>
          </p:nvPr>
        </p:nvSpPr>
        <p:spPr/>
        <p:txBody>
          <a:bodyPr/>
          <a:lstStyle/>
          <a:p>
            <a:pPr algn="ctr"/>
            <a:r>
              <a:rPr lang="en-IN" dirty="0"/>
              <a:t>Input Data</a:t>
            </a:r>
          </a:p>
        </p:txBody>
      </p:sp>
      <p:pic>
        <p:nvPicPr>
          <p:cNvPr id="5" name="Content Placeholder 4">
            <a:extLst>
              <a:ext uri="{FF2B5EF4-FFF2-40B4-BE49-F238E27FC236}">
                <a16:creationId xmlns:a16="http://schemas.microsoft.com/office/drawing/2014/main" id="{8416D233-1B74-41FA-B004-0B321CB20AA7}"/>
              </a:ext>
            </a:extLst>
          </p:cNvPr>
          <p:cNvPicPr>
            <a:picLocks noGrp="1" noChangeAspect="1"/>
          </p:cNvPicPr>
          <p:nvPr>
            <p:ph idx="1"/>
          </p:nvPr>
        </p:nvPicPr>
        <p:blipFill>
          <a:blip r:embed="rId2"/>
          <a:stretch>
            <a:fillRect/>
          </a:stretch>
        </p:blipFill>
        <p:spPr>
          <a:xfrm>
            <a:off x="2790825" y="2505869"/>
            <a:ext cx="6610350" cy="2990850"/>
          </a:xfrm>
        </p:spPr>
      </p:pic>
    </p:spTree>
    <p:extLst>
      <p:ext uri="{BB962C8B-B14F-4D97-AF65-F5344CB8AC3E}">
        <p14:creationId xmlns:p14="http://schemas.microsoft.com/office/powerpoint/2010/main" val="2244460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79920-F07C-43B1-9A28-735A78791C58}"/>
              </a:ext>
            </a:extLst>
          </p:cNvPr>
          <p:cNvSpPr>
            <a:spLocks noGrp="1"/>
          </p:cNvSpPr>
          <p:nvPr>
            <p:ph type="title"/>
          </p:nvPr>
        </p:nvSpPr>
        <p:spPr/>
        <p:txBody>
          <a:bodyPr/>
          <a:lstStyle/>
          <a:p>
            <a:r>
              <a:rPr lang="en-US" dirty="0"/>
              <a:t>                 Demonstration Phase &amp;Output</a:t>
            </a:r>
            <a:endParaRPr lang="en-IN" dirty="0"/>
          </a:p>
        </p:txBody>
      </p:sp>
      <p:pic>
        <p:nvPicPr>
          <p:cNvPr id="7" name="WhatsApp Video 2020-02-07 at 12.36.30 PM">
            <a:hlinkClick r:id="" action="ppaction://media"/>
            <a:extLst>
              <a:ext uri="{FF2B5EF4-FFF2-40B4-BE49-F238E27FC236}">
                <a16:creationId xmlns:a16="http://schemas.microsoft.com/office/drawing/2014/main" id="{6BC0725F-BC05-4CD7-AF50-F502AEF33AB9}"/>
              </a:ext>
            </a:extLst>
          </p:cNvPr>
          <p:cNvPicPr>
            <a:picLocks noGrp="1" noChangeAspect="1"/>
          </p:cNvPicPr>
          <p:nvPr>
            <p:ph idx="1"/>
            <a:videoFile r:link="rId3"/>
            <p:extLst>
              <p:ext uri="{DAA4B4D4-6D71-4841-9C94-3DE7FCFB9230}">
                <p14:media xmlns:p14="http://schemas.microsoft.com/office/powerpoint/2010/main" r:embed="rId2"/>
              </p:ext>
            </p:extLst>
          </p:nvPr>
        </p:nvPicPr>
        <p:blipFill>
          <a:blip r:embed="rId5"/>
          <a:stretch>
            <a:fillRect/>
          </a:stretch>
        </p:blipFill>
        <p:spPr>
          <a:xfrm>
            <a:off x="2225675" y="1825625"/>
            <a:ext cx="7740650" cy="4351338"/>
          </a:xfrm>
        </p:spPr>
      </p:pic>
      <p:graphicFrame>
        <p:nvGraphicFramePr>
          <p:cNvPr id="8" name="Object 7">
            <a:extLst>
              <a:ext uri="{FF2B5EF4-FFF2-40B4-BE49-F238E27FC236}">
                <a16:creationId xmlns:a16="http://schemas.microsoft.com/office/drawing/2014/main" id="{D8B97744-5341-4281-A662-CFFF33AC2A34}"/>
              </a:ext>
            </a:extLst>
          </p:cNvPr>
          <p:cNvGraphicFramePr>
            <a:graphicFrameLocks noChangeAspect="1"/>
          </p:cNvGraphicFramePr>
          <p:nvPr>
            <p:extLst>
              <p:ext uri="{D42A27DB-BD31-4B8C-83A1-F6EECF244321}">
                <p14:modId xmlns:p14="http://schemas.microsoft.com/office/powerpoint/2010/main" val="80887512"/>
              </p:ext>
            </p:extLst>
          </p:nvPr>
        </p:nvGraphicFramePr>
        <p:xfrm>
          <a:off x="10439400" y="3209131"/>
          <a:ext cx="914400" cy="792163"/>
        </p:xfrm>
        <a:graphic>
          <a:graphicData uri="http://schemas.openxmlformats.org/presentationml/2006/ole">
            <mc:AlternateContent xmlns:mc="http://schemas.openxmlformats.org/markup-compatibility/2006">
              <mc:Choice xmlns:v="urn:schemas-microsoft-com:vml" Requires="v">
                <p:oleObj spid="_x0000_s1032" name="Binary Worksheet" showAsIcon="1" r:id="rId6" imgW="914400" imgH="792360" progId="Excel.SheetBinaryMacroEnabled.12">
                  <p:embed/>
                </p:oleObj>
              </mc:Choice>
              <mc:Fallback>
                <p:oleObj name="Binary Worksheet" showAsIcon="1" r:id="rId6" imgW="914400" imgH="792360" progId="Excel.SheetBinaryMacroEnabled.12">
                  <p:embed/>
                  <p:pic>
                    <p:nvPicPr>
                      <p:cNvPr id="0" name=""/>
                      <p:cNvPicPr/>
                      <p:nvPr/>
                    </p:nvPicPr>
                    <p:blipFill>
                      <a:blip r:embed="rId7"/>
                      <a:stretch>
                        <a:fillRect/>
                      </a:stretch>
                    </p:blipFill>
                    <p:spPr>
                      <a:xfrm>
                        <a:off x="10439400" y="3209131"/>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367200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995"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82F9-5E74-4194-A568-7BD20598648E}"/>
              </a:ext>
            </a:extLst>
          </p:cNvPr>
          <p:cNvSpPr>
            <a:spLocks noGrp="1"/>
          </p:cNvSpPr>
          <p:nvPr>
            <p:ph type="title"/>
          </p:nvPr>
        </p:nvSpPr>
        <p:spPr/>
        <p:txBody>
          <a:bodyPr/>
          <a:lstStyle/>
          <a:p>
            <a:pPr algn="ctr"/>
            <a:r>
              <a:rPr lang="en-IN" dirty="0"/>
              <a:t>Code</a:t>
            </a:r>
          </a:p>
        </p:txBody>
      </p:sp>
      <p:graphicFrame>
        <p:nvGraphicFramePr>
          <p:cNvPr id="9" name="Content Placeholder 8">
            <a:extLst>
              <a:ext uri="{FF2B5EF4-FFF2-40B4-BE49-F238E27FC236}">
                <a16:creationId xmlns:a16="http://schemas.microsoft.com/office/drawing/2014/main" id="{3AC79356-8351-4B7F-9B7A-776FFDFFF866}"/>
              </a:ext>
            </a:extLst>
          </p:cNvPr>
          <p:cNvGraphicFramePr>
            <a:graphicFrameLocks noGrp="1" noChangeAspect="1"/>
          </p:cNvGraphicFramePr>
          <p:nvPr>
            <p:ph idx="1"/>
            <p:extLst>
              <p:ext uri="{D42A27DB-BD31-4B8C-83A1-F6EECF244321}">
                <p14:modId xmlns:p14="http://schemas.microsoft.com/office/powerpoint/2010/main" val="1019384691"/>
              </p:ext>
            </p:extLst>
          </p:nvPr>
        </p:nvGraphicFramePr>
        <p:xfrm>
          <a:off x="4714042" y="2618263"/>
          <a:ext cx="2370338" cy="2053468"/>
        </p:xfrm>
        <a:graphic>
          <a:graphicData uri="http://schemas.openxmlformats.org/presentationml/2006/ole">
            <mc:AlternateContent xmlns:mc="http://schemas.openxmlformats.org/markup-compatibility/2006">
              <mc:Choice xmlns:v="urn:schemas-microsoft-com:vml" Requires="v">
                <p:oleObj spid="_x0000_s2056" name="Document" showAsIcon="1" r:id="rId3" imgW="914400" imgH="792360" progId="Word.OpenDocumentText.12">
                  <p:embed/>
                </p:oleObj>
              </mc:Choice>
              <mc:Fallback>
                <p:oleObj name="Document" showAsIcon="1" r:id="rId3" imgW="914400" imgH="792360" progId="Word.OpenDocumentText.12">
                  <p:embed/>
                  <p:pic>
                    <p:nvPicPr>
                      <p:cNvPr id="0" name=""/>
                      <p:cNvPicPr/>
                      <p:nvPr/>
                    </p:nvPicPr>
                    <p:blipFill>
                      <a:blip r:embed="rId4"/>
                      <a:stretch>
                        <a:fillRect/>
                      </a:stretch>
                    </p:blipFill>
                    <p:spPr>
                      <a:xfrm>
                        <a:off x="4714042" y="2618263"/>
                        <a:ext cx="2370338" cy="2053468"/>
                      </a:xfrm>
                      <a:prstGeom prst="rect">
                        <a:avLst/>
                      </a:prstGeom>
                    </p:spPr>
                  </p:pic>
                </p:oleObj>
              </mc:Fallback>
            </mc:AlternateContent>
          </a:graphicData>
        </a:graphic>
      </p:graphicFrame>
    </p:spTree>
    <p:extLst>
      <p:ext uri="{BB962C8B-B14F-4D97-AF65-F5344CB8AC3E}">
        <p14:creationId xmlns:p14="http://schemas.microsoft.com/office/powerpoint/2010/main" val="1032262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3B14A-1178-449C-8929-5C79897B3925}"/>
              </a:ext>
            </a:extLst>
          </p:cNvPr>
          <p:cNvSpPr>
            <a:spLocks noGrp="1"/>
          </p:cNvSpPr>
          <p:nvPr>
            <p:ph type="title"/>
          </p:nvPr>
        </p:nvSpPr>
        <p:spPr/>
        <p:txBody>
          <a:bodyPr>
            <a:normAutofit/>
          </a:bodyPr>
          <a:lstStyle/>
          <a:p>
            <a:pPr algn="ctr"/>
            <a:r>
              <a:rPr lang="en-IN" sz="5400" dirty="0"/>
              <a:t>Conclusion</a:t>
            </a:r>
          </a:p>
        </p:txBody>
      </p:sp>
      <p:sp>
        <p:nvSpPr>
          <p:cNvPr id="3" name="Content Placeholder 2">
            <a:extLst>
              <a:ext uri="{FF2B5EF4-FFF2-40B4-BE49-F238E27FC236}">
                <a16:creationId xmlns:a16="http://schemas.microsoft.com/office/drawing/2014/main" id="{4279DE7D-5ADF-477C-9AB3-4B2E47F32322}"/>
              </a:ext>
            </a:extLst>
          </p:cNvPr>
          <p:cNvSpPr>
            <a:spLocks noGrp="1"/>
          </p:cNvSpPr>
          <p:nvPr>
            <p:ph idx="1"/>
          </p:nvPr>
        </p:nvSpPr>
        <p:spPr/>
        <p:txBody>
          <a:bodyPr/>
          <a:lstStyle/>
          <a:p>
            <a:pPr>
              <a:buNone/>
            </a:pPr>
            <a:r>
              <a:rPr lang="en-IN" dirty="0"/>
              <a:t>   </a:t>
            </a:r>
            <a:r>
              <a:rPr lang="en-IN" sz="2200" dirty="0"/>
              <a:t>To make the consumption of time less and to make the doctors work easier we came up with this project  and by using natural language processing technique and optical character recognition  we can easily extract the important things from the doctors prescription ,this smart analysis of medical reports will be useful in many ways to the doctor  and for the treatment of the patients.</a:t>
            </a:r>
          </a:p>
        </p:txBody>
      </p:sp>
    </p:spTree>
    <p:extLst>
      <p:ext uri="{BB962C8B-B14F-4D97-AF65-F5344CB8AC3E}">
        <p14:creationId xmlns:p14="http://schemas.microsoft.com/office/powerpoint/2010/main" val="1204041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32A68-196F-4726-B1F5-82BDA9EB538D}"/>
              </a:ext>
            </a:extLst>
          </p:cNvPr>
          <p:cNvSpPr>
            <a:spLocks noGrp="1"/>
          </p:cNvSpPr>
          <p:nvPr>
            <p:ph type="title"/>
          </p:nvPr>
        </p:nvSpPr>
        <p:spPr/>
        <p:txBody>
          <a:bodyPr>
            <a:normAutofit/>
          </a:bodyPr>
          <a:lstStyle/>
          <a:p>
            <a:pPr algn="ctr"/>
            <a:r>
              <a:rPr lang="en-IN" sz="5400" dirty="0"/>
              <a:t>References</a:t>
            </a:r>
          </a:p>
        </p:txBody>
      </p:sp>
      <p:sp>
        <p:nvSpPr>
          <p:cNvPr id="3" name="Content Placeholder 2">
            <a:extLst>
              <a:ext uri="{FF2B5EF4-FFF2-40B4-BE49-F238E27FC236}">
                <a16:creationId xmlns:a16="http://schemas.microsoft.com/office/drawing/2014/main" id="{C0B45E85-37AF-4D64-B579-685806347D3E}"/>
              </a:ext>
            </a:extLst>
          </p:cNvPr>
          <p:cNvSpPr>
            <a:spLocks noGrp="1"/>
          </p:cNvSpPr>
          <p:nvPr>
            <p:ph idx="1"/>
          </p:nvPr>
        </p:nvSpPr>
        <p:spPr/>
        <p:txBody>
          <a:bodyPr>
            <a:normAutofit lnSpcReduction="10000"/>
          </a:bodyPr>
          <a:lstStyle/>
          <a:p>
            <a:r>
              <a:rPr lang="en-IN" dirty="0"/>
              <a:t>Reiner, B., 2010. Method of extracting real-time structured data and performing data analysis and decision support in medical reporting. U.S. Patent Application 12/591,979.</a:t>
            </a:r>
          </a:p>
          <a:p>
            <a:r>
              <a:rPr lang="en-IN" dirty="0" err="1"/>
              <a:t>Savova</a:t>
            </a:r>
            <a:r>
              <a:rPr lang="en-IN" dirty="0"/>
              <a:t>, G.K., </a:t>
            </a:r>
            <a:r>
              <a:rPr lang="en-IN" dirty="0" err="1"/>
              <a:t>Masanz</a:t>
            </a:r>
            <a:r>
              <a:rPr lang="en-IN" dirty="0"/>
              <a:t>, J.J., </a:t>
            </a:r>
            <a:r>
              <a:rPr lang="en-IN" dirty="0" err="1"/>
              <a:t>Ogren</a:t>
            </a:r>
            <a:r>
              <a:rPr lang="en-IN" dirty="0"/>
              <a:t>, P.V., Zheng, J., Sohn, S., Kipper-Schuler, K.C. and Chute, C.G., 2010. Mayo clinical Text Analysis and Knowledge Extraction System (</a:t>
            </a:r>
            <a:r>
              <a:rPr lang="en-IN" dirty="0" err="1"/>
              <a:t>cTAKES</a:t>
            </a:r>
            <a:r>
              <a:rPr lang="en-IN" dirty="0"/>
              <a:t>): architecture, component evaluation and applications. Journal of the American Medical Informatics Association, 17(5), pp.507-513.</a:t>
            </a:r>
          </a:p>
          <a:p>
            <a:r>
              <a:rPr lang="en-IN" dirty="0"/>
              <a:t>Wilcox, A.B. and </a:t>
            </a:r>
            <a:r>
              <a:rPr lang="en-IN" dirty="0" err="1"/>
              <a:t>Hripcsak</a:t>
            </a:r>
            <a:r>
              <a:rPr lang="en-IN" dirty="0"/>
              <a:t>, G., 2003. The role of domain knowledge in automating medical text report classification. Journal of the American Medical Informatics Association, 10(4), pp.330-338.</a:t>
            </a:r>
          </a:p>
        </p:txBody>
      </p:sp>
    </p:spTree>
    <p:extLst>
      <p:ext uri="{BB962C8B-B14F-4D97-AF65-F5344CB8AC3E}">
        <p14:creationId xmlns:p14="http://schemas.microsoft.com/office/powerpoint/2010/main" val="2685426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529A-2771-4DCB-8FEA-F2DDF4572D62}"/>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7F4A1936-A1D9-469A-B35E-79BD305C0254}"/>
              </a:ext>
            </a:extLst>
          </p:cNvPr>
          <p:cNvSpPr>
            <a:spLocks noGrp="1"/>
          </p:cNvSpPr>
          <p:nvPr>
            <p:ph idx="1"/>
          </p:nvPr>
        </p:nvSpPr>
        <p:spPr/>
        <p:txBody>
          <a:bodyPr>
            <a:normAutofit/>
          </a:bodyPr>
          <a:lstStyle/>
          <a:p>
            <a:r>
              <a:rPr lang="en-US" sz="2400" dirty="0"/>
              <a:t>Nowadays, many techniques and products are developed for the paperless office to protect our environment, but papery documents are still common in public services like medical laboratory reports, especially in developing countries</a:t>
            </a:r>
          </a:p>
          <a:p>
            <a:r>
              <a:rPr lang="en-US" sz="2400" dirty="0"/>
              <a:t> For effective medical care and accurate diagnosis, the reports are required to be up to date and complete but the paper files are neither portable nor convenient for long-term preservation. </a:t>
            </a:r>
          </a:p>
          <a:p>
            <a:r>
              <a:rPr lang="en-US" sz="2400" dirty="0"/>
              <a:t>To solve this problem, we present a document images processing system that can extract information from medical laboratory reports.</a:t>
            </a:r>
          </a:p>
          <a:p>
            <a:r>
              <a:rPr lang="en-US" sz="2400" dirty="0"/>
              <a:t> This work is mainly related to Optical Character Recognition (OCR), which has a long history in computer vision community.</a:t>
            </a:r>
            <a:endParaRPr lang="en-IN" sz="2400" dirty="0"/>
          </a:p>
        </p:txBody>
      </p:sp>
    </p:spTree>
    <p:extLst>
      <p:ext uri="{BB962C8B-B14F-4D97-AF65-F5344CB8AC3E}">
        <p14:creationId xmlns:p14="http://schemas.microsoft.com/office/powerpoint/2010/main" val="328128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5F7F369-9CDF-42E0-A29F-A142ED13707F}"/>
              </a:ext>
            </a:extLst>
          </p:cNvPr>
          <p:cNvSpPr>
            <a:spLocks noGrp="1"/>
          </p:cNvSpPr>
          <p:nvPr>
            <p:ph type="title"/>
          </p:nvPr>
        </p:nvSpPr>
        <p:spPr/>
        <p:txBody>
          <a:bodyPr>
            <a:normAutofit/>
          </a:bodyPr>
          <a:lstStyle/>
          <a:p>
            <a:pPr algn="ctr"/>
            <a:r>
              <a:rPr lang="en-IN" sz="5400" dirty="0"/>
              <a:t>Objective</a:t>
            </a:r>
          </a:p>
        </p:txBody>
      </p:sp>
      <p:sp>
        <p:nvSpPr>
          <p:cNvPr id="3" name="Content Placeholder 2">
            <a:extLst>
              <a:ext uri="{FF2B5EF4-FFF2-40B4-BE49-F238E27FC236}">
                <a16:creationId xmlns:a16="http://schemas.microsoft.com/office/drawing/2014/main" id="{1A544517-757C-47B9-A29E-FAD5F5FB75F0}"/>
              </a:ext>
            </a:extLst>
          </p:cNvPr>
          <p:cNvSpPr>
            <a:spLocks noGrp="1"/>
          </p:cNvSpPr>
          <p:nvPr>
            <p:ph idx="1"/>
          </p:nvPr>
        </p:nvSpPr>
        <p:spPr>
          <a:xfrm>
            <a:off x="838200" y="1594806"/>
            <a:ext cx="10515600" cy="4351338"/>
          </a:xfrm>
        </p:spPr>
        <p:txBody>
          <a:bodyPr>
            <a:normAutofit/>
          </a:bodyPr>
          <a:lstStyle/>
          <a:p>
            <a:r>
              <a:rPr lang="en-IN" sz="2400" dirty="0"/>
              <a:t>We know that there are many patients in a hospital. From the medical scan reports, medical summaries are written by duty doctors or head nurses. Likewise, this is done for many patients. </a:t>
            </a:r>
          </a:p>
          <a:p>
            <a:r>
              <a:rPr lang="en-IN" sz="2400" dirty="0"/>
              <a:t>After a period of some days (in future) ,if the same doctor, or a different doctor, needs to diagnose or needs to know the medical condition of a particular patient, he/she has to read the whole summary. This is time consuming.</a:t>
            </a:r>
          </a:p>
        </p:txBody>
      </p:sp>
    </p:spTree>
    <p:extLst>
      <p:ext uri="{BB962C8B-B14F-4D97-AF65-F5344CB8AC3E}">
        <p14:creationId xmlns:p14="http://schemas.microsoft.com/office/powerpoint/2010/main" val="2651966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8E72-7AA9-407C-91D1-F50B35B013B0}"/>
              </a:ext>
            </a:extLst>
          </p:cNvPr>
          <p:cNvSpPr>
            <a:spLocks noGrp="1"/>
          </p:cNvSpPr>
          <p:nvPr>
            <p:ph type="title"/>
          </p:nvPr>
        </p:nvSpPr>
        <p:spPr/>
        <p:txBody>
          <a:bodyPr/>
          <a:lstStyle/>
          <a:p>
            <a:pPr algn="ctr"/>
            <a:r>
              <a:rPr lang="en-IN" dirty="0"/>
              <a:t>Abstract</a:t>
            </a:r>
          </a:p>
        </p:txBody>
      </p:sp>
      <p:sp>
        <p:nvSpPr>
          <p:cNvPr id="3" name="Content Placeholder 2">
            <a:extLst>
              <a:ext uri="{FF2B5EF4-FFF2-40B4-BE49-F238E27FC236}">
                <a16:creationId xmlns:a16="http://schemas.microsoft.com/office/drawing/2014/main" id="{5BE72687-8E72-42A9-B7D7-28164BC2E176}"/>
              </a:ext>
            </a:extLst>
          </p:cNvPr>
          <p:cNvSpPr>
            <a:spLocks noGrp="1"/>
          </p:cNvSpPr>
          <p:nvPr>
            <p:ph idx="1"/>
          </p:nvPr>
        </p:nvSpPr>
        <p:spPr/>
        <p:txBody>
          <a:bodyPr>
            <a:normAutofit fontScale="77500" lnSpcReduction="20000"/>
          </a:bodyPr>
          <a:lstStyle/>
          <a:p>
            <a:r>
              <a:rPr lang="en-US" dirty="0"/>
              <a:t>Medical laboratory report is one kind of essential document for health care professionals in patient assessment, diagnosis, and long-term monitoring. Compared with paper files, electronic records are convenient for keeping up to date, complete, and accurate, which is already common in modern medical system. </a:t>
            </a:r>
          </a:p>
          <a:p>
            <a:r>
              <a:rPr lang="en-US" dirty="0"/>
              <a:t>In this paper, we present a document image processing system used for extracting information from medical laboratory reports. Given an image of medical laboratory report, its table areas and texts are firstly segmented following a top-down pipeline. Then, recognition is undergoing for every text that may contain Arabic numerals, mathematical symbols, and multilingual characters. </a:t>
            </a:r>
          </a:p>
          <a:p>
            <a:r>
              <a:rPr lang="en-US" dirty="0"/>
              <a:t>We evaluate the system on a new dataset of medical laboratory reports that includes scanned images and camera-captured images. </a:t>
            </a:r>
          </a:p>
          <a:p>
            <a:r>
              <a:rPr lang="en-US" dirty="0"/>
              <a:t>Our experiments demonstrate that the proposed system can effectively segment the medical document according to its layout and recognize the texts mixed with multi-type characters and symbols to obtain information from medical laboratory reports. The proposed system and the public dataset will benefit the remote healthcare in developing countries</a:t>
            </a:r>
            <a:endParaRPr lang="en-IN" dirty="0"/>
          </a:p>
        </p:txBody>
      </p:sp>
    </p:spTree>
    <p:extLst>
      <p:ext uri="{BB962C8B-B14F-4D97-AF65-F5344CB8AC3E}">
        <p14:creationId xmlns:p14="http://schemas.microsoft.com/office/powerpoint/2010/main" val="1887583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87FDA-26CA-4EA9-9166-B6ABB174EE35}"/>
              </a:ext>
            </a:extLst>
          </p:cNvPr>
          <p:cNvSpPr>
            <a:spLocks noGrp="1"/>
          </p:cNvSpPr>
          <p:nvPr>
            <p:ph type="title"/>
          </p:nvPr>
        </p:nvSpPr>
        <p:spPr/>
        <p:txBody>
          <a:bodyPr>
            <a:normAutofit/>
          </a:bodyPr>
          <a:lstStyle/>
          <a:p>
            <a:pPr algn="ctr"/>
            <a:r>
              <a:rPr lang="en-IN" sz="5400" dirty="0"/>
              <a:t>Existing system</a:t>
            </a:r>
          </a:p>
        </p:txBody>
      </p:sp>
      <p:sp>
        <p:nvSpPr>
          <p:cNvPr id="3" name="Content Placeholder 2">
            <a:extLst>
              <a:ext uri="{FF2B5EF4-FFF2-40B4-BE49-F238E27FC236}">
                <a16:creationId xmlns:a16="http://schemas.microsoft.com/office/drawing/2014/main" id="{F37C94F8-ED5B-4781-99C3-30EEEB8CE979}"/>
              </a:ext>
            </a:extLst>
          </p:cNvPr>
          <p:cNvSpPr>
            <a:spLocks noGrp="1"/>
          </p:cNvSpPr>
          <p:nvPr>
            <p:ph idx="1"/>
          </p:nvPr>
        </p:nvSpPr>
        <p:spPr>
          <a:xfrm>
            <a:off x="677334" y="1767298"/>
            <a:ext cx="8596668" cy="3880773"/>
          </a:xfrm>
        </p:spPr>
        <p:txBody>
          <a:bodyPr>
            <a:normAutofit/>
          </a:bodyPr>
          <a:lstStyle/>
          <a:p>
            <a:r>
              <a:rPr lang="en-IN" sz="2200" dirty="0"/>
              <a:t>We Know that Reports now are Handwritten by the doctors which is been represented in a summary as per medical norms.</a:t>
            </a:r>
          </a:p>
          <a:p>
            <a:r>
              <a:rPr lang="en-IN" sz="2200" dirty="0"/>
              <a:t>Existing system only allow digital medical records at best which are usually Passage like handwritten but not summarized.</a:t>
            </a:r>
          </a:p>
        </p:txBody>
      </p:sp>
    </p:spTree>
    <p:extLst>
      <p:ext uri="{BB962C8B-B14F-4D97-AF65-F5344CB8AC3E}">
        <p14:creationId xmlns:p14="http://schemas.microsoft.com/office/powerpoint/2010/main" val="3982924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FCE7C-7C36-452C-AC95-D02993D046D7}"/>
              </a:ext>
            </a:extLst>
          </p:cNvPr>
          <p:cNvSpPr>
            <a:spLocks noGrp="1"/>
          </p:cNvSpPr>
          <p:nvPr>
            <p:ph type="title"/>
          </p:nvPr>
        </p:nvSpPr>
        <p:spPr/>
        <p:txBody>
          <a:bodyPr>
            <a:normAutofit/>
          </a:bodyPr>
          <a:lstStyle/>
          <a:p>
            <a:pPr algn="ctr"/>
            <a:r>
              <a:rPr lang="en-IN" sz="5400" dirty="0"/>
              <a:t>Proposed Work</a:t>
            </a:r>
          </a:p>
        </p:txBody>
      </p:sp>
      <p:sp>
        <p:nvSpPr>
          <p:cNvPr id="3" name="Content Placeholder 2">
            <a:extLst>
              <a:ext uri="{FF2B5EF4-FFF2-40B4-BE49-F238E27FC236}">
                <a16:creationId xmlns:a16="http://schemas.microsoft.com/office/drawing/2014/main" id="{CD863729-0268-46CE-91E4-007F31D3ABA9}"/>
              </a:ext>
            </a:extLst>
          </p:cNvPr>
          <p:cNvSpPr>
            <a:spLocks noGrp="1"/>
          </p:cNvSpPr>
          <p:nvPr>
            <p:ph idx="1"/>
          </p:nvPr>
        </p:nvSpPr>
        <p:spPr>
          <a:xfrm>
            <a:off x="677334" y="1656522"/>
            <a:ext cx="8596668" cy="5102087"/>
          </a:xfrm>
        </p:spPr>
        <p:txBody>
          <a:bodyPr>
            <a:normAutofit/>
          </a:bodyPr>
          <a:lstStyle/>
          <a:p>
            <a:r>
              <a:rPr lang="en-IN" sz="2400" dirty="0"/>
              <a:t>This application captures the hard copy of the medical summary using a camera.</a:t>
            </a:r>
          </a:p>
          <a:p>
            <a:r>
              <a:rPr lang="en-IN" sz="2400" dirty="0"/>
              <a:t>The image is stored in the device’s memory. Using Optical Character Recognition (OCR) technology, the application will analyse the image (containing text), extract text and convert it to digital form.</a:t>
            </a:r>
          </a:p>
          <a:p>
            <a:r>
              <a:rPr lang="en-IN" sz="2400" dirty="0"/>
              <a:t>Using this text, Natural Language Processing (NLP) technique, the system will make use of the preprogramed keywords and will extract the required data.</a:t>
            </a:r>
          </a:p>
          <a:p>
            <a:r>
              <a:rPr lang="en-IN" sz="2400" dirty="0"/>
              <a:t>This data is displayed as a list of medical parameters (like Name, Allergies, Blood group, Blood pressure level, Haemoglobin levels, etc) to the doctor. Hence, it is sufficient for the doctor to read the list, eliminating the time wasted on reading the whole (long) summary.</a:t>
            </a:r>
          </a:p>
        </p:txBody>
      </p:sp>
    </p:spTree>
    <p:extLst>
      <p:ext uri="{BB962C8B-B14F-4D97-AF65-F5344CB8AC3E}">
        <p14:creationId xmlns:p14="http://schemas.microsoft.com/office/powerpoint/2010/main" val="792035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F3126-CE78-40E0-8BB6-ABF6E6CB0C19}"/>
              </a:ext>
            </a:extLst>
          </p:cNvPr>
          <p:cNvSpPr>
            <a:spLocks noGrp="1"/>
          </p:cNvSpPr>
          <p:nvPr>
            <p:ph type="title"/>
          </p:nvPr>
        </p:nvSpPr>
        <p:spPr/>
        <p:txBody>
          <a:bodyPr/>
          <a:lstStyle/>
          <a:p>
            <a:pPr algn="ctr"/>
            <a:r>
              <a:rPr lang="en-IN" dirty="0"/>
              <a:t>Literature Survey</a:t>
            </a:r>
          </a:p>
        </p:txBody>
      </p:sp>
      <p:graphicFrame>
        <p:nvGraphicFramePr>
          <p:cNvPr id="4" name="Table 4">
            <a:extLst>
              <a:ext uri="{FF2B5EF4-FFF2-40B4-BE49-F238E27FC236}">
                <a16:creationId xmlns:a16="http://schemas.microsoft.com/office/drawing/2014/main" id="{8576E77E-E9A5-4AF9-97A8-C9454D86EF75}"/>
              </a:ext>
            </a:extLst>
          </p:cNvPr>
          <p:cNvGraphicFramePr>
            <a:graphicFrameLocks noGrp="1"/>
          </p:cNvGraphicFramePr>
          <p:nvPr>
            <p:ph idx="1"/>
            <p:extLst>
              <p:ext uri="{D42A27DB-BD31-4B8C-83A1-F6EECF244321}">
                <p14:modId xmlns:p14="http://schemas.microsoft.com/office/powerpoint/2010/main" val="1537615779"/>
              </p:ext>
            </p:extLst>
          </p:nvPr>
        </p:nvGraphicFramePr>
        <p:xfrm>
          <a:off x="1091954" y="1371600"/>
          <a:ext cx="10190825" cy="4663440"/>
        </p:xfrm>
        <a:graphic>
          <a:graphicData uri="http://schemas.openxmlformats.org/drawingml/2006/table">
            <a:tbl>
              <a:tblPr firstRow="1" bandRow="1">
                <a:tableStyleId>{5C22544A-7EE6-4342-B048-85BDC9FD1C3A}</a:tableStyleId>
              </a:tblPr>
              <a:tblGrid>
                <a:gridCol w="745724">
                  <a:extLst>
                    <a:ext uri="{9D8B030D-6E8A-4147-A177-3AD203B41FA5}">
                      <a16:colId xmlns:a16="http://schemas.microsoft.com/office/drawing/2014/main" val="738818574"/>
                    </a:ext>
                  </a:extLst>
                </a:gridCol>
                <a:gridCol w="4199138">
                  <a:extLst>
                    <a:ext uri="{9D8B030D-6E8A-4147-A177-3AD203B41FA5}">
                      <a16:colId xmlns:a16="http://schemas.microsoft.com/office/drawing/2014/main" val="3325165561"/>
                    </a:ext>
                  </a:extLst>
                </a:gridCol>
                <a:gridCol w="2617063">
                  <a:extLst>
                    <a:ext uri="{9D8B030D-6E8A-4147-A177-3AD203B41FA5}">
                      <a16:colId xmlns:a16="http://schemas.microsoft.com/office/drawing/2014/main" val="2157920910"/>
                    </a:ext>
                  </a:extLst>
                </a:gridCol>
                <a:gridCol w="2628900">
                  <a:extLst>
                    <a:ext uri="{9D8B030D-6E8A-4147-A177-3AD203B41FA5}">
                      <a16:colId xmlns:a16="http://schemas.microsoft.com/office/drawing/2014/main" val="622091505"/>
                    </a:ext>
                  </a:extLst>
                </a:gridCol>
              </a:tblGrid>
              <a:tr h="370840">
                <a:tc>
                  <a:txBody>
                    <a:bodyPr/>
                    <a:lstStyle/>
                    <a:p>
                      <a:r>
                        <a:rPr lang="en-IN" dirty="0"/>
                        <a:t>SN NO</a:t>
                      </a:r>
                    </a:p>
                  </a:txBody>
                  <a:tcPr/>
                </a:tc>
                <a:tc>
                  <a:txBody>
                    <a:bodyPr/>
                    <a:lstStyle/>
                    <a:p>
                      <a:r>
                        <a:rPr lang="en-IN" dirty="0"/>
                        <a:t>TITLE OF THE PAPER</a:t>
                      </a:r>
                    </a:p>
                  </a:txBody>
                  <a:tcPr/>
                </a:tc>
                <a:tc>
                  <a:txBody>
                    <a:bodyPr/>
                    <a:lstStyle/>
                    <a:p>
                      <a:r>
                        <a:rPr lang="en-IN" dirty="0"/>
                        <a:t>AUTHOR AND YEAR OF PUBLISHING</a:t>
                      </a:r>
                    </a:p>
                  </a:txBody>
                  <a:tcPr/>
                </a:tc>
                <a:tc>
                  <a:txBody>
                    <a:bodyPr/>
                    <a:lstStyle/>
                    <a:p>
                      <a:r>
                        <a:rPr lang="en-IN" dirty="0"/>
                        <a:t>DESCRIPTION</a:t>
                      </a:r>
                    </a:p>
                  </a:txBody>
                  <a:tcPr/>
                </a:tc>
                <a:extLst>
                  <a:ext uri="{0D108BD9-81ED-4DB2-BD59-A6C34878D82A}">
                    <a16:rowId xmlns:a16="http://schemas.microsoft.com/office/drawing/2014/main" val="164630539"/>
                  </a:ext>
                </a:extLst>
              </a:tr>
              <a:tr h="370840">
                <a:tc>
                  <a:txBody>
                    <a:bodyPr/>
                    <a:lstStyle/>
                    <a:p>
                      <a:r>
                        <a:rPr lang="en-IN" sz="1600" dirty="0"/>
                        <a:t> 01</a:t>
                      </a:r>
                    </a:p>
                  </a:txBody>
                  <a:tcPr/>
                </a:tc>
                <a:tc>
                  <a:txBody>
                    <a:bodyPr/>
                    <a:lstStyle/>
                    <a:p>
                      <a:r>
                        <a:rPr lang="en-IN" dirty="0"/>
                        <a:t>Custom Made Medical Data Reporting Tool</a:t>
                      </a:r>
                    </a:p>
                  </a:txBody>
                  <a:tcPr/>
                </a:tc>
                <a:tc>
                  <a:txBody>
                    <a:bodyPr/>
                    <a:lstStyle/>
                    <a:p>
                      <a:r>
                        <a:rPr lang="en-IN" sz="1800" b="0" i="0" u="none" kern="1200" dirty="0" err="1">
                          <a:solidFill>
                            <a:schemeClr val="dk1"/>
                          </a:solidFill>
                          <a:effectLst/>
                          <a:latin typeface="+mn-lt"/>
                          <a:ea typeface="+mn-ea"/>
                          <a:cs typeface="+mn-cs"/>
                        </a:rPr>
                        <a:t>Petar</a:t>
                      </a:r>
                      <a:r>
                        <a:rPr lang="en-IN" sz="1800" b="0" i="0" u="none" kern="1200" dirty="0">
                          <a:solidFill>
                            <a:schemeClr val="dk1"/>
                          </a:solidFill>
                          <a:effectLst/>
                          <a:latin typeface="+mn-lt"/>
                          <a:ea typeface="+mn-ea"/>
                          <a:cs typeface="+mn-cs"/>
                        </a:rPr>
                        <a:t> J. Rajkovic-2019</a:t>
                      </a:r>
                    </a:p>
                    <a:p>
                      <a:r>
                        <a:rPr lang="en-IN" sz="1800" b="0" i="0" u="none" kern="1200" dirty="0">
                          <a:solidFill>
                            <a:schemeClr val="dk1"/>
                          </a:solidFill>
                          <a:effectLst/>
                          <a:latin typeface="+mn-lt"/>
                          <a:ea typeface="+mn-ea"/>
                          <a:cs typeface="+mn-cs"/>
                        </a:rPr>
                        <a:t>IEEE</a:t>
                      </a:r>
                      <a:endParaRPr lang="en-IN" u="none" dirty="0"/>
                    </a:p>
                  </a:txBody>
                  <a:tcPr/>
                </a:tc>
                <a:tc>
                  <a:txBody>
                    <a:bodyPr/>
                    <a:lstStyle/>
                    <a:p>
                      <a:r>
                        <a:rPr lang="en-US" sz="1800" b="0" i="0" kern="1200" dirty="0">
                          <a:solidFill>
                            <a:schemeClr val="dk1"/>
                          </a:solidFill>
                          <a:effectLst/>
                          <a:latin typeface="+mn-lt"/>
                          <a:ea typeface="+mn-ea"/>
                          <a:cs typeface="+mn-cs"/>
                        </a:rPr>
                        <a:t>The main aim of our tool is helping medical researchers and managers to extract and use information stored within medical information system's database.</a:t>
                      </a:r>
                    </a:p>
                  </a:txBody>
                  <a:tcPr/>
                </a:tc>
                <a:extLst>
                  <a:ext uri="{0D108BD9-81ED-4DB2-BD59-A6C34878D82A}">
                    <a16:rowId xmlns:a16="http://schemas.microsoft.com/office/drawing/2014/main" val="924825995"/>
                  </a:ext>
                </a:extLst>
              </a:tr>
              <a:tr h="370840">
                <a:tc>
                  <a:txBody>
                    <a:bodyPr/>
                    <a:lstStyle/>
                    <a:p>
                      <a:r>
                        <a:rPr lang="en-IN" sz="1600" dirty="0"/>
                        <a:t>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Testing the Usability of SNOMED CT Terms Suggestion in Medical Report</a:t>
                      </a:r>
                      <a:endParaRPr lang="en-US" sz="1800" b="0" i="0" kern="1200" dirty="0">
                        <a:solidFill>
                          <a:schemeClr val="dk1"/>
                        </a:solidFill>
                        <a:effectLst/>
                        <a:latin typeface="+mn-lt"/>
                        <a:ea typeface="+mn-ea"/>
                        <a:cs typeface="+mn-cs"/>
                      </a:endParaRPr>
                    </a:p>
                    <a:p>
                      <a:endParaRPr lang="en-IN" dirty="0"/>
                    </a:p>
                  </a:txBody>
                  <a:tcPr/>
                </a:tc>
                <a:tc>
                  <a:txBody>
                    <a:bodyPr/>
                    <a:lstStyle/>
                    <a:p>
                      <a:r>
                        <a:rPr lang="en-IN" sz="1800" b="0" i="0" u="none" strike="noStrike" kern="1200" dirty="0">
                          <a:solidFill>
                            <a:schemeClr val="dk1"/>
                          </a:solidFill>
                          <a:effectLst/>
                          <a:latin typeface="+mn-lt"/>
                          <a:ea typeface="+mn-ea"/>
                          <a:cs typeface="+mn-cs"/>
                        </a:rPr>
                        <a:t>Herminio Garcia-Gonzalez 2017-2019</a:t>
                      </a:r>
                      <a:r>
                        <a:rPr lang="en-US" sz="1800" b="0" i="0" u="none" strike="noStrike" kern="1200" dirty="0">
                          <a:solidFill>
                            <a:schemeClr val="dk1"/>
                          </a:solidFill>
                          <a:effectLst/>
                          <a:latin typeface="+mn-lt"/>
                          <a:ea typeface="+mn-ea"/>
                          <a:cs typeface="+mn-cs"/>
                        </a:rPr>
                        <a:t> IEEE 32nd International Symposium on Computer-Based Medical Systems (CBMS)</a:t>
                      </a:r>
                      <a:endParaRPr lang="en-IN" b="0" i="0" dirty="0"/>
                    </a:p>
                  </a:txBody>
                  <a:tcPr/>
                </a:tc>
                <a:tc>
                  <a:txBody>
                    <a:bodyPr/>
                    <a:lstStyle/>
                    <a:p>
                      <a:r>
                        <a:rPr lang="en-US" sz="1800" b="0" i="0" kern="1200" dirty="0">
                          <a:solidFill>
                            <a:schemeClr val="dk1"/>
                          </a:solidFill>
                          <a:effectLst/>
                          <a:latin typeface="+mn-lt"/>
                          <a:ea typeface="+mn-ea"/>
                          <a:cs typeface="+mn-cs"/>
                        </a:rPr>
                        <a:t>The use of SNOMED CT in medical applications is important because it can facilitate the integration of medical records. The tests were conducted with twenty-five people.</a:t>
                      </a:r>
                    </a:p>
                  </a:txBody>
                  <a:tcPr/>
                </a:tc>
                <a:extLst>
                  <a:ext uri="{0D108BD9-81ED-4DB2-BD59-A6C34878D82A}">
                    <a16:rowId xmlns:a16="http://schemas.microsoft.com/office/drawing/2014/main" val="3316868911"/>
                  </a:ext>
                </a:extLst>
              </a:tr>
            </a:tbl>
          </a:graphicData>
        </a:graphic>
      </p:graphicFrame>
    </p:spTree>
    <p:extLst>
      <p:ext uri="{BB962C8B-B14F-4D97-AF65-F5344CB8AC3E}">
        <p14:creationId xmlns:p14="http://schemas.microsoft.com/office/powerpoint/2010/main" val="661197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8456-3F89-48B6-9899-67DAE6C34C0C}"/>
              </a:ext>
            </a:extLst>
          </p:cNvPr>
          <p:cNvSpPr>
            <a:spLocks noGrp="1"/>
          </p:cNvSpPr>
          <p:nvPr>
            <p:ph type="title"/>
          </p:nvPr>
        </p:nvSpPr>
        <p:spPr/>
        <p:txBody>
          <a:bodyPr/>
          <a:lstStyle/>
          <a:p>
            <a:pPr algn="ctr"/>
            <a:r>
              <a:rPr lang="en-IN" dirty="0"/>
              <a:t>Literature Survey</a:t>
            </a:r>
          </a:p>
        </p:txBody>
      </p:sp>
      <p:graphicFrame>
        <p:nvGraphicFramePr>
          <p:cNvPr id="4" name="Table 4">
            <a:extLst>
              <a:ext uri="{FF2B5EF4-FFF2-40B4-BE49-F238E27FC236}">
                <a16:creationId xmlns:a16="http://schemas.microsoft.com/office/drawing/2014/main" id="{64637E37-9D3E-4272-8912-EE7791A09897}"/>
              </a:ext>
            </a:extLst>
          </p:cNvPr>
          <p:cNvGraphicFramePr>
            <a:graphicFrameLocks noGrp="1"/>
          </p:cNvGraphicFramePr>
          <p:nvPr>
            <p:ph idx="1"/>
            <p:extLst>
              <p:ext uri="{D42A27DB-BD31-4B8C-83A1-F6EECF244321}">
                <p14:modId xmlns:p14="http://schemas.microsoft.com/office/powerpoint/2010/main" val="3443023046"/>
              </p:ext>
            </p:extLst>
          </p:nvPr>
        </p:nvGraphicFramePr>
        <p:xfrm>
          <a:off x="705035" y="1555115"/>
          <a:ext cx="10515600" cy="4937760"/>
        </p:xfrm>
        <a:graphic>
          <a:graphicData uri="http://schemas.openxmlformats.org/drawingml/2006/table">
            <a:tbl>
              <a:tblPr firstRow="1" bandRow="1">
                <a:tableStyleId>{5C22544A-7EE6-4342-B048-85BDC9FD1C3A}</a:tableStyleId>
              </a:tblPr>
              <a:tblGrid>
                <a:gridCol w="1052744">
                  <a:extLst>
                    <a:ext uri="{9D8B030D-6E8A-4147-A177-3AD203B41FA5}">
                      <a16:colId xmlns:a16="http://schemas.microsoft.com/office/drawing/2014/main" val="542152733"/>
                    </a:ext>
                  </a:extLst>
                </a:gridCol>
                <a:gridCol w="4208015">
                  <a:extLst>
                    <a:ext uri="{9D8B030D-6E8A-4147-A177-3AD203B41FA5}">
                      <a16:colId xmlns:a16="http://schemas.microsoft.com/office/drawing/2014/main" val="3429097656"/>
                    </a:ext>
                  </a:extLst>
                </a:gridCol>
                <a:gridCol w="2625941">
                  <a:extLst>
                    <a:ext uri="{9D8B030D-6E8A-4147-A177-3AD203B41FA5}">
                      <a16:colId xmlns:a16="http://schemas.microsoft.com/office/drawing/2014/main" val="742274493"/>
                    </a:ext>
                  </a:extLst>
                </a:gridCol>
                <a:gridCol w="2628900">
                  <a:extLst>
                    <a:ext uri="{9D8B030D-6E8A-4147-A177-3AD203B41FA5}">
                      <a16:colId xmlns:a16="http://schemas.microsoft.com/office/drawing/2014/main" val="203434230"/>
                    </a:ext>
                  </a:extLst>
                </a:gridCol>
              </a:tblGrid>
              <a:tr h="370840">
                <a:tc>
                  <a:txBody>
                    <a:bodyPr/>
                    <a:lstStyle/>
                    <a:p>
                      <a:r>
                        <a:rPr lang="en-IN" dirty="0"/>
                        <a:t>SN </a:t>
                      </a:r>
                    </a:p>
                    <a:p>
                      <a:r>
                        <a:rPr lang="en-IN" dirty="0"/>
                        <a:t>NO</a:t>
                      </a:r>
                    </a:p>
                  </a:txBody>
                  <a:tcPr/>
                </a:tc>
                <a:tc>
                  <a:txBody>
                    <a:bodyPr/>
                    <a:lstStyle/>
                    <a:p>
                      <a:r>
                        <a:rPr lang="en-IN" dirty="0"/>
                        <a:t>TITLE OF THE PAPER</a:t>
                      </a:r>
                    </a:p>
                  </a:txBody>
                  <a:tcPr/>
                </a:tc>
                <a:tc>
                  <a:txBody>
                    <a:bodyPr/>
                    <a:lstStyle/>
                    <a:p>
                      <a:r>
                        <a:rPr lang="en-IN" dirty="0"/>
                        <a:t>YEAR AND AUTHOR OF PUBLISHING</a:t>
                      </a:r>
                    </a:p>
                  </a:txBody>
                  <a:tcPr/>
                </a:tc>
                <a:tc>
                  <a:txBody>
                    <a:bodyPr/>
                    <a:lstStyle/>
                    <a:p>
                      <a:r>
                        <a:rPr lang="en-IN" dirty="0"/>
                        <a:t>DESCRIPTION</a:t>
                      </a:r>
                    </a:p>
                  </a:txBody>
                  <a:tcPr/>
                </a:tc>
                <a:extLst>
                  <a:ext uri="{0D108BD9-81ED-4DB2-BD59-A6C34878D82A}">
                    <a16:rowId xmlns:a16="http://schemas.microsoft.com/office/drawing/2014/main" val="111395341"/>
                  </a:ext>
                </a:extLst>
              </a:tr>
              <a:tr h="370840">
                <a:tc>
                  <a:txBody>
                    <a:bodyPr/>
                    <a:lstStyle/>
                    <a:p>
                      <a:r>
                        <a:rPr lang="en-IN" dirty="0"/>
                        <a:t>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Automated Detection of Handwritten Whiteboard Content in Lecture Videos for Summarization</a:t>
                      </a:r>
                      <a:endParaRPr lang="en-US" sz="1800" b="0" i="0" kern="1200" dirty="0">
                        <a:solidFill>
                          <a:schemeClr val="dk1"/>
                        </a:solidFill>
                        <a:effectLst/>
                        <a:latin typeface="+mn-lt"/>
                        <a:ea typeface="+mn-ea"/>
                        <a:cs typeface="+mn-cs"/>
                      </a:endParaRPr>
                    </a:p>
                    <a:p>
                      <a:endParaRPr lang="en-IN" dirty="0"/>
                    </a:p>
                  </a:txBody>
                  <a:tcPr/>
                </a:tc>
                <a:tc>
                  <a:txBody>
                    <a:bodyPr/>
                    <a:lstStyle/>
                    <a:p>
                      <a:r>
                        <a:rPr lang="en-IN" u="none" dirty="0" err="1"/>
                        <a:t>Venu</a:t>
                      </a:r>
                      <a:r>
                        <a:rPr lang="en-IN" u="none" dirty="0"/>
                        <a:t> </a:t>
                      </a:r>
                      <a:r>
                        <a:rPr lang="en-IN" u="none" dirty="0" err="1"/>
                        <a:t>Govindraju</a:t>
                      </a:r>
                      <a:r>
                        <a:rPr lang="en-IN" u="none" dirty="0"/>
                        <a:t>-</a:t>
                      </a:r>
                      <a:r>
                        <a:rPr lang="en-US" sz="1800" b="0" i="0" u="none" kern="1200" dirty="0">
                          <a:solidFill>
                            <a:schemeClr val="dk1"/>
                          </a:solidFill>
                          <a:effectLst/>
                          <a:latin typeface="+mn-lt"/>
                          <a:ea typeface="+mn-ea"/>
                          <a:cs typeface="+mn-cs"/>
                        </a:rPr>
                        <a:t>2018 16th International Conference on Frontiers in Handwriting Recognition (ICFHR)</a:t>
                      </a:r>
                      <a:endParaRPr lang="en-IN" u="none" dirty="0"/>
                    </a:p>
                  </a:txBody>
                  <a:tcPr/>
                </a:tc>
                <a:tc>
                  <a:txBody>
                    <a:bodyPr/>
                    <a:lstStyle/>
                    <a:p>
                      <a:r>
                        <a:rPr lang="en-US" sz="1800" b="0" i="0" kern="1200" dirty="0">
                          <a:solidFill>
                            <a:schemeClr val="dk1"/>
                          </a:solidFill>
                          <a:effectLst/>
                          <a:latin typeface="+mn-lt"/>
                          <a:ea typeface="+mn-ea"/>
                          <a:cs typeface="+mn-cs"/>
                        </a:rPr>
                        <a:t>We detect handwritten elements on the whiteboard to generate a summary of all content over time in the lecture, while also dealing with occluded content due to motion of the lecturer. </a:t>
                      </a:r>
                      <a:endParaRPr lang="en-IN" dirty="0"/>
                    </a:p>
                  </a:txBody>
                  <a:tcPr/>
                </a:tc>
                <a:extLst>
                  <a:ext uri="{0D108BD9-81ED-4DB2-BD59-A6C34878D82A}">
                    <a16:rowId xmlns:a16="http://schemas.microsoft.com/office/drawing/2014/main" val="595331367"/>
                  </a:ext>
                </a:extLst>
              </a:tr>
              <a:tr h="370840">
                <a:tc>
                  <a:txBody>
                    <a:bodyPr/>
                    <a:lstStyle/>
                    <a:p>
                      <a:r>
                        <a:rPr lang="en-IN" dirty="0"/>
                        <a:t>04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kern="1200" dirty="0">
                          <a:solidFill>
                            <a:schemeClr val="dk1"/>
                          </a:solidFill>
                          <a:effectLst/>
                          <a:latin typeface="+mn-lt"/>
                          <a:ea typeface="+mn-ea"/>
                          <a:cs typeface="+mn-cs"/>
                        </a:rPr>
                        <a:t>Implementing Classification algorithms in Medical Report Analysis for Helping Patient During Unavailability of Medical Expertise</a:t>
                      </a:r>
                    </a:p>
                    <a:p>
                      <a:endParaRPr lang="en-IN" dirty="0"/>
                    </a:p>
                  </a:txBody>
                  <a:tcPr/>
                </a:tc>
                <a:tc>
                  <a:txBody>
                    <a:bodyPr/>
                    <a:lstStyle/>
                    <a:p>
                      <a:r>
                        <a:rPr lang="en-US" sz="1800" b="0" i="0" u="none" kern="1200" dirty="0" err="1">
                          <a:solidFill>
                            <a:schemeClr val="dk1"/>
                          </a:solidFill>
                          <a:effectLst/>
                          <a:latin typeface="+mn-lt"/>
                          <a:ea typeface="+mn-ea"/>
                          <a:cs typeface="+mn-cs"/>
                        </a:rPr>
                        <a:t>Chandraraj</a:t>
                      </a:r>
                      <a:r>
                        <a:rPr lang="en-US" sz="1800" b="0" i="0" u="none" kern="1200" dirty="0">
                          <a:solidFill>
                            <a:schemeClr val="dk1"/>
                          </a:solidFill>
                          <a:effectLst/>
                          <a:latin typeface="+mn-lt"/>
                          <a:ea typeface="+mn-ea"/>
                          <a:cs typeface="+mn-cs"/>
                        </a:rPr>
                        <a:t> Singh-2018 9th International Conference on Computing, Communication and Networking Technologies (ICCCNT)</a:t>
                      </a:r>
                      <a:endParaRPr lang="en-IN" u="none" dirty="0"/>
                    </a:p>
                  </a:txBody>
                  <a:tcPr/>
                </a:tc>
                <a:tc>
                  <a:txBody>
                    <a:bodyPr/>
                    <a:lstStyle/>
                    <a:p>
                      <a:r>
                        <a:rPr lang="en-US" sz="1800" b="0" i="0" kern="1200" dirty="0">
                          <a:solidFill>
                            <a:schemeClr val="dk1"/>
                          </a:solidFill>
                          <a:effectLst/>
                          <a:latin typeface="+mn-lt"/>
                          <a:ea typeface="+mn-ea"/>
                          <a:cs typeface="+mn-cs"/>
                        </a:rPr>
                        <a:t>The prime focus of this research is predicting diseases using classification methods for providing medical expertise to those patients.</a:t>
                      </a:r>
                      <a:endParaRPr lang="en-IN" dirty="0"/>
                    </a:p>
                  </a:txBody>
                  <a:tcPr/>
                </a:tc>
                <a:extLst>
                  <a:ext uri="{0D108BD9-81ED-4DB2-BD59-A6C34878D82A}">
                    <a16:rowId xmlns:a16="http://schemas.microsoft.com/office/drawing/2014/main" val="1561427151"/>
                  </a:ext>
                </a:extLst>
              </a:tr>
            </a:tbl>
          </a:graphicData>
        </a:graphic>
      </p:graphicFrame>
    </p:spTree>
    <p:extLst>
      <p:ext uri="{BB962C8B-B14F-4D97-AF65-F5344CB8AC3E}">
        <p14:creationId xmlns:p14="http://schemas.microsoft.com/office/powerpoint/2010/main" val="1005552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9EB31-F03E-4BC5-A8E4-F0C6B0A4D4B7}"/>
              </a:ext>
            </a:extLst>
          </p:cNvPr>
          <p:cNvSpPr>
            <a:spLocks noGrp="1"/>
          </p:cNvSpPr>
          <p:nvPr>
            <p:ph type="title"/>
          </p:nvPr>
        </p:nvSpPr>
        <p:spPr/>
        <p:txBody>
          <a:bodyPr/>
          <a:lstStyle/>
          <a:p>
            <a:pPr algn="ctr"/>
            <a:r>
              <a:rPr lang="en-IN" dirty="0"/>
              <a:t>Optical Character Recognition</a:t>
            </a:r>
          </a:p>
        </p:txBody>
      </p:sp>
      <p:pic>
        <p:nvPicPr>
          <p:cNvPr id="5" name="Content Placeholder 4">
            <a:extLst>
              <a:ext uri="{FF2B5EF4-FFF2-40B4-BE49-F238E27FC236}">
                <a16:creationId xmlns:a16="http://schemas.microsoft.com/office/drawing/2014/main" id="{87403051-3283-4756-8BA1-74B74C6A9BAB}"/>
              </a:ext>
            </a:extLst>
          </p:cNvPr>
          <p:cNvPicPr>
            <a:picLocks noGrp="1" noChangeAspect="1"/>
          </p:cNvPicPr>
          <p:nvPr>
            <p:ph idx="1"/>
          </p:nvPr>
        </p:nvPicPr>
        <p:blipFill>
          <a:blip r:embed="rId2"/>
          <a:stretch>
            <a:fillRect/>
          </a:stretch>
        </p:blipFill>
        <p:spPr>
          <a:xfrm>
            <a:off x="1207396" y="1690688"/>
            <a:ext cx="3364604" cy="4914298"/>
          </a:xfrm>
        </p:spPr>
      </p:pic>
      <p:sp>
        <p:nvSpPr>
          <p:cNvPr id="6" name="Rectangle 5">
            <a:extLst>
              <a:ext uri="{FF2B5EF4-FFF2-40B4-BE49-F238E27FC236}">
                <a16:creationId xmlns:a16="http://schemas.microsoft.com/office/drawing/2014/main" id="{7456F1B3-AE24-4B6E-BC1E-A078D77A3C83}"/>
              </a:ext>
            </a:extLst>
          </p:cNvPr>
          <p:cNvSpPr/>
          <p:nvPr/>
        </p:nvSpPr>
        <p:spPr>
          <a:xfrm>
            <a:off x="5072109" y="2527529"/>
            <a:ext cx="6096000" cy="2677656"/>
          </a:xfrm>
          <a:prstGeom prst="rect">
            <a:avLst/>
          </a:prstGeom>
        </p:spPr>
        <p:txBody>
          <a:bodyPr>
            <a:spAutoFit/>
          </a:bodyPr>
          <a:lstStyle/>
          <a:p>
            <a:r>
              <a:rPr lang="en-US" sz="2400" dirty="0"/>
              <a:t>OCR system usually has two important steps :</a:t>
            </a:r>
          </a:p>
          <a:p>
            <a:r>
              <a:rPr lang="en-US" sz="2400" dirty="0"/>
              <a:t>Texts localization and recognition with the development of feature extraction methods, especially Convolutional Neural Networks (CNN) and Long-Short Term Memory (LSTM), there has been a significant progress in texts recognition</a:t>
            </a:r>
            <a:endParaRPr lang="en-IN" sz="2400" dirty="0"/>
          </a:p>
        </p:txBody>
      </p:sp>
    </p:spTree>
    <p:extLst>
      <p:ext uri="{BB962C8B-B14F-4D97-AF65-F5344CB8AC3E}">
        <p14:creationId xmlns:p14="http://schemas.microsoft.com/office/powerpoint/2010/main" val="945959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640</TotalTime>
  <Words>1385</Words>
  <Application>Microsoft Office PowerPoint</Application>
  <PresentationFormat>Widescreen</PresentationFormat>
  <Paragraphs>86</Paragraphs>
  <Slides>18</Slides>
  <Notes>0</Notes>
  <HiddenSlides>0</HiddenSlides>
  <MMClips>1</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8" baseType="lpstr">
      <vt:lpstr>Arial</vt:lpstr>
      <vt:lpstr>Calibri</vt:lpstr>
      <vt:lpstr>Calibri Light</vt:lpstr>
      <vt:lpstr>Courier New</vt:lpstr>
      <vt:lpstr>Open Sans</vt:lpstr>
      <vt:lpstr>Roboto</vt:lpstr>
      <vt:lpstr>Wingdings 3</vt:lpstr>
      <vt:lpstr>Office Theme</vt:lpstr>
      <vt:lpstr>Binary Worksheet</vt:lpstr>
      <vt:lpstr>Document</vt:lpstr>
      <vt:lpstr>Smart Analysis of Medical Report</vt:lpstr>
      <vt:lpstr>Introduction</vt:lpstr>
      <vt:lpstr>Objective</vt:lpstr>
      <vt:lpstr>Abstract</vt:lpstr>
      <vt:lpstr>Existing system</vt:lpstr>
      <vt:lpstr>Proposed Work</vt:lpstr>
      <vt:lpstr>Literature Survey</vt:lpstr>
      <vt:lpstr>Literature Survey</vt:lpstr>
      <vt:lpstr>Optical Character Recognition</vt:lpstr>
      <vt:lpstr>Flowchart</vt:lpstr>
      <vt:lpstr>Requirements</vt:lpstr>
      <vt:lpstr>Tensor Flow</vt:lpstr>
      <vt:lpstr>Natural Language Tool Kit</vt:lpstr>
      <vt:lpstr>Input Data</vt:lpstr>
      <vt:lpstr>                 Demonstration Phase &amp;Output</vt:lpstr>
      <vt:lpstr>Code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analysis of medical report using Image processing</dc:title>
  <dc:creator>Revanth</dc:creator>
  <cp:lastModifiedBy>Rohit Ethiraj</cp:lastModifiedBy>
  <cp:revision>47</cp:revision>
  <dcterms:created xsi:type="dcterms:W3CDTF">2019-09-25T06:22:52Z</dcterms:created>
  <dcterms:modified xsi:type="dcterms:W3CDTF">2020-03-05T08:46:11Z</dcterms:modified>
</cp:coreProperties>
</file>