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4"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cl.us/new_york_dataset" TargetMode="External"/><Relationship Id="rId1" Type="http://schemas.openxmlformats.org/officeDocument/2006/relationships/hyperlink" Target="https://en.wikipedia.org/wiki/Demographics_of_New_York_City" TargetMode="Externa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1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6" Type="http://schemas.openxmlformats.org/officeDocument/2006/relationships/hyperlink" Target="https://cocl.us/new_york_dataset" TargetMode="External"/><Relationship Id="rId5" Type="http://schemas.openxmlformats.org/officeDocument/2006/relationships/hyperlink" Target="https://en.wikipedia.org/wiki/Demographics_of_New_York_City" TargetMode="External"/><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svg"/><Relationship Id="rId1"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48AB5-657A-4FAB-B548-D8AE130F903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AC8AB02-29D0-4593-9551-88F060DE3E28}">
      <dgm:prSet/>
      <dgm:spPr/>
      <dgm:t>
        <a:bodyPr/>
        <a:lstStyle/>
        <a:p>
          <a:r>
            <a:rPr lang="en-US"/>
            <a:t>There are lots of restaurants in New York, hence opening restaurants in locations that are already crowded with established restaurants with good ratings will not make sense</a:t>
          </a:r>
        </a:p>
      </dgm:t>
    </dgm:pt>
    <dgm:pt modelId="{EDD1D187-2A30-4365-8363-D7B70E7A5989}" type="parTrans" cxnId="{65209FA1-6DDC-421A-9A20-89BFD40445F4}">
      <dgm:prSet/>
      <dgm:spPr/>
      <dgm:t>
        <a:bodyPr/>
        <a:lstStyle/>
        <a:p>
          <a:endParaRPr lang="en-US"/>
        </a:p>
      </dgm:t>
    </dgm:pt>
    <dgm:pt modelId="{E74BF5E7-CF68-4A3C-B015-BC0C76922669}" type="sibTrans" cxnId="{65209FA1-6DDC-421A-9A20-89BFD40445F4}">
      <dgm:prSet/>
      <dgm:spPr/>
      <dgm:t>
        <a:bodyPr/>
        <a:lstStyle/>
        <a:p>
          <a:endParaRPr lang="en-US"/>
        </a:p>
      </dgm:t>
    </dgm:pt>
    <dgm:pt modelId="{4B144F65-396C-4CC7-9F44-B51CBFFDE536}">
      <dgm:prSet/>
      <dgm:spPr/>
      <dgm:t>
        <a:bodyPr/>
        <a:lstStyle/>
        <a:p>
          <a:r>
            <a:rPr lang="en-US"/>
            <a:t>We will be particularly interested in areas with least Indian restaurants or with least ratings</a:t>
          </a:r>
        </a:p>
      </dgm:t>
    </dgm:pt>
    <dgm:pt modelId="{CAE1F229-E59B-4BC6-B3DF-E9F7B7464420}" type="parTrans" cxnId="{07A6B09C-3F20-483E-A9FB-AF27432DDA04}">
      <dgm:prSet/>
      <dgm:spPr/>
      <dgm:t>
        <a:bodyPr/>
        <a:lstStyle/>
        <a:p>
          <a:endParaRPr lang="en-US"/>
        </a:p>
      </dgm:t>
    </dgm:pt>
    <dgm:pt modelId="{0270D575-25C4-49AC-8864-99CF04C72B2D}" type="sibTrans" cxnId="{07A6B09C-3F20-483E-A9FB-AF27432DDA04}">
      <dgm:prSet/>
      <dgm:spPr/>
      <dgm:t>
        <a:bodyPr/>
        <a:lstStyle/>
        <a:p>
          <a:endParaRPr lang="en-US"/>
        </a:p>
      </dgm:t>
    </dgm:pt>
    <dgm:pt modelId="{E9697A73-3213-42E8-B62B-C68C20CEE37D}">
      <dgm:prSet/>
      <dgm:spPr/>
      <dgm:t>
        <a:bodyPr/>
        <a:lstStyle/>
        <a:p>
          <a:r>
            <a:rPr lang="en-US"/>
            <a:t>The Indian population in New York City is over 650,000. Indians, the second largest Asian group in the city, comprised 20.5 percent of the Asian population. By borough, 65 percent of Indian New Yorkers lived in Queens, 12 percent in Manhattan, 12 percent in Brooklyn, 6.5 percent in the Bronx, and 5 percent in Staten Island</a:t>
          </a:r>
        </a:p>
      </dgm:t>
    </dgm:pt>
    <dgm:pt modelId="{8F15ED7B-44BD-469C-9C06-7E23C03E9D66}" type="parTrans" cxnId="{06D1AE15-2C1B-4BCB-9248-F4CBFE87877A}">
      <dgm:prSet/>
      <dgm:spPr/>
      <dgm:t>
        <a:bodyPr/>
        <a:lstStyle/>
        <a:p>
          <a:endParaRPr lang="en-US"/>
        </a:p>
      </dgm:t>
    </dgm:pt>
    <dgm:pt modelId="{8CB68229-AE36-4FB4-93C1-721A7FD2D166}" type="sibTrans" cxnId="{06D1AE15-2C1B-4BCB-9248-F4CBFE87877A}">
      <dgm:prSet/>
      <dgm:spPr/>
      <dgm:t>
        <a:bodyPr/>
        <a:lstStyle/>
        <a:p>
          <a:endParaRPr lang="en-US"/>
        </a:p>
      </dgm:t>
    </dgm:pt>
    <dgm:pt modelId="{D1561DCB-E455-4C03-AB83-09C64372ED81}">
      <dgm:prSet/>
      <dgm:spPr/>
      <dgm:t>
        <a:bodyPr/>
        <a:lstStyle/>
        <a:p>
          <a:r>
            <a:rPr lang="en-US" dirty="0"/>
            <a:t>Hence the data should be sliced and diced so, we don’t end up in opening restaurant based on a single criteria </a:t>
          </a:r>
        </a:p>
      </dgm:t>
    </dgm:pt>
    <dgm:pt modelId="{3D958C7E-4076-4C84-BC88-6DFB8B30D5B7}" type="parTrans" cxnId="{497E6A3E-6106-4BFA-87E3-7BBF8B4EB090}">
      <dgm:prSet/>
      <dgm:spPr/>
      <dgm:t>
        <a:bodyPr/>
        <a:lstStyle/>
        <a:p>
          <a:endParaRPr lang="en-US"/>
        </a:p>
      </dgm:t>
    </dgm:pt>
    <dgm:pt modelId="{D929B168-0FF4-4787-BB67-C470D8A2C450}" type="sibTrans" cxnId="{497E6A3E-6106-4BFA-87E3-7BBF8B4EB090}">
      <dgm:prSet/>
      <dgm:spPr/>
      <dgm:t>
        <a:bodyPr/>
        <a:lstStyle/>
        <a:p>
          <a:endParaRPr lang="en-US"/>
        </a:p>
      </dgm:t>
    </dgm:pt>
    <dgm:pt modelId="{C39A761A-AC1E-487A-AB48-CB4B33664705}" type="pres">
      <dgm:prSet presAssocID="{DF348AB5-657A-4FAB-B548-D8AE130F903E}" presName="root" presStyleCnt="0">
        <dgm:presLayoutVars>
          <dgm:dir/>
          <dgm:resizeHandles val="exact"/>
        </dgm:presLayoutVars>
      </dgm:prSet>
      <dgm:spPr/>
    </dgm:pt>
    <dgm:pt modelId="{49C08240-A7A0-4D42-BD43-FAA1A93B62BA}" type="pres">
      <dgm:prSet presAssocID="{3AC8AB02-29D0-4593-9551-88F060DE3E28}" presName="compNode" presStyleCnt="0"/>
      <dgm:spPr/>
    </dgm:pt>
    <dgm:pt modelId="{52DA4BBF-2DA8-464F-8A74-AC3B68F02FBD}" type="pres">
      <dgm:prSet presAssocID="{3AC8AB02-29D0-4593-9551-88F060DE3E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co"/>
        </a:ext>
      </dgm:extLst>
    </dgm:pt>
    <dgm:pt modelId="{AFD0A561-29DA-448E-B8D2-01EFFB5226D5}" type="pres">
      <dgm:prSet presAssocID="{3AC8AB02-29D0-4593-9551-88F060DE3E28}" presName="spaceRect" presStyleCnt="0"/>
      <dgm:spPr/>
    </dgm:pt>
    <dgm:pt modelId="{6585975C-F2B8-4B42-8803-0EF838D2ED9A}" type="pres">
      <dgm:prSet presAssocID="{3AC8AB02-29D0-4593-9551-88F060DE3E28}" presName="textRect" presStyleLbl="revTx" presStyleIdx="0" presStyleCnt="4">
        <dgm:presLayoutVars>
          <dgm:chMax val="1"/>
          <dgm:chPref val="1"/>
        </dgm:presLayoutVars>
      </dgm:prSet>
      <dgm:spPr/>
    </dgm:pt>
    <dgm:pt modelId="{14B20706-D98E-4531-B54D-1D9BAA5C337A}" type="pres">
      <dgm:prSet presAssocID="{E74BF5E7-CF68-4A3C-B015-BC0C76922669}" presName="sibTrans" presStyleCnt="0"/>
      <dgm:spPr/>
    </dgm:pt>
    <dgm:pt modelId="{AC4F06C5-D3D9-48F0-85BD-CD85E753BA1D}" type="pres">
      <dgm:prSet presAssocID="{4B144F65-396C-4CC7-9F44-B51CBFFDE536}" presName="compNode" presStyleCnt="0"/>
      <dgm:spPr/>
    </dgm:pt>
    <dgm:pt modelId="{8DB527AC-F5A7-4855-BCC5-A281C0C34E37}" type="pres">
      <dgm:prSet presAssocID="{4B144F65-396C-4CC7-9F44-B51CBFFDE5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076174B9-F2CE-4925-A9DA-1330CD1B1269}" type="pres">
      <dgm:prSet presAssocID="{4B144F65-396C-4CC7-9F44-B51CBFFDE536}" presName="spaceRect" presStyleCnt="0"/>
      <dgm:spPr/>
    </dgm:pt>
    <dgm:pt modelId="{4ED3E13E-8818-418D-85C6-047C44291839}" type="pres">
      <dgm:prSet presAssocID="{4B144F65-396C-4CC7-9F44-B51CBFFDE536}" presName="textRect" presStyleLbl="revTx" presStyleIdx="1" presStyleCnt="4">
        <dgm:presLayoutVars>
          <dgm:chMax val="1"/>
          <dgm:chPref val="1"/>
        </dgm:presLayoutVars>
      </dgm:prSet>
      <dgm:spPr/>
    </dgm:pt>
    <dgm:pt modelId="{DA483927-71C0-4B68-93F0-CD77E8A52F3F}" type="pres">
      <dgm:prSet presAssocID="{0270D575-25C4-49AC-8864-99CF04C72B2D}" presName="sibTrans" presStyleCnt="0"/>
      <dgm:spPr/>
    </dgm:pt>
    <dgm:pt modelId="{9646D137-64A4-4405-8C97-9BE0AC5878C9}" type="pres">
      <dgm:prSet presAssocID="{E9697A73-3213-42E8-B62B-C68C20CEE37D}" presName="compNode" presStyleCnt="0"/>
      <dgm:spPr/>
    </dgm:pt>
    <dgm:pt modelId="{1657FFF9-22F7-4F9B-A404-9513D051116C}" type="pres">
      <dgm:prSet presAssocID="{E9697A73-3213-42E8-B62B-C68C20CEE3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Yuan"/>
        </a:ext>
      </dgm:extLst>
    </dgm:pt>
    <dgm:pt modelId="{02F681F3-D1A0-410B-814D-8D2267C31223}" type="pres">
      <dgm:prSet presAssocID="{E9697A73-3213-42E8-B62B-C68C20CEE37D}" presName="spaceRect" presStyleCnt="0"/>
      <dgm:spPr/>
    </dgm:pt>
    <dgm:pt modelId="{0067766D-91BD-4376-98B2-9F105A791AA3}" type="pres">
      <dgm:prSet presAssocID="{E9697A73-3213-42E8-B62B-C68C20CEE37D}" presName="textRect" presStyleLbl="revTx" presStyleIdx="2" presStyleCnt="4">
        <dgm:presLayoutVars>
          <dgm:chMax val="1"/>
          <dgm:chPref val="1"/>
        </dgm:presLayoutVars>
      </dgm:prSet>
      <dgm:spPr/>
    </dgm:pt>
    <dgm:pt modelId="{56ECE783-605A-450F-8F15-8E4CCBB5E1AC}" type="pres">
      <dgm:prSet presAssocID="{8CB68229-AE36-4FB4-93C1-721A7FD2D166}" presName="sibTrans" presStyleCnt="0"/>
      <dgm:spPr/>
    </dgm:pt>
    <dgm:pt modelId="{F1AE5EDB-D4F0-458D-BC0F-695D1E934204}" type="pres">
      <dgm:prSet presAssocID="{D1561DCB-E455-4C03-AB83-09C64372ED81}" presName="compNode" presStyleCnt="0"/>
      <dgm:spPr/>
    </dgm:pt>
    <dgm:pt modelId="{EACEEB86-AD3B-4D61-905D-7A0E8F605724}" type="pres">
      <dgm:prSet presAssocID="{D1561DCB-E455-4C03-AB83-09C64372ED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EE56A3A9-379C-4EC0-9C4F-E7050F497B11}" type="pres">
      <dgm:prSet presAssocID="{D1561DCB-E455-4C03-AB83-09C64372ED81}" presName="spaceRect" presStyleCnt="0"/>
      <dgm:spPr/>
    </dgm:pt>
    <dgm:pt modelId="{6AD060B5-D0E7-4186-9290-37D4E40324BA}" type="pres">
      <dgm:prSet presAssocID="{D1561DCB-E455-4C03-AB83-09C64372ED81}" presName="textRect" presStyleLbl="revTx" presStyleIdx="3" presStyleCnt="4">
        <dgm:presLayoutVars>
          <dgm:chMax val="1"/>
          <dgm:chPref val="1"/>
        </dgm:presLayoutVars>
      </dgm:prSet>
      <dgm:spPr/>
    </dgm:pt>
  </dgm:ptLst>
  <dgm:cxnLst>
    <dgm:cxn modelId="{06D1AE15-2C1B-4BCB-9248-F4CBFE87877A}" srcId="{DF348AB5-657A-4FAB-B548-D8AE130F903E}" destId="{E9697A73-3213-42E8-B62B-C68C20CEE37D}" srcOrd="2" destOrd="0" parTransId="{8F15ED7B-44BD-469C-9C06-7E23C03E9D66}" sibTransId="{8CB68229-AE36-4FB4-93C1-721A7FD2D166}"/>
    <dgm:cxn modelId="{004E0F37-FFB7-479F-B05B-F6FD2B77A27E}" type="presOf" srcId="{3AC8AB02-29D0-4593-9551-88F060DE3E28}" destId="{6585975C-F2B8-4B42-8803-0EF838D2ED9A}" srcOrd="0" destOrd="0" presId="urn:microsoft.com/office/officeart/2018/2/layout/IconLabelList"/>
    <dgm:cxn modelId="{497E6A3E-6106-4BFA-87E3-7BBF8B4EB090}" srcId="{DF348AB5-657A-4FAB-B548-D8AE130F903E}" destId="{D1561DCB-E455-4C03-AB83-09C64372ED81}" srcOrd="3" destOrd="0" parTransId="{3D958C7E-4076-4C84-BC88-6DFB8B30D5B7}" sibTransId="{D929B168-0FF4-4787-BB67-C470D8A2C450}"/>
    <dgm:cxn modelId="{99E4D641-1091-4E3C-81E6-28BC83757DCE}" type="presOf" srcId="{E9697A73-3213-42E8-B62B-C68C20CEE37D}" destId="{0067766D-91BD-4376-98B2-9F105A791AA3}" srcOrd="0" destOrd="0" presId="urn:microsoft.com/office/officeart/2018/2/layout/IconLabelList"/>
    <dgm:cxn modelId="{89DD547E-1C47-4F72-874A-7874238303E4}" type="presOf" srcId="{DF348AB5-657A-4FAB-B548-D8AE130F903E}" destId="{C39A761A-AC1E-487A-AB48-CB4B33664705}" srcOrd="0" destOrd="0" presId="urn:microsoft.com/office/officeart/2018/2/layout/IconLabelList"/>
    <dgm:cxn modelId="{46B0D989-A084-4137-A0B6-80ED55ADED23}" type="presOf" srcId="{4B144F65-396C-4CC7-9F44-B51CBFFDE536}" destId="{4ED3E13E-8818-418D-85C6-047C44291839}" srcOrd="0" destOrd="0" presId="urn:microsoft.com/office/officeart/2018/2/layout/IconLabelList"/>
    <dgm:cxn modelId="{07A6B09C-3F20-483E-A9FB-AF27432DDA04}" srcId="{DF348AB5-657A-4FAB-B548-D8AE130F903E}" destId="{4B144F65-396C-4CC7-9F44-B51CBFFDE536}" srcOrd="1" destOrd="0" parTransId="{CAE1F229-E59B-4BC6-B3DF-E9F7B7464420}" sibTransId="{0270D575-25C4-49AC-8864-99CF04C72B2D}"/>
    <dgm:cxn modelId="{65209FA1-6DDC-421A-9A20-89BFD40445F4}" srcId="{DF348AB5-657A-4FAB-B548-D8AE130F903E}" destId="{3AC8AB02-29D0-4593-9551-88F060DE3E28}" srcOrd="0" destOrd="0" parTransId="{EDD1D187-2A30-4365-8363-D7B70E7A5989}" sibTransId="{E74BF5E7-CF68-4A3C-B015-BC0C76922669}"/>
    <dgm:cxn modelId="{3418AFB9-61EC-402F-8310-A729F3095FFE}" type="presOf" srcId="{D1561DCB-E455-4C03-AB83-09C64372ED81}" destId="{6AD060B5-D0E7-4186-9290-37D4E40324BA}" srcOrd="0" destOrd="0" presId="urn:microsoft.com/office/officeart/2018/2/layout/IconLabelList"/>
    <dgm:cxn modelId="{7995F06A-6E25-45A0-B2EB-B69262C25642}" type="presParOf" srcId="{C39A761A-AC1E-487A-AB48-CB4B33664705}" destId="{49C08240-A7A0-4D42-BD43-FAA1A93B62BA}" srcOrd="0" destOrd="0" presId="urn:microsoft.com/office/officeart/2018/2/layout/IconLabelList"/>
    <dgm:cxn modelId="{261E7D2C-1F9A-4FCA-8538-090E58CD2F09}" type="presParOf" srcId="{49C08240-A7A0-4D42-BD43-FAA1A93B62BA}" destId="{52DA4BBF-2DA8-464F-8A74-AC3B68F02FBD}" srcOrd="0" destOrd="0" presId="urn:microsoft.com/office/officeart/2018/2/layout/IconLabelList"/>
    <dgm:cxn modelId="{BDA78CEA-0C2A-494C-9908-34B4AD80895A}" type="presParOf" srcId="{49C08240-A7A0-4D42-BD43-FAA1A93B62BA}" destId="{AFD0A561-29DA-448E-B8D2-01EFFB5226D5}" srcOrd="1" destOrd="0" presId="urn:microsoft.com/office/officeart/2018/2/layout/IconLabelList"/>
    <dgm:cxn modelId="{74FF84FF-4D9D-4D06-9560-C5B27C2E2098}" type="presParOf" srcId="{49C08240-A7A0-4D42-BD43-FAA1A93B62BA}" destId="{6585975C-F2B8-4B42-8803-0EF838D2ED9A}" srcOrd="2" destOrd="0" presId="urn:microsoft.com/office/officeart/2018/2/layout/IconLabelList"/>
    <dgm:cxn modelId="{B26D8294-C734-41E9-BB8F-30A368739216}" type="presParOf" srcId="{C39A761A-AC1E-487A-AB48-CB4B33664705}" destId="{14B20706-D98E-4531-B54D-1D9BAA5C337A}" srcOrd="1" destOrd="0" presId="urn:microsoft.com/office/officeart/2018/2/layout/IconLabelList"/>
    <dgm:cxn modelId="{75B803E6-9206-4687-9E27-C85B18D8DA97}" type="presParOf" srcId="{C39A761A-AC1E-487A-AB48-CB4B33664705}" destId="{AC4F06C5-D3D9-48F0-85BD-CD85E753BA1D}" srcOrd="2" destOrd="0" presId="urn:microsoft.com/office/officeart/2018/2/layout/IconLabelList"/>
    <dgm:cxn modelId="{4647D232-641E-437B-BCB5-48B6237A8C7B}" type="presParOf" srcId="{AC4F06C5-D3D9-48F0-85BD-CD85E753BA1D}" destId="{8DB527AC-F5A7-4855-BCC5-A281C0C34E37}" srcOrd="0" destOrd="0" presId="urn:microsoft.com/office/officeart/2018/2/layout/IconLabelList"/>
    <dgm:cxn modelId="{3E135A4D-EE8C-404C-8818-26F234FBD654}" type="presParOf" srcId="{AC4F06C5-D3D9-48F0-85BD-CD85E753BA1D}" destId="{076174B9-F2CE-4925-A9DA-1330CD1B1269}" srcOrd="1" destOrd="0" presId="urn:microsoft.com/office/officeart/2018/2/layout/IconLabelList"/>
    <dgm:cxn modelId="{A1356045-F942-46C8-8E9B-D3BA192B4D1E}" type="presParOf" srcId="{AC4F06C5-D3D9-48F0-85BD-CD85E753BA1D}" destId="{4ED3E13E-8818-418D-85C6-047C44291839}" srcOrd="2" destOrd="0" presId="urn:microsoft.com/office/officeart/2018/2/layout/IconLabelList"/>
    <dgm:cxn modelId="{C96214CC-FFC5-44E8-8414-06E2FA1D19E5}" type="presParOf" srcId="{C39A761A-AC1E-487A-AB48-CB4B33664705}" destId="{DA483927-71C0-4B68-93F0-CD77E8A52F3F}" srcOrd="3" destOrd="0" presId="urn:microsoft.com/office/officeart/2018/2/layout/IconLabelList"/>
    <dgm:cxn modelId="{7E8B16A6-AF88-4DF8-8FC4-3B2BEEF6E831}" type="presParOf" srcId="{C39A761A-AC1E-487A-AB48-CB4B33664705}" destId="{9646D137-64A4-4405-8C97-9BE0AC5878C9}" srcOrd="4" destOrd="0" presId="urn:microsoft.com/office/officeart/2018/2/layout/IconLabelList"/>
    <dgm:cxn modelId="{F5C90376-4336-4A3D-A718-6F4583B7262D}" type="presParOf" srcId="{9646D137-64A4-4405-8C97-9BE0AC5878C9}" destId="{1657FFF9-22F7-4F9B-A404-9513D051116C}" srcOrd="0" destOrd="0" presId="urn:microsoft.com/office/officeart/2018/2/layout/IconLabelList"/>
    <dgm:cxn modelId="{BCEE725A-DA1A-43B1-8E3B-AA3EBE889ECD}" type="presParOf" srcId="{9646D137-64A4-4405-8C97-9BE0AC5878C9}" destId="{02F681F3-D1A0-410B-814D-8D2267C31223}" srcOrd="1" destOrd="0" presId="urn:microsoft.com/office/officeart/2018/2/layout/IconLabelList"/>
    <dgm:cxn modelId="{CD9A15D8-8847-4521-8668-45465D7F9D75}" type="presParOf" srcId="{9646D137-64A4-4405-8C97-9BE0AC5878C9}" destId="{0067766D-91BD-4376-98B2-9F105A791AA3}" srcOrd="2" destOrd="0" presId="urn:microsoft.com/office/officeart/2018/2/layout/IconLabelList"/>
    <dgm:cxn modelId="{161E8E39-3CDC-4EC7-994A-3E5592E57335}" type="presParOf" srcId="{C39A761A-AC1E-487A-AB48-CB4B33664705}" destId="{56ECE783-605A-450F-8F15-8E4CCBB5E1AC}" srcOrd="5" destOrd="0" presId="urn:microsoft.com/office/officeart/2018/2/layout/IconLabelList"/>
    <dgm:cxn modelId="{C5CE7BC7-A8A6-4BF9-911C-FB1E72230FC7}" type="presParOf" srcId="{C39A761A-AC1E-487A-AB48-CB4B33664705}" destId="{F1AE5EDB-D4F0-458D-BC0F-695D1E934204}" srcOrd="6" destOrd="0" presId="urn:microsoft.com/office/officeart/2018/2/layout/IconLabelList"/>
    <dgm:cxn modelId="{628E60A6-B78C-495E-8FD3-6BEE903E1369}" type="presParOf" srcId="{F1AE5EDB-D4F0-458D-BC0F-695D1E934204}" destId="{EACEEB86-AD3B-4D61-905D-7A0E8F605724}" srcOrd="0" destOrd="0" presId="urn:microsoft.com/office/officeart/2018/2/layout/IconLabelList"/>
    <dgm:cxn modelId="{5C48A811-DF3C-4780-8C31-A105FE5A52FD}" type="presParOf" srcId="{F1AE5EDB-D4F0-458D-BC0F-695D1E934204}" destId="{EE56A3A9-379C-4EC0-9C4F-E7050F497B11}" srcOrd="1" destOrd="0" presId="urn:microsoft.com/office/officeart/2018/2/layout/IconLabelList"/>
    <dgm:cxn modelId="{D4AEFBB7-8DCF-418E-8F8C-879085EAD529}" type="presParOf" srcId="{F1AE5EDB-D4F0-458D-BC0F-695D1E934204}" destId="{6AD060B5-D0E7-4186-9290-37D4E40324B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C30BD6-96E3-46E1-B36A-03F6A4407DA4}"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8DD46E-1CEE-46A3-8923-4E765AC8E730}">
      <dgm:prSet/>
      <dgm:spPr/>
      <dgm:t>
        <a:bodyPr/>
        <a:lstStyle/>
        <a:p>
          <a:pPr>
            <a:lnSpc>
              <a:spcPct val="100000"/>
            </a:lnSpc>
            <a:defRPr b="1"/>
          </a:pPr>
          <a:r>
            <a:rPr lang="en-US"/>
            <a:t>Based on our Business problem, the following factors will influence the decision making:</a:t>
          </a:r>
        </a:p>
      </dgm:t>
    </dgm:pt>
    <dgm:pt modelId="{831E953D-DB60-43FB-A337-97ABEEBAE756}" type="parTrans" cxnId="{E781CA07-5D23-435A-B85A-0EB000501172}">
      <dgm:prSet/>
      <dgm:spPr/>
      <dgm:t>
        <a:bodyPr/>
        <a:lstStyle/>
        <a:p>
          <a:endParaRPr lang="en-US"/>
        </a:p>
      </dgm:t>
    </dgm:pt>
    <dgm:pt modelId="{382317D1-F1D6-4187-B237-D4438EC82966}" type="sibTrans" cxnId="{E781CA07-5D23-435A-B85A-0EB000501172}">
      <dgm:prSet/>
      <dgm:spPr/>
      <dgm:t>
        <a:bodyPr/>
        <a:lstStyle/>
        <a:p>
          <a:endParaRPr lang="en-US"/>
        </a:p>
      </dgm:t>
    </dgm:pt>
    <dgm:pt modelId="{8B25BA7E-6DE9-498F-9A22-00DDF28809FD}">
      <dgm:prSet/>
      <dgm:spPr/>
      <dgm:t>
        <a:bodyPr/>
        <a:lstStyle/>
        <a:p>
          <a:pPr>
            <a:lnSpc>
              <a:spcPct val="100000"/>
            </a:lnSpc>
          </a:pPr>
          <a:r>
            <a:rPr lang="en-US"/>
            <a:t>All existing Indian restaurants in the neighborhood</a:t>
          </a:r>
        </a:p>
      </dgm:t>
    </dgm:pt>
    <dgm:pt modelId="{7B9CC334-9917-4491-A574-DF7A3C62C9C9}" type="parTrans" cxnId="{9AF021B5-AF20-4AB7-91FB-EC67F1C12CF6}">
      <dgm:prSet/>
      <dgm:spPr/>
      <dgm:t>
        <a:bodyPr/>
        <a:lstStyle/>
        <a:p>
          <a:endParaRPr lang="en-US"/>
        </a:p>
      </dgm:t>
    </dgm:pt>
    <dgm:pt modelId="{A8E951C4-F4A4-4FAF-8617-C24FA3CA6B61}" type="sibTrans" cxnId="{9AF021B5-AF20-4AB7-91FB-EC67F1C12CF6}">
      <dgm:prSet/>
      <dgm:spPr/>
      <dgm:t>
        <a:bodyPr/>
        <a:lstStyle/>
        <a:p>
          <a:endParaRPr lang="en-US"/>
        </a:p>
      </dgm:t>
    </dgm:pt>
    <dgm:pt modelId="{B6FA295B-F858-403E-8D38-6B165D025166}">
      <dgm:prSet/>
      <dgm:spPr/>
      <dgm:t>
        <a:bodyPr/>
        <a:lstStyle/>
        <a:p>
          <a:pPr>
            <a:lnSpc>
              <a:spcPct val="100000"/>
            </a:lnSpc>
          </a:pPr>
          <a:r>
            <a:rPr lang="en-US"/>
            <a:t>Ratings of the current Indian restaurants in various neighborhoods</a:t>
          </a:r>
        </a:p>
      </dgm:t>
    </dgm:pt>
    <dgm:pt modelId="{84B4A638-835D-46DE-BB3E-9A606664AF8B}" type="parTrans" cxnId="{9D862773-4C8A-48EA-AB16-81B3EB38337B}">
      <dgm:prSet/>
      <dgm:spPr/>
      <dgm:t>
        <a:bodyPr/>
        <a:lstStyle/>
        <a:p>
          <a:endParaRPr lang="en-US"/>
        </a:p>
      </dgm:t>
    </dgm:pt>
    <dgm:pt modelId="{48D6F1E3-C1C2-4676-B5F1-EA4D378436F2}" type="sibTrans" cxnId="{9D862773-4C8A-48EA-AB16-81B3EB38337B}">
      <dgm:prSet/>
      <dgm:spPr/>
      <dgm:t>
        <a:bodyPr/>
        <a:lstStyle/>
        <a:p>
          <a:endParaRPr lang="en-US"/>
        </a:p>
      </dgm:t>
    </dgm:pt>
    <dgm:pt modelId="{7AFE68C0-97C1-42DE-9DFC-A8D271FB82AE}">
      <dgm:prSet/>
      <dgm:spPr/>
      <dgm:t>
        <a:bodyPr/>
        <a:lstStyle/>
        <a:p>
          <a:pPr>
            <a:lnSpc>
              <a:spcPct val="100000"/>
            </a:lnSpc>
          </a:pPr>
          <a:r>
            <a:rPr lang="en-US"/>
            <a:t>NYC Indian population concentration across boroughs</a:t>
          </a:r>
        </a:p>
      </dgm:t>
    </dgm:pt>
    <dgm:pt modelId="{DFA60CE1-6200-4B47-A880-809350898E07}" type="parTrans" cxnId="{C1954158-3580-4380-9D1A-D5EA5171F44D}">
      <dgm:prSet/>
      <dgm:spPr/>
      <dgm:t>
        <a:bodyPr/>
        <a:lstStyle/>
        <a:p>
          <a:endParaRPr lang="en-US"/>
        </a:p>
      </dgm:t>
    </dgm:pt>
    <dgm:pt modelId="{F4CD237E-A4A6-4C54-A40F-AC66D134FCE3}" type="sibTrans" cxnId="{C1954158-3580-4380-9D1A-D5EA5171F44D}">
      <dgm:prSet/>
      <dgm:spPr/>
      <dgm:t>
        <a:bodyPr/>
        <a:lstStyle/>
        <a:p>
          <a:endParaRPr lang="en-US"/>
        </a:p>
      </dgm:t>
    </dgm:pt>
    <dgm:pt modelId="{8C6019BB-99DB-44AE-8043-701E7F1CDB4E}">
      <dgm:prSet/>
      <dgm:spPr/>
      <dgm:t>
        <a:bodyPr/>
        <a:lstStyle/>
        <a:p>
          <a:pPr>
            <a:lnSpc>
              <a:spcPct val="100000"/>
            </a:lnSpc>
            <a:defRPr b="1"/>
          </a:pPr>
          <a:r>
            <a:rPr lang="en-US"/>
            <a:t>Following data sources was used to extract/generate the required information:</a:t>
          </a:r>
        </a:p>
      </dgm:t>
    </dgm:pt>
    <dgm:pt modelId="{F907598A-1E3B-4BBD-AB9E-BB35A8FA5F3D}" type="parTrans" cxnId="{A6D2C5A0-52AB-4A4F-B398-26E6382EAE2D}">
      <dgm:prSet/>
      <dgm:spPr/>
      <dgm:t>
        <a:bodyPr/>
        <a:lstStyle/>
        <a:p>
          <a:endParaRPr lang="en-US"/>
        </a:p>
      </dgm:t>
    </dgm:pt>
    <dgm:pt modelId="{2239DA81-9006-4184-BEEA-F0FFCA7041C1}" type="sibTrans" cxnId="{A6D2C5A0-52AB-4A4F-B398-26E6382EAE2D}">
      <dgm:prSet/>
      <dgm:spPr/>
      <dgm:t>
        <a:bodyPr/>
        <a:lstStyle/>
        <a:p>
          <a:endParaRPr lang="en-US"/>
        </a:p>
      </dgm:t>
    </dgm:pt>
    <dgm:pt modelId="{44EA0D4E-2C14-4CF8-9759-B2303EE84960}">
      <dgm:prSet/>
      <dgm:spPr/>
      <dgm:t>
        <a:bodyPr/>
        <a:lstStyle/>
        <a:p>
          <a:pPr>
            <a:lnSpc>
              <a:spcPct val="100000"/>
            </a:lnSpc>
          </a:pPr>
          <a:r>
            <a:rPr lang="en-US" dirty="0"/>
            <a:t>Demographics of NYC Data source: </a:t>
          </a:r>
          <a:r>
            <a:rPr lang="en-US" u="sng" dirty="0">
              <a:hlinkClick xmlns:r="http://schemas.openxmlformats.org/officeDocument/2006/relationships" r:id="rId1"/>
            </a:rPr>
            <a:t>https://en.wikipedia.org/wiki/Demographics_of_New_York_City</a:t>
          </a:r>
          <a:r>
            <a:rPr lang="en-US" dirty="0"/>
            <a:t>. Web scraping techniques will be used to get NYC’s population demographics from Wikipedia. </a:t>
          </a:r>
        </a:p>
        <a:p>
          <a:pPr>
            <a:lnSpc>
              <a:spcPct val="100000"/>
            </a:lnSpc>
          </a:pPr>
          <a:r>
            <a:rPr lang="en-US" dirty="0"/>
            <a:t>Ratings and Number of existing Indian restaurants, their type and location in every neighborhood will be obtained using Foursquare API and </a:t>
          </a:r>
          <a:r>
            <a:rPr lang="en-US" u="sng" dirty="0">
              <a:hlinkClick xmlns:r="http://schemas.openxmlformats.org/officeDocument/2006/relationships" r:id="rId2"/>
            </a:rPr>
            <a:t>https://cocl.us/new_york_dataset</a:t>
          </a:r>
          <a:r>
            <a:rPr lang="en-US" dirty="0"/>
            <a:t>. </a:t>
          </a:r>
        </a:p>
      </dgm:t>
    </dgm:pt>
    <dgm:pt modelId="{E6DA1A3D-E39A-49F2-826F-62F4CE906A3D}" type="parTrans" cxnId="{3EDA7F99-C8B3-4FCC-9B98-5821B010AA57}">
      <dgm:prSet/>
      <dgm:spPr/>
      <dgm:t>
        <a:bodyPr/>
        <a:lstStyle/>
        <a:p>
          <a:endParaRPr lang="en-US"/>
        </a:p>
      </dgm:t>
    </dgm:pt>
    <dgm:pt modelId="{695D32C1-6E2C-416C-9422-6158CFD4389A}" type="sibTrans" cxnId="{3EDA7F99-C8B3-4FCC-9B98-5821B010AA57}">
      <dgm:prSet/>
      <dgm:spPr/>
      <dgm:t>
        <a:bodyPr/>
        <a:lstStyle/>
        <a:p>
          <a:endParaRPr lang="en-US"/>
        </a:p>
      </dgm:t>
    </dgm:pt>
    <dgm:pt modelId="{A738EFE7-D8E3-4B57-851C-E798B895916E}" type="pres">
      <dgm:prSet presAssocID="{A3C30BD6-96E3-46E1-B36A-03F6A4407DA4}" presName="root" presStyleCnt="0">
        <dgm:presLayoutVars>
          <dgm:dir/>
          <dgm:resizeHandles val="exact"/>
        </dgm:presLayoutVars>
      </dgm:prSet>
      <dgm:spPr/>
    </dgm:pt>
    <dgm:pt modelId="{28784EF4-D24A-4D8F-91C5-F6A762124A0C}" type="pres">
      <dgm:prSet presAssocID="{278DD46E-1CEE-46A3-8923-4E765AC8E730}" presName="compNode" presStyleCnt="0"/>
      <dgm:spPr/>
    </dgm:pt>
    <dgm:pt modelId="{E6382F77-7885-449D-9688-BDE1B5233583}" type="pres">
      <dgm:prSet presAssocID="{278DD46E-1CEE-46A3-8923-4E765AC8E730}"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07CEE35E-D13E-4C1F-88A9-B1D509467C9B}" type="pres">
      <dgm:prSet presAssocID="{278DD46E-1CEE-46A3-8923-4E765AC8E730}" presName="iconSpace" presStyleCnt="0"/>
      <dgm:spPr/>
    </dgm:pt>
    <dgm:pt modelId="{4D26490E-04F8-450B-A4D0-A9CEB1581BA2}" type="pres">
      <dgm:prSet presAssocID="{278DD46E-1CEE-46A3-8923-4E765AC8E730}" presName="parTx" presStyleLbl="revTx" presStyleIdx="0" presStyleCnt="4">
        <dgm:presLayoutVars>
          <dgm:chMax val="0"/>
          <dgm:chPref val="0"/>
        </dgm:presLayoutVars>
      </dgm:prSet>
      <dgm:spPr/>
    </dgm:pt>
    <dgm:pt modelId="{E345F1D1-9C61-4468-943D-599BF2133041}" type="pres">
      <dgm:prSet presAssocID="{278DD46E-1CEE-46A3-8923-4E765AC8E730}" presName="txSpace" presStyleCnt="0"/>
      <dgm:spPr/>
    </dgm:pt>
    <dgm:pt modelId="{6CA506C7-96A1-4A22-9B10-7E556EB7C862}" type="pres">
      <dgm:prSet presAssocID="{278DD46E-1CEE-46A3-8923-4E765AC8E730}" presName="desTx" presStyleLbl="revTx" presStyleIdx="1" presStyleCnt="4">
        <dgm:presLayoutVars/>
      </dgm:prSet>
      <dgm:spPr/>
    </dgm:pt>
    <dgm:pt modelId="{2B894A72-B4E2-467B-8517-50A250206DEF}" type="pres">
      <dgm:prSet presAssocID="{382317D1-F1D6-4187-B237-D4438EC82966}" presName="sibTrans" presStyleCnt="0"/>
      <dgm:spPr/>
    </dgm:pt>
    <dgm:pt modelId="{88BF4091-C95F-46CF-A7F3-1A4616FEFB2C}" type="pres">
      <dgm:prSet presAssocID="{8C6019BB-99DB-44AE-8043-701E7F1CDB4E}" presName="compNode" presStyleCnt="0"/>
      <dgm:spPr/>
    </dgm:pt>
    <dgm:pt modelId="{DA0ED975-8DAB-433C-B3EB-0ED7E07FBD80}" type="pres">
      <dgm:prSet presAssocID="{8C6019BB-99DB-44AE-8043-701E7F1CDB4E}"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57D6401-1B70-440C-8146-1CA860A1A7D7}" type="pres">
      <dgm:prSet presAssocID="{8C6019BB-99DB-44AE-8043-701E7F1CDB4E}" presName="iconSpace" presStyleCnt="0"/>
      <dgm:spPr/>
    </dgm:pt>
    <dgm:pt modelId="{7CAEDA7B-284F-4E1D-9103-DD97BC8F8427}" type="pres">
      <dgm:prSet presAssocID="{8C6019BB-99DB-44AE-8043-701E7F1CDB4E}" presName="parTx" presStyleLbl="revTx" presStyleIdx="2" presStyleCnt="4">
        <dgm:presLayoutVars>
          <dgm:chMax val="0"/>
          <dgm:chPref val="0"/>
        </dgm:presLayoutVars>
      </dgm:prSet>
      <dgm:spPr/>
    </dgm:pt>
    <dgm:pt modelId="{D69CE360-DD4D-4103-B220-ABC8051D0EBC}" type="pres">
      <dgm:prSet presAssocID="{8C6019BB-99DB-44AE-8043-701E7F1CDB4E}" presName="txSpace" presStyleCnt="0"/>
      <dgm:spPr/>
    </dgm:pt>
    <dgm:pt modelId="{01184FAC-4999-4571-8B8F-271F83EB0BC7}" type="pres">
      <dgm:prSet presAssocID="{8C6019BB-99DB-44AE-8043-701E7F1CDB4E}" presName="desTx" presStyleLbl="revTx" presStyleIdx="3" presStyleCnt="4">
        <dgm:presLayoutVars/>
      </dgm:prSet>
      <dgm:spPr/>
    </dgm:pt>
  </dgm:ptLst>
  <dgm:cxnLst>
    <dgm:cxn modelId="{E781CA07-5D23-435A-B85A-0EB000501172}" srcId="{A3C30BD6-96E3-46E1-B36A-03F6A4407DA4}" destId="{278DD46E-1CEE-46A3-8923-4E765AC8E730}" srcOrd="0" destOrd="0" parTransId="{831E953D-DB60-43FB-A337-97ABEEBAE756}" sibTransId="{382317D1-F1D6-4187-B237-D4438EC82966}"/>
    <dgm:cxn modelId="{B36C8E18-AA58-451E-AB2E-544A9AA87B81}" type="presOf" srcId="{7AFE68C0-97C1-42DE-9DFC-A8D271FB82AE}" destId="{6CA506C7-96A1-4A22-9B10-7E556EB7C862}" srcOrd="0" destOrd="2" presId="urn:microsoft.com/office/officeart/2018/5/layout/CenteredIconLabelDescriptionList"/>
    <dgm:cxn modelId="{BFF1D947-F2C6-4FD2-AC83-D3696B956E40}" type="presOf" srcId="{278DD46E-1CEE-46A3-8923-4E765AC8E730}" destId="{4D26490E-04F8-450B-A4D0-A9CEB1581BA2}" srcOrd="0" destOrd="0" presId="urn:microsoft.com/office/officeart/2018/5/layout/CenteredIconLabelDescriptionList"/>
    <dgm:cxn modelId="{05F65848-8A90-49DE-B5E2-100E964A55AD}" type="presOf" srcId="{B6FA295B-F858-403E-8D38-6B165D025166}" destId="{6CA506C7-96A1-4A22-9B10-7E556EB7C862}" srcOrd="0" destOrd="1" presId="urn:microsoft.com/office/officeart/2018/5/layout/CenteredIconLabelDescriptionList"/>
    <dgm:cxn modelId="{9D862773-4C8A-48EA-AB16-81B3EB38337B}" srcId="{278DD46E-1CEE-46A3-8923-4E765AC8E730}" destId="{B6FA295B-F858-403E-8D38-6B165D025166}" srcOrd="1" destOrd="0" parTransId="{84B4A638-835D-46DE-BB3E-9A606664AF8B}" sibTransId="{48D6F1E3-C1C2-4676-B5F1-EA4D378436F2}"/>
    <dgm:cxn modelId="{C1954158-3580-4380-9D1A-D5EA5171F44D}" srcId="{278DD46E-1CEE-46A3-8923-4E765AC8E730}" destId="{7AFE68C0-97C1-42DE-9DFC-A8D271FB82AE}" srcOrd="2" destOrd="0" parTransId="{DFA60CE1-6200-4B47-A880-809350898E07}" sibTransId="{F4CD237E-A4A6-4C54-A40F-AC66D134FCE3}"/>
    <dgm:cxn modelId="{A0A0DD7C-4A66-42F2-BE38-4589B642B75D}" type="presOf" srcId="{44EA0D4E-2C14-4CF8-9759-B2303EE84960}" destId="{01184FAC-4999-4571-8B8F-271F83EB0BC7}" srcOrd="0" destOrd="0" presId="urn:microsoft.com/office/officeart/2018/5/layout/CenteredIconLabelDescriptionList"/>
    <dgm:cxn modelId="{4C8E5994-06C1-45D1-88D2-3217EEDB7BC3}" type="presOf" srcId="{8C6019BB-99DB-44AE-8043-701E7F1CDB4E}" destId="{7CAEDA7B-284F-4E1D-9103-DD97BC8F8427}" srcOrd="0" destOrd="0" presId="urn:microsoft.com/office/officeart/2018/5/layout/CenteredIconLabelDescriptionList"/>
    <dgm:cxn modelId="{3EDA7F99-C8B3-4FCC-9B98-5821B010AA57}" srcId="{8C6019BB-99DB-44AE-8043-701E7F1CDB4E}" destId="{44EA0D4E-2C14-4CF8-9759-B2303EE84960}" srcOrd="0" destOrd="0" parTransId="{E6DA1A3D-E39A-49F2-826F-62F4CE906A3D}" sibTransId="{695D32C1-6E2C-416C-9422-6158CFD4389A}"/>
    <dgm:cxn modelId="{A6D2C5A0-52AB-4A4F-B398-26E6382EAE2D}" srcId="{A3C30BD6-96E3-46E1-B36A-03F6A4407DA4}" destId="{8C6019BB-99DB-44AE-8043-701E7F1CDB4E}" srcOrd="1" destOrd="0" parTransId="{F907598A-1E3B-4BBD-AB9E-BB35A8FA5F3D}" sibTransId="{2239DA81-9006-4184-BEEA-F0FFCA7041C1}"/>
    <dgm:cxn modelId="{9AF021B5-AF20-4AB7-91FB-EC67F1C12CF6}" srcId="{278DD46E-1CEE-46A3-8923-4E765AC8E730}" destId="{8B25BA7E-6DE9-498F-9A22-00DDF28809FD}" srcOrd="0" destOrd="0" parTransId="{7B9CC334-9917-4491-A574-DF7A3C62C9C9}" sibTransId="{A8E951C4-F4A4-4FAF-8617-C24FA3CA6B61}"/>
    <dgm:cxn modelId="{3BF525CF-618D-4655-8E89-5A28ACA0C31C}" type="presOf" srcId="{8B25BA7E-6DE9-498F-9A22-00DDF28809FD}" destId="{6CA506C7-96A1-4A22-9B10-7E556EB7C862}" srcOrd="0" destOrd="0" presId="urn:microsoft.com/office/officeart/2018/5/layout/CenteredIconLabelDescriptionList"/>
    <dgm:cxn modelId="{DFF3A6EB-1365-4C09-AD83-49C8C1D3C6CE}" type="presOf" srcId="{A3C30BD6-96E3-46E1-B36A-03F6A4407DA4}" destId="{A738EFE7-D8E3-4B57-851C-E798B895916E}" srcOrd="0" destOrd="0" presId="urn:microsoft.com/office/officeart/2018/5/layout/CenteredIconLabelDescriptionList"/>
    <dgm:cxn modelId="{532E5326-2F77-40F5-839F-5F7B3A59A9A0}" type="presParOf" srcId="{A738EFE7-D8E3-4B57-851C-E798B895916E}" destId="{28784EF4-D24A-4D8F-91C5-F6A762124A0C}" srcOrd="0" destOrd="0" presId="urn:microsoft.com/office/officeart/2018/5/layout/CenteredIconLabelDescriptionList"/>
    <dgm:cxn modelId="{6CDDD992-7393-40FE-9723-857074158F27}" type="presParOf" srcId="{28784EF4-D24A-4D8F-91C5-F6A762124A0C}" destId="{E6382F77-7885-449D-9688-BDE1B5233583}" srcOrd="0" destOrd="0" presId="urn:microsoft.com/office/officeart/2018/5/layout/CenteredIconLabelDescriptionList"/>
    <dgm:cxn modelId="{DD587AB9-F80E-4607-8D9D-F72C564C4892}" type="presParOf" srcId="{28784EF4-D24A-4D8F-91C5-F6A762124A0C}" destId="{07CEE35E-D13E-4C1F-88A9-B1D509467C9B}" srcOrd="1" destOrd="0" presId="urn:microsoft.com/office/officeart/2018/5/layout/CenteredIconLabelDescriptionList"/>
    <dgm:cxn modelId="{F3393C14-09C1-4493-B972-1042A6F080EA}" type="presParOf" srcId="{28784EF4-D24A-4D8F-91C5-F6A762124A0C}" destId="{4D26490E-04F8-450B-A4D0-A9CEB1581BA2}" srcOrd="2" destOrd="0" presId="urn:microsoft.com/office/officeart/2018/5/layout/CenteredIconLabelDescriptionList"/>
    <dgm:cxn modelId="{03776C83-6309-478B-AF5B-D60343B5F650}" type="presParOf" srcId="{28784EF4-D24A-4D8F-91C5-F6A762124A0C}" destId="{E345F1D1-9C61-4468-943D-599BF2133041}" srcOrd="3" destOrd="0" presId="urn:microsoft.com/office/officeart/2018/5/layout/CenteredIconLabelDescriptionList"/>
    <dgm:cxn modelId="{8A43A2DF-24F8-4E6F-B70B-39D51CF9FD42}" type="presParOf" srcId="{28784EF4-D24A-4D8F-91C5-F6A762124A0C}" destId="{6CA506C7-96A1-4A22-9B10-7E556EB7C862}" srcOrd="4" destOrd="0" presId="urn:microsoft.com/office/officeart/2018/5/layout/CenteredIconLabelDescriptionList"/>
    <dgm:cxn modelId="{B8F4981D-A37A-463B-96CA-342F482AAF5E}" type="presParOf" srcId="{A738EFE7-D8E3-4B57-851C-E798B895916E}" destId="{2B894A72-B4E2-467B-8517-50A250206DEF}" srcOrd="1" destOrd="0" presId="urn:microsoft.com/office/officeart/2018/5/layout/CenteredIconLabelDescriptionList"/>
    <dgm:cxn modelId="{AF329FA2-B77F-4F86-A02C-A0F142A25DAC}" type="presParOf" srcId="{A738EFE7-D8E3-4B57-851C-E798B895916E}" destId="{88BF4091-C95F-46CF-A7F3-1A4616FEFB2C}" srcOrd="2" destOrd="0" presId="urn:microsoft.com/office/officeart/2018/5/layout/CenteredIconLabelDescriptionList"/>
    <dgm:cxn modelId="{59A090E2-8C4F-46A2-9C1E-8E5A3F6DE915}" type="presParOf" srcId="{88BF4091-C95F-46CF-A7F3-1A4616FEFB2C}" destId="{DA0ED975-8DAB-433C-B3EB-0ED7E07FBD80}" srcOrd="0" destOrd="0" presId="urn:microsoft.com/office/officeart/2018/5/layout/CenteredIconLabelDescriptionList"/>
    <dgm:cxn modelId="{EB367318-122B-4967-84AF-72314538A7F4}" type="presParOf" srcId="{88BF4091-C95F-46CF-A7F3-1A4616FEFB2C}" destId="{057D6401-1B70-440C-8146-1CA860A1A7D7}" srcOrd="1" destOrd="0" presId="urn:microsoft.com/office/officeart/2018/5/layout/CenteredIconLabelDescriptionList"/>
    <dgm:cxn modelId="{BC467FFD-564C-4AB6-B71B-CECC73740A63}" type="presParOf" srcId="{88BF4091-C95F-46CF-A7F3-1A4616FEFB2C}" destId="{7CAEDA7B-284F-4E1D-9103-DD97BC8F8427}" srcOrd="2" destOrd="0" presId="urn:microsoft.com/office/officeart/2018/5/layout/CenteredIconLabelDescriptionList"/>
    <dgm:cxn modelId="{91F1ED6D-A1FC-4903-A630-AFFD2AD3BD5C}" type="presParOf" srcId="{88BF4091-C95F-46CF-A7F3-1A4616FEFB2C}" destId="{D69CE360-DD4D-4103-B220-ABC8051D0EBC}" srcOrd="3" destOrd="0" presId="urn:microsoft.com/office/officeart/2018/5/layout/CenteredIconLabelDescriptionList"/>
    <dgm:cxn modelId="{F750B7B0-11EA-4FAF-A1F2-5BFCC3D9F555}" type="presParOf" srcId="{88BF4091-C95F-46CF-A7F3-1A4616FEFB2C}" destId="{01184FAC-4999-4571-8B8F-271F83EB0BC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D6DE3B-E8BF-4EAB-AED9-412084D1C5F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92255E-86A5-4BC8-93A7-E374A8C33B04}">
      <dgm:prSet/>
      <dgm:spPr/>
      <dgm:t>
        <a:bodyPr/>
        <a:lstStyle/>
        <a:p>
          <a:pPr>
            <a:lnSpc>
              <a:spcPct val="100000"/>
            </a:lnSpc>
          </a:pPr>
          <a:r>
            <a:rPr lang="en-US" b="1"/>
            <a:t>Inf 1:</a:t>
          </a:r>
          <a:r>
            <a:rPr lang="en-US"/>
            <a:t> All Boroughs have a nearly equal % of Indian restaurants corresponding to the spread of Indian population except for Queens borough which has significantly lower % of Indian restaurants</a:t>
          </a:r>
        </a:p>
      </dgm:t>
    </dgm:pt>
    <dgm:pt modelId="{3E8DF3AC-B9EB-4616-86F8-940E6ADE7790}" type="parTrans" cxnId="{37BF8FB7-E87B-44D2-A504-C5AC4F21579D}">
      <dgm:prSet/>
      <dgm:spPr/>
      <dgm:t>
        <a:bodyPr/>
        <a:lstStyle/>
        <a:p>
          <a:endParaRPr lang="en-US"/>
        </a:p>
      </dgm:t>
    </dgm:pt>
    <dgm:pt modelId="{4994CFEA-5820-482F-B218-6617898D7372}" type="sibTrans" cxnId="{37BF8FB7-E87B-44D2-A504-C5AC4F21579D}">
      <dgm:prSet/>
      <dgm:spPr/>
      <dgm:t>
        <a:bodyPr/>
        <a:lstStyle/>
        <a:p>
          <a:endParaRPr lang="en-US"/>
        </a:p>
      </dgm:t>
    </dgm:pt>
    <dgm:pt modelId="{D82053C4-8E02-48AC-8339-86A2B864D5CC}">
      <dgm:prSet/>
      <dgm:spPr/>
      <dgm:t>
        <a:bodyPr/>
        <a:lstStyle/>
        <a:p>
          <a:pPr>
            <a:lnSpc>
              <a:spcPct val="100000"/>
            </a:lnSpc>
          </a:pPr>
          <a:r>
            <a:rPr lang="en-US" b="1"/>
            <a:t>Inf 2:</a:t>
          </a:r>
          <a:r>
            <a:rPr lang="en-US"/>
            <a:t> The lower % of Indian restaurants corresponding to the spread of Indian population in Queens borough is significant since Queens has the highest number of neighborhoods by borough</a:t>
          </a:r>
        </a:p>
      </dgm:t>
    </dgm:pt>
    <dgm:pt modelId="{881805FA-4356-45C5-B235-0A80865FA154}" type="parTrans" cxnId="{C2354AC3-B957-4998-837C-B0E7AAD75F95}">
      <dgm:prSet/>
      <dgm:spPr/>
      <dgm:t>
        <a:bodyPr/>
        <a:lstStyle/>
        <a:p>
          <a:endParaRPr lang="en-US"/>
        </a:p>
      </dgm:t>
    </dgm:pt>
    <dgm:pt modelId="{D0EF2B61-39F8-400B-A7E3-5557D3398BBE}" type="sibTrans" cxnId="{C2354AC3-B957-4998-837C-B0E7AAD75F95}">
      <dgm:prSet/>
      <dgm:spPr/>
      <dgm:t>
        <a:bodyPr/>
        <a:lstStyle/>
        <a:p>
          <a:endParaRPr lang="en-US"/>
        </a:p>
      </dgm:t>
    </dgm:pt>
    <dgm:pt modelId="{933951E8-DD70-48BB-BF39-E0E400E88D7F}">
      <dgm:prSet/>
      <dgm:spPr/>
      <dgm:t>
        <a:bodyPr/>
        <a:lstStyle/>
        <a:p>
          <a:pPr>
            <a:lnSpc>
              <a:spcPct val="100000"/>
            </a:lnSpc>
          </a:pPr>
          <a:r>
            <a:rPr lang="en-US" b="1"/>
            <a:t>Inf 3:</a:t>
          </a:r>
          <a:r>
            <a:rPr lang="en-US"/>
            <a:t> Queens borough has the most number of neighborhoods with the least restaurant ratings</a:t>
          </a:r>
        </a:p>
      </dgm:t>
    </dgm:pt>
    <dgm:pt modelId="{F38EA82B-5098-4E7F-8755-9B5E8A668D9E}" type="parTrans" cxnId="{D392DAB1-3216-4A68-9E7F-97B9996FDA8E}">
      <dgm:prSet/>
      <dgm:spPr/>
      <dgm:t>
        <a:bodyPr/>
        <a:lstStyle/>
        <a:p>
          <a:endParaRPr lang="en-US"/>
        </a:p>
      </dgm:t>
    </dgm:pt>
    <dgm:pt modelId="{31A21C3C-5BE6-4926-B7CB-25928C07E334}" type="sibTrans" cxnId="{D392DAB1-3216-4A68-9E7F-97B9996FDA8E}">
      <dgm:prSet/>
      <dgm:spPr/>
      <dgm:t>
        <a:bodyPr/>
        <a:lstStyle/>
        <a:p>
          <a:endParaRPr lang="en-US"/>
        </a:p>
      </dgm:t>
    </dgm:pt>
    <dgm:pt modelId="{D64D13DF-F8A8-42C2-9711-00BE2D8D25DE}">
      <dgm:prSet/>
      <dgm:spPr/>
      <dgm:t>
        <a:bodyPr/>
        <a:lstStyle/>
        <a:p>
          <a:pPr>
            <a:lnSpc>
              <a:spcPct val="100000"/>
            </a:lnSpc>
          </a:pPr>
          <a:r>
            <a:rPr lang="en-US"/>
            <a:t>From the inferences above it is evident that Queens borough will be the best place to open an Indian restaurant as it has lower % of Indian restaurants with respect to population spread, highest number of neighborhoods and the least average ratings for Indian restaurants </a:t>
          </a:r>
        </a:p>
      </dgm:t>
    </dgm:pt>
    <dgm:pt modelId="{03ECB7E3-BA23-46AB-93FA-61AA2E3B939F}" type="parTrans" cxnId="{0B966587-BA7C-4616-8F40-5F25B6C72858}">
      <dgm:prSet/>
      <dgm:spPr/>
      <dgm:t>
        <a:bodyPr/>
        <a:lstStyle/>
        <a:p>
          <a:endParaRPr lang="en-US"/>
        </a:p>
      </dgm:t>
    </dgm:pt>
    <dgm:pt modelId="{072C4EBA-9865-4A82-AB60-75CB7FF8A610}" type="sibTrans" cxnId="{0B966587-BA7C-4616-8F40-5F25B6C72858}">
      <dgm:prSet/>
      <dgm:spPr/>
      <dgm:t>
        <a:bodyPr/>
        <a:lstStyle/>
        <a:p>
          <a:endParaRPr lang="en-US"/>
        </a:p>
      </dgm:t>
    </dgm:pt>
    <dgm:pt modelId="{3F54CACD-CA18-45D0-98BA-A301E476128D}" type="pres">
      <dgm:prSet presAssocID="{85D6DE3B-E8BF-4EAB-AED9-412084D1C5F7}" presName="root" presStyleCnt="0">
        <dgm:presLayoutVars>
          <dgm:dir/>
          <dgm:resizeHandles val="exact"/>
        </dgm:presLayoutVars>
      </dgm:prSet>
      <dgm:spPr/>
    </dgm:pt>
    <dgm:pt modelId="{DD0BF1D3-8B5B-46A1-9185-3FBE55D4C031}" type="pres">
      <dgm:prSet presAssocID="{4892255E-86A5-4BC8-93A7-E374A8C33B04}" presName="compNode" presStyleCnt="0"/>
      <dgm:spPr/>
    </dgm:pt>
    <dgm:pt modelId="{40FDA1FC-36A0-4436-B5B9-889142242E3C}" type="pres">
      <dgm:prSet presAssocID="{4892255E-86A5-4BC8-93A7-E374A8C33B04}" presName="bgRect" presStyleLbl="bgShp" presStyleIdx="0" presStyleCnt="4"/>
      <dgm:spPr/>
    </dgm:pt>
    <dgm:pt modelId="{E74FF00C-1158-44FC-A166-18EB9D3F64E1}" type="pres">
      <dgm:prSet presAssocID="{4892255E-86A5-4BC8-93A7-E374A8C33B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ED8D3C88-6A98-4F0A-89A4-287E0E459C6D}" type="pres">
      <dgm:prSet presAssocID="{4892255E-86A5-4BC8-93A7-E374A8C33B04}" presName="spaceRect" presStyleCnt="0"/>
      <dgm:spPr/>
    </dgm:pt>
    <dgm:pt modelId="{7794EDB6-0A05-472F-8BD2-B99E7A5CF65F}" type="pres">
      <dgm:prSet presAssocID="{4892255E-86A5-4BC8-93A7-E374A8C33B04}" presName="parTx" presStyleLbl="revTx" presStyleIdx="0" presStyleCnt="4">
        <dgm:presLayoutVars>
          <dgm:chMax val="0"/>
          <dgm:chPref val="0"/>
        </dgm:presLayoutVars>
      </dgm:prSet>
      <dgm:spPr/>
    </dgm:pt>
    <dgm:pt modelId="{F4A62E5F-D2CF-4DBD-97A6-45E86914C1A1}" type="pres">
      <dgm:prSet presAssocID="{4994CFEA-5820-482F-B218-6617898D7372}" presName="sibTrans" presStyleCnt="0"/>
      <dgm:spPr/>
    </dgm:pt>
    <dgm:pt modelId="{9FD46615-F996-40B7-9D55-4580DE5FFBBE}" type="pres">
      <dgm:prSet presAssocID="{D82053C4-8E02-48AC-8339-86A2B864D5CC}" presName="compNode" presStyleCnt="0"/>
      <dgm:spPr/>
    </dgm:pt>
    <dgm:pt modelId="{D5E7BB9A-2F70-440A-87E6-40CBC9E6E464}" type="pres">
      <dgm:prSet presAssocID="{D82053C4-8E02-48AC-8339-86A2B864D5CC}" presName="bgRect" presStyleLbl="bgShp" presStyleIdx="1" presStyleCnt="4"/>
      <dgm:spPr/>
    </dgm:pt>
    <dgm:pt modelId="{63020DD3-EC4E-45CA-901C-522AEC38A10B}" type="pres">
      <dgm:prSet presAssocID="{D82053C4-8E02-48AC-8339-86A2B864D5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E03653E3-044B-430D-9202-7230DD1FC00E}" type="pres">
      <dgm:prSet presAssocID="{D82053C4-8E02-48AC-8339-86A2B864D5CC}" presName="spaceRect" presStyleCnt="0"/>
      <dgm:spPr/>
    </dgm:pt>
    <dgm:pt modelId="{DFC53A95-5932-47B6-AFEF-22DE4FA93879}" type="pres">
      <dgm:prSet presAssocID="{D82053C4-8E02-48AC-8339-86A2B864D5CC}" presName="parTx" presStyleLbl="revTx" presStyleIdx="1" presStyleCnt="4">
        <dgm:presLayoutVars>
          <dgm:chMax val="0"/>
          <dgm:chPref val="0"/>
        </dgm:presLayoutVars>
      </dgm:prSet>
      <dgm:spPr/>
    </dgm:pt>
    <dgm:pt modelId="{B7FEDB41-F152-40B1-9B15-B03C61651FFD}" type="pres">
      <dgm:prSet presAssocID="{D0EF2B61-39F8-400B-A7E3-5557D3398BBE}" presName="sibTrans" presStyleCnt="0"/>
      <dgm:spPr/>
    </dgm:pt>
    <dgm:pt modelId="{9728075B-8AD1-4078-9DE4-5FFA4F714253}" type="pres">
      <dgm:prSet presAssocID="{933951E8-DD70-48BB-BF39-E0E400E88D7F}" presName="compNode" presStyleCnt="0"/>
      <dgm:spPr/>
    </dgm:pt>
    <dgm:pt modelId="{2F2943EE-B3EA-43AD-8EDE-8F57623FD283}" type="pres">
      <dgm:prSet presAssocID="{933951E8-DD70-48BB-BF39-E0E400E88D7F}" presName="bgRect" presStyleLbl="bgShp" presStyleIdx="2" presStyleCnt="4"/>
      <dgm:spPr/>
    </dgm:pt>
    <dgm:pt modelId="{1F62D625-12B4-4327-B705-3A972C82E3D5}" type="pres">
      <dgm:prSet presAssocID="{933951E8-DD70-48BB-BF39-E0E400E88D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6D4E0DBD-BDE1-459F-8CAA-AD863ABA1C9E}" type="pres">
      <dgm:prSet presAssocID="{933951E8-DD70-48BB-BF39-E0E400E88D7F}" presName="spaceRect" presStyleCnt="0"/>
      <dgm:spPr/>
    </dgm:pt>
    <dgm:pt modelId="{1ADED201-3175-4429-A9B1-B1BF6B285C35}" type="pres">
      <dgm:prSet presAssocID="{933951E8-DD70-48BB-BF39-E0E400E88D7F}" presName="parTx" presStyleLbl="revTx" presStyleIdx="2" presStyleCnt="4">
        <dgm:presLayoutVars>
          <dgm:chMax val="0"/>
          <dgm:chPref val="0"/>
        </dgm:presLayoutVars>
      </dgm:prSet>
      <dgm:spPr/>
    </dgm:pt>
    <dgm:pt modelId="{67E18DBB-6E98-4F1E-BA2D-AFCEFDAD66B9}" type="pres">
      <dgm:prSet presAssocID="{31A21C3C-5BE6-4926-B7CB-25928C07E334}" presName="sibTrans" presStyleCnt="0"/>
      <dgm:spPr/>
    </dgm:pt>
    <dgm:pt modelId="{F5350E64-FC36-4C4B-AFDD-0A0EECAA350A}" type="pres">
      <dgm:prSet presAssocID="{D64D13DF-F8A8-42C2-9711-00BE2D8D25DE}" presName="compNode" presStyleCnt="0"/>
      <dgm:spPr/>
    </dgm:pt>
    <dgm:pt modelId="{B5721732-F395-4BB9-90D9-D54E7AABF11A}" type="pres">
      <dgm:prSet presAssocID="{D64D13DF-F8A8-42C2-9711-00BE2D8D25DE}" presName="bgRect" presStyleLbl="bgShp" presStyleIdx="3" presStyleCnt="4"/>
      <dgm:spPr/>
    </dgm:pt>
    <dgm:pt modelId="{49BAE31F-5983-424D-8C05-C1792573F3A0}" type="pres">
      <dgm:prSet presAssocID="{D64D13DF-F8A8-42C2-9711-00BE2D8D25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k and knife"/>
        </a:ext>
      </dgm:extLst>
    </dgm:pt>
    <dgm:pt modelId="{0DDC72C9-3E25-427A-86F3-A3AD36DD1A40}" type="pres">
      <dgm:prSet presAssocID="{D64D13DF-F8A8-42C2-9711-00BE2D8D25DE}" presName="spaceRect" presStyleCnt="0"/>
      <dgm:spPr/>
    </dgm:pt>
    <dgm:pt modelId="{CA027E98-DD27-4B6F-915C-0B8037642E17}" type="pres">
      <dgm:prSet presAssocID="{D64D13DF-F8A8-42C2-9711-00BE2D8D25DE}" presName="parTx" presStyleLbl="revTx" presStyleIdx="3" presStyleCnt="4">
        <dgm:presLayoutVars>
          <dgm:chMax val="0"/>
          <dgm:chPref val="0"/>
        </dgm:presLayoutVars>
      </dgm:prSet>
      <dgm:spPr/>
    </dgm:pt>
  </dgm:ptLst>
  <dgm:cxnLst>
    <dgm:cxn modelId="{0B966587-BA7C-4616-8F40-5F25B6C72858}" srcId="{85D6DE3B-E8BF-4EAB-AED9-412084D1C5F7}" destId="{D64D13DF-F8A8-42C2-9711-00BE2D8D25DE}" srcOrd="3" destOrd="0" parTransId="{03ECB7E3-BA23-46AB-93FA-61AA2E3B939F}" sibTransId="{072C4EBA-9865-4A82-AB60-75CB7FF8A610}"/>
    <dgm:cxn modelId="{76D1BF9C-4BB0-47A9-A757-9AE4ABF6A2AB}" type="presOf" srcId="{D82053C4-8E02-48AC-8339-86A2B864D5CC}" destId="{DFC53A95-5932-47B6-AFEF-22DE4FA93879}" srcOrd="0" destOrd="0" presId="urn:microsoft.com/office/officeart/2018/2/layout/IconVerticalSolidList"/>
    <dgm:cxn modelId="{A04E6FA5-FF00-4143-9853-9CCCB1C64CB7}" type="presOf" srcId="{4892255E-86A5-4BC8-93A7-E374A8C33B04}" destId="{7794EDB6-0A05-472F-8BD2-B99E7A5CF65F}" srcOrd="0" destOrd="0" presId="urn:microsoft.com/office/officeart/2018/2/layout/IconVerticalSolidList"/>
    <dgm:cxn modelId="{D392DAB1-3216-4A68-9E7F-97B9996FDA8E}" srcId="{85D6DE3B-E8BF-4EAB-AED9-412084D1C5F7}" destId="{933951E8-DD70-48BB-BF39-E0E400E88D7F}" srcOrd="2" destOrd="0" parTransId="{F38EA82B-5098-4E7F-8755-9B5E8A668D9E}" sibTransId="{31A21C3C-5BE6-4926-B7CB-25928C07E334}"/>
    <dgm:cxn modelId="{37BF8FB7-E87B-44D2-A504-C5AC4F21579D}" srcId="{85D6DE3B-E8BF-4EAB-AED9-412084D1C5F7}" destId="{4892255E-86A5-4BC8-93A7-E374A8C33B04}" srcOrd="0" destOrd="0" parTransId="{3E8DF3AC-B9EB-4616-86F8-940E6ADE7790}" sibTransId="{4994CFEA-5820-482F-B218-6617898D7372}"/>
    <dgm:cxn modelId="{C2354AC3-B957-4998-837C-B0E7AAD75F95}" srcId="{85D6DE3B-E8BF-4EAB-AED9-412084D1C5F7}" destId="{D82053C4-8E02-48AC-8339-86A2B864D5CC}" srcOrd="1" destOrd="0" parTransId="{881805FA-4356-45C5-B235-0A80865FA154}" sibTransId="{D0EF2B61-39F8-400B-A7E3-5557D3398BBE}"/>
    <dgm:cxn modelId="{23C4A6DB-B175-4BC3-8DE4-BD05D099674C}" type="presOf" srcId="{D64D13DF-F8A8-42C2-9711-00BE2D8D25DE}" destId="{CA027E98-DD27-4B6F-915C-0B8037642E17}" srcOrd="0" destOrd="0" presId="urn:microsoft.com/office/officeart/2018/2/layout/IconVerticalSolidList"/>
    <dgm:cxn modelId="{F93C88EC-FE56-4CEA-BEB3-195A93C194FB}" type="presOf" srcId="{933951E8-DD70-48BB-BF39-E0E400E88D7F}" destId="{1ADED201-3175-4429-A9B1-B1BF6B285C35}" srcOrd="0" destOrd="0" presId="urn:microsoft.com/office/officeart/2018/2/layout/IconVerticalSolidList"/>
    <dgm:cxn modelId="{098541F1-1187-487C-988B-8485D01587DF}" type="presOf" srcId="{85D6DE3B-E8BF-4EAB-AED9-412084D1C5F7}" destId="{3F54CACD-CA18-45D0-98BA-A301E476128D}" srcOrd="0" destOrd="0" presId="urn:microsoft.com/office/officeart/2018/2/layout/IconVerticalSolidList"/>
    <dgm:cxn modelId="{7E9A687C-4F9D-4FBE-9CD3-6FC570B6ECAD}" type="presParOf" srcId="{3F54CACD-CA18-45D0-98BA-A301E476128D}" destId="{DD0BF1D3-8B5B-46A1-9185-3FBE55D4C031}" srcOrd="0" destOrd="0" presId="urn:microsoft.com/office/officeart/2018/2/layout/IconVerticalSolidList"/>
    <dgm:cxn modelId="{9DC23C29-7838-49D6-841F-89FEB64E0A24}" type="presParOf" srcId="{DD0BF1D3-8B5B-46A1-9185-3FBE55D4C031}" destId="{40FDA1FC-36A0-4436-B5B9-889142242E3C}" srcOrd="0" destOrd="0" presId="urn:microsoft.com/office/officeart/2018/2/layout/IconVerticalSolidList"/>
    <dgm:cxn modelId="{A8AD2F64-1076-4045-AC43-BA7B98B8AE26}" type="presParOf" srcId="{DD0BF1D3-8B5B-46A1-9185-3FBE55D4C031}" destId="{E74FF00C-1158-44FC-A166-18EB9D3F64E1}" srcOrd="1" destOrd="0" presId="urn:microsoft.com/office/officeart/2018/2/layout/IconVerticalSolidList"/>
    <dgm:cxn modelId="{629C7358-B48C-4E7A-8A3F-04EEB0AD6250}" type="presParOf" srcId="{DD0BF1D3-8B5B-46A1-9185-3FBE55D4C031}" destId="{ED8D3C88-6A98-4F0A-89A4-287E0E459C6D}" srcOrd="2" destOrd="0" presId="urn:microsoft.com/office/officeart/2018/2/layout/IconVerticalSolidList"/>
    <dgm:cxn modelId="{57B7974E-BB5D-45F4-8DFC-554B8B07FFC5}" type="presParOf" srcId="{DD0BF1D3-8B5B-46A1-9185-3FBE55D4C031}" destId="{7794EDB6-0A05-472F-8BD2-B99E7A5CF65F}" srcOrd="3" destOrd="0" presId="urn:microsoft.com/office/officeart/2018/2/layout/IconVerticalSolidList"/>
    <dgm:cxn modelId="{EA69C6CF-2F59-4B05-B2CF-3764383ED01D}" type="presParOf" srcId="{3F54CACD-CA18-45D0-98BA-A301E476128D}" destId="{F4A62E5F-D2CF-4DBD-97A6-45E86914C1A1}" srcOrd="1" destOrd="0" presId="urn:microsoft.com/office/officeart/2018/2/layout/IconVerticalSolidList"/>
    <dgm:cxn modelId="{E318A753-1A34-4BD7-AFF7-855B4A358F51}" type="presParOf" srcId="{3F54CACD-CA18-45D0-98BA-A301E476128D}" destId="{9FD46615-F996-40B7-9D55-4580DE5FFBBE}" srcOrd="2" destOrd="0" presId="urn:microsoft.com/office/officeart/2018/2/layout/IconVerticalSolidList"/>
    <dgm:cxn modelId="{E978C648-3CE4-4B32-AC6F-0E6C7B5281E6}" type="presParOf" srcId="{9FD46615-F996-40B7-9D55-4580DE5FFBBE}" destId="{D5E7BB9A-2F70-440A-87E6-40CBC9E6E464}" srcOrd="0" destOrd="0" presId="urn:microsoft.com/office/officeart/2018/2/layout/IconVerticalSolidList"/>
    <dgm:cxn modelId="{5D53C8CE-D43E-4A60-A5C2-51F496BACAD7}" type="presParOf" srcId="{9FD46615-F996-40B7-9D55-4580DE5FFBBE}" destId="{63020DD3-EC4E-45CA-901C-522AEC38A10B}" srcOrd="1" destOrd="0" presId="urn:microsoft.com/office/officeart/2018/2/layout/IconVerticalSolidList"/>
    <dgm:cxn modelId="{C07A3F47-1654-487B-929B-93B5F69EFA7A}" type="presParOf" srcId="{9FD46615-F996-40B7-9D55-4580DE5FFBBE}" destId="{E03653E3-044B-430D-9202-7230DD1FC00E}" srcOrd="2" destOrd="0" presId="urn:microsoft.com/office/officeart/2018/2/layout/IconVerticalSolidList"/>
    <dgm:cxn modelId="{A488E793-5528-4882-A0F0-661E098A8F07}" type="presParOf" srcId="{9FD46615-F996-40B7-9D55-4580DE5FFBBE}" destId="{DFC53A95-5932-47B6-AFEF-22DE4FA93879}" srcOrd="3" destOrd="0" presId="urn:microsoft.com/office/officeart/2018/2/layout/IconVerticalSolidList"/>
    <dgm:cxn modelId="{6F9107E7-7035-4DDF-AE0A-7563F291A286}" type="presParOf" srcId="{3F54CACD-CA18-45D0-98BA-A301E476128D}" destId="{B7FEDB41-F152-40B1-9B15-B03C61651FFD}" srcOrd="3" destOrd="0" presId="urn:microsoft.com/office/officeart/2018/2/layout/IconVerticalSolidList"/>
    <dgm:cxn modelId="{A5089FC4-4C1C-44C3-8CD2-4D92776A8DF9}" type="presParOf" srcId="{3F54CACD-CA18-45D0-98BA-A301E476128D}" destId="{9728075B-8AD1-4078-9DE4-5FFA4F714253}" srcOrd="4" destOrd="0" presId="urn:microsoft.com/office/officeart/2018/2/layout/IconVerticalSolidList"/>
    <dgm:cxn modelId="{43294CEF-54A1-4394-8F1B-0F2D69E7F0AD}" type="presParOf" srcId="{9728075B-8AD1-4078-9DE4-5FFA4F714253}" destId="{2F2943EE-B3EA-43AD-8EDE-8F57623FD283}" srcOrd="0" destOrd="0" presId="urn:microsoft.com/office/officeart/2018/2/layout/IconVerticalSolidList"/>
    <dgm:cxn modelId="{92E73320-0E5D-421E-95B2-B119FC9C784C}" type="presParOf" srcId="{9728075B-8AD1-4078-9DE4-5FFA4F714253}" destId="{1F62D625-12B4-4327-B705-3A972C82E3D5}" srcOrd="1" destOrd="0" presId="urn:microsoft.com/office/officeart/2018/2/layout/IconVerticalSolidList"/>
    <dgm:cxn modelId="{D60635D6-7EC4-4A95-B646-8B68EE9CE6F6}" type="presParOf" srcId="{9728075B-8AD1-4078-9DE4-5FFA4F714253}" destId="{6D4E0DBD-BDE1-459F-8CAA-AD863ABA1C9E}" srcOrd="2" destOrd="0" presId="urn:microsoft.com/office/officeart/2018/2/layout/IconVerticalSolidList"/>
    <dgm:cxn modelId="{DD6A9C25-5BFA-4072-B338-1B009841D5D3}" type="presParOf" srcId="{9728075B-8AD1-4078-9DE4-5FFA4F714253}" destId="{1ADED201-3175-4429-A9B1-B1BF6B285C35}" srcOrd="3" destOrd="0" presId="urn:microsoft.com/office/officeart/2018/2/layout/IconVerticalSolidList"/>
    <dgm:cxn modelId="{ED304CD5-163F-4562-851F-B1FD15DCDC57}" type="presParOf" srcId="{3F54CACD-CA18-45D0-98BA-A301E476128D}" destId="{67E18DBB-6E98-4F1E-BA2D-AFCEFDAD66B9}" srcOrd="5" destOrd="0" presId="urn:microsoft.com/office/officeart/2018/2/layout/IconVerticalSolidList"/>
    <dgm:cxn modelId="{A2A53498-13A9-49E1-8BBA-E54AADE5E4A7}" type="presParOf" srcId="{3F54CACD-CA18-45D0-98BA-A301E476128D}" destId="{F5350E64-FC36-4C4B-AFDD-0A0EECAA350A}" srcOrd="6" destOrd="0" presId="urn:microsoft.com/office/officeart/2018/2/layout/IconVerticalSolidList"/>
    <dgm:cxn modelId="{572C351E-3000-4FCB-98B7-42AB6FAD8717}" type="presParOf" srcId="{F5350E64-FC36-4C4B-AFDD-0A0EECAA350A}" destId="{B5721732-F395-4BB9-90D9-D54E7AABF11A}" srcOrd="0" destOrd="0" presId="urn:microsoft.com/office/officeart/2018/2/layout/IconVerticalSolidList"/>
    <dgm:cxn modelId="{C9979FB2-24FF-4A6F-B95E-19B1A379EE9D}" type="presParOf" srcId="{F5350E64-FC36-4C4B-AFDD-0A0EECAA350A}" destId="{49BAE31F-5983-424D-8C05-C1792573F3A0}" srcOrd="1" destOrd="0" presId="urn:microsoft.com/office/officeart/2018/2/layout/IconVerticalSolidList"/>
    <dgm:cxn modelId="{FD9D43BF-BDF2-46E6-B0B1-2596BEFD1535}" type="presParOf" srcId="{F5350E64-FC36-4C4B-AFDD-0A0EECAA350A}" destId="{0DDC72C9-3E25-427A-86F3-A3AD36DD1A40}" srcOrd="2" destOrd="0" presId="urn:microsoft.com/office/officeart/2018/2/layout/IconVerticalSolidList"/>
    <dgm:cxn modelId="{94C98F66-8097-4FB7-A7D8-4C9DCDAD59D7}" type="presParOf" srcId="{F5350E64-FC36-4C4B-AFDD-0A0EECAA350A}" destId="{CA027E98-DD27-4B6F-915C-0B8037642E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8D3BE7-762B-4D74-A878-B8F41B193DC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737443-0C17-4315-AFFA-4F71244067F1}">
      <dgm:prSet/>
      <dgm:spPr/>
      <dgm:t>
        <a:bodyPr/>
        <a:lstStyle/>
        <a:p>
          <a:r>
            <a:rPr lang="en-US" dirty="0"/>
            <a:t>Further fine tuning of the model can be done to identify neighborhood level data if the hypothesis mentioned in the model are tested with primary research</a:t>
          </a:r>
        </a:p>
      </dgm:t>
    </dgm:pt>
    <dgm:pt modelId="{E7B9E09C-B525-4414-8156-6198A97FB636}" type="parTrans" cxnId="{60BEA439-2A14-4B91-91DF-5994527346A9}">
      <dgm:prSet/>
      <dgm:spPr/>
      <dgm:t>
        <a:bodyPr/>
        <a:lstStyle/>
        <a:p>
          <a:endParaRPr lang="en-US"/>
        </a:p>
      </dgm:t>
    </dgm:pt>
    <dgm:pt modelId="{D33B7D5F-906D-4548-9DEF-D8FE8F79CE35}" type="sibTrans" cxnId="{60BEA439-2A14-4B91-91DF-5994527346A9}">
      <dgm:prSet/>
      <dgm:spPr/>
      <dgm:t>
        <a:bodyPr/>
        <a:lstStyle/>
        <a:p>
          <a:endParaRPr lang="en-US"/>
        </a:p>
      </dgm:t>
    </dgm:pt>
    <dgm:pt modelId="{25A64F9C-4519-45B2-B3AE-ACE7AB3D5CDD}">
      <dgm:prSet custT="1"/>
      <dgm:spPr/>
      <dgm:t>
        <a:bodyPr/>
        <a:lstStyle/>
        <a:p>
          <a:r>
            <a:rPr lang="en-US" sz="1400" dirty="0"/>
            <a:t>This analysis is performed based on the basic premise the new restaurant opened will be a good value for money. If that goes for a toss, the new restaurant will add one more data point to restaurant with least ratings. Hence, the major contribution towards success is the value proposition that the new restaurant will offer. </a:t>
          </a:r>
        </a:p>
      </dgm:t>
    </dgm:pt>
    <dgm:pt modelId="{9EF7E82C-DE7C-4EED-B604-EA3482E5D65C}" type="parTrans" cxnId="{DB816E8E-7BB6-4FF1-9273-0BCDC07F7019}">
      <dgm:prSet/>
      <dgm:spPr/>
      <dgm:t>
        <a:bodyPr/>
        <a:lstStyle/>
        <a:p>
          <a:endParaRPr lang="en-US"/>
        </a:p>
      </dgm:t>
    </dgm:pt>
    <dgm:pt modelId="{C9234FA4-0451-4503-AD91-08C877A1FC18}" type="sibTrans" cxnId="{DB816E8E-7BB6-4FF1-9273-0BCDC07F7019}">
      <dgm:prSet/>
      <dgm:spPr/>
      <dgm:t>
        <a:bodyPr/>
        <a:lstStyle/>
        <a:p>
          <a:endParaRPr lang="en-US"/>
        </a:p>
      </dgm:t>
    </dgm:pt>
    <dgm:pt modelId="{8A4B03B8-D6A0-47E0-BEB1-6DFA1B728809}" type="pres">
      <dgm:prSet presAssocID="{8F8D3BE7-762B-4D74-A878-B8F41B193DC9}" presName="root" presStyleCnt="0">
        <dgm:presLayoutVars>
          <dgm:dir/>
          <dgm:resizeHandles val="exact"/>
        </dgm:presLayoutVars>
      </dgm:prSet>
      <dgm:spPr/>
    </dgm:pt>
    <dgm:pt modelId="{E7AF6D7E-5ED9-4919-A1E1-32F35C76E79F}" type="pres">
      <dgm:prSet presAssocID="{8E737443-0C17-4315-AFFA-4F71244067F1}" presName="compNode" presStyleCnt="0"/>
      <dgm:spPr/>
    </dgm:pt>
    <dgm:pt modelId="{55BA236C-912D-4D8F-9852-758686411723}" type="pres">
      <dgm:prSet presAssocID="{8E737443-0C17-4315-AFFA-4F71244067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0AEA31BF-FEFE-4CE8-AC5A-E9DA58386472}" type="pres">
      <dgm:prSet presAssocID="{8E737443-0C17-4315-AFFA-4F71244067F1}" presName="spaceRect" presStyleCnt="0"/>
      <dgm:spPr/>
    </dgm:pt>
    <dgm:pt modelId="{A5DDB523-1CBA-4384-98DE-4CFD10A9F196}" type="pres">
      <dgm:prSet presAssocID="{8E737443-0C17-4315-AFFA-4F71244067F1}" presName="textRect" presStyleLbl="revTx" presStyleIdx="0" presStyleCnt="2">
        <dgm:presLayoutVars>
          <dgm:chMax val="1"/>
          <dgm:chPref val="1"/>
        </dgm:presLayoutVars>
      </dgm:prSet>
      <dgm:spPr/>
    </dgm:pt>
    <dgm:pt modelId="{962C1174-3E90-4373-A6BC-A434E52DC6F9}" type="pres">
      <dgm:prSet presAssocID="{D33B7D5F-906D-4548-9DEF-D8FE8F79CE35}" presName="sibTrans" presStyleCnt="0"/>
      <dgm:spPr/>
    </dgm:pt>
    <dgm:pt modelId="{9AB7BAE7-9995-4755-A553-17316D1A74F8}" type="pres">
      <dgm:prSet presAssocID="{25A64F9C-4519-45B2-B3AE-ACE7AB3D5CDD}" presName="compNode" presStyleCnt="0"/>
      <dgm:spPr/>
    </dgm:pt>
    <dgm:pt modelId="{C4E5C155-86E1-4BB8-B1DC-0CCA1F59451F}" type="pres">
      <dgm:prSet presAssocID="{25A64F9C-4519-45B2-B3AE-ACE7AB3D5C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FFA745E7-8966-4D2F-8533-81DCDB2000C1}" type="pres">
      <dgm:prSet presAssocID="{25A64F9C-4519-45B2-B3AE-ACE7AB3D5CDD}" presName="spaceRect" presStyleCnt="0"/>
      <dgm:spPr/>
    </dgm:pt>
    <dgm:pt modelId="{D3F59DC6-352B-417E-9E4C-F65992FC2518}" type="pres">
      <dgm:prSet presAssocID="{25A64F9C-4519-45B2-B3AE-ACE7AB3D5CDD}" presName="textRect" presStyleLbl="revTx" presStyleIdx="1" presStyleCnt="2">
        <dgm:presLayoutVars>
          <dgm:chMax val="1"/>
          <dgm:chPref val="1"/>
        </dgm:presLayoutVars>
      </dgm:prSet>
      <dgm:spPr/>
    </dgm:pt>
  </dgm:ptLst>
  <dgm:cxnLst>
    <dgm:cxn modelId="{186D7A03-3F74-409B-98A6-19D74D549FD9}" type="presOf" srcId="{8E737443-0C17-4315-AFFA-4F71244067F1}" destId="{A5DDB523-1CBA-4384-98DE-4CFD10A9F196}" srcOrd="0" destOrd="0" presId="urn:microsoft.com/office/officeart/2018/2/layout/IconLabelList"/>
    <dgm:cxn modelId="{60BEA439-2A14-4B91-91DF-5994527346A9}" srcId="{8F8D3BE7-762B-4D74-A878-B8F41B193DC9}" destId="{8E737443-0C17-4315-AFFA-4F71244067F1}" srcOrd="0" destOrd="0" parTransId="{E7B9E09C-B525-4414-8156-6198A97FB636}" sibTransId="{D33B7D5F-906D-4548-9DEF-D8FE8F79CE35}"/>
    <dgm:cxn modelId="{79A48B4F-F815-408A-AF1B-FEA8753265CB}" type="presOf" srcId="{25A64F9C-4519-45B2-B3AE-ACE7AB3D5CDD}" destId="{D3F59DC6-352B-417E-9E4C-F65992FC2518}" srcOrd="0" destOrd="0" presId="urn:microsoft.com/office/officeart/2018/2/layout/IconLabelList"/>
    <dgm:cxn modelId="{AD1E2671-5949-46DE-B1AF-31058B14CA8C}" type="presOf" srcId="{8F8D3BE7-762B-4D74-A878-B8F41B193DC9}" destId="{8A4B03B8-D6A0-47E0-BEB1-6DFA1B728809}" srcOrd="0" destOrd="0" presId="urn:microsoft.com/office/officeart/2018/2/layout/IconLabelList"/>
    <dgm:cxn modelId="{DB816E8E-7BB6-4FF1-9273-0BCDC07F7019}" srcId="{8F8D3BE7-762B-4D74-A878-B8F41B193DC9}" destId="{25A64F9C-4519-45B2-B3AE-ACE7AB3D5CDD}" srcOrd="1" destOrd="0" parTransId="{9EF7E82C-DE7C-4EED-B604-EA3482E5D65C}" sibTransId="{C9234FA4-0451-4503-AD91-08C877A1FC18}"/>
    <dgm:cxn modelId="{F8C48D95-2BDB-4BF8-8DA1-CA5DC5B0E318}" type="presParOf" srcId="{8A4B03B8-D6A0-47E0-BEB1-6DFA1B728809}" destId="{E7AF6D7E-5ED9-4919-A1E1-32F35C76E79F}" srcOrd="0" destOrd="0" presId="urn:microsoft.com/office/officeart/2018/2/layout/IconLabelList"/>
    <dgm:cxn modelId="{6F0A7A0A-9CAF-4ECE-9E1B-FCE300A4CEE8}" type="presParOf" srcId="{E7AF6D7E-5ED9-4919-A1E1-32F35C76E79F}" destId="{55BA236C-912D-4D8F-9852-758686411723}" srcOrd="0" destOrd="0" presId="urn:microsoft.com/office/officeart/2018/2/layout/IconLabelList"/>
    <dgm:cxn modelId="{B8D68A45-7B6E-46B8-BFC2-FC58AE482A09}" type="presParOf" srcId="{E7AF6D7E-5ED9-4919-A1E1-32F35C76E79F}" destId="{0AEA31BF-FEFE-4CE8-AC5A-E9DA58386472}" srcOrd="1" destOrd="0" presId="urn:microsoft.com/office/officeart/2018/2/layout/IconLabelList"/>
    <dgm:cxn modelId="{389CC4F4-357B-439D-83A6-CAF89FAE047C}" type="presParOf" srcId="{E7AF6D7E-5ED9-4919-A1E1-32F35C76E79F}" destId="{A5DDB523-1CBA-4384-98DE-4CFD10A9F196}" srcOrd="2" destOrd="0" presId="urn:microsoft.com/office/officeart/2018/2/layout/IconLabelList"/>
    <dgm:cxn modelId="{7BEE3195-548F-4AB4-B757-89C4EA95DC83}" type="presParOf" srcId="{8A4B03B8-D6A0-47E0-BEB1-6DFA1B728809}" destId="{962C1174-3E90-4373-A6BC-A434E52DC6F9}" srcOrd="1" destOrd="0" presId="urn:microsoft.com/office/officeart/2018/2/layout/IconLabelList"/>
    <dgm:cxn modelId="{11383479-7120-4713-9074-2645B0DC64DD}" type="presParOf" srcId="{8A4B03B8-D6A0-47E0-BEB1-6DFA1B728809}" destId="{9AB7BAE7-9995-4755-A553-17316D1A74F8}" srcOrd="2" destOrd="0" presId="urn:microsoft.com/office/officeart/2018/2/layout/IconLabelList"/>
    <dgm:cxn modelId="{47D51DF9-27E1-437A-87EA-1A1163A544BD}" type="presParOf" srcId="{9AB7BAE7-9995-4755-A553-17316D1A74F8}" destId="{C4E5C155-86E1-4BB8-B1DC-0CCA1F59451F}" srcOrd="0" destOrd="0" presId="urn:microsoft.com/office/officeart/2018/2/layout/IconLabelList"/>
    <dgm:cxn modelId="{6BCB0F40-CE4D-4465-AB79-6D538CCA599B}" type="presParOf" srcId="{9AB7BAE7-9995-4755-A553-17316D1A74F8}" destId="{FFA745E7-8966-4D2F-8533-81DCDB2000C1}" srcOrd="1" destOrd="0" presId="urn:microsoft.com/office/officeart/2018/2/layout/IconLabelList"/>
    <dgm:cxn modelId="{AC54C374-3CA1-498D-B586-74FF5DE15E00}" type="presParOf" srcId="{9AB7BAE7-9995-4755-A553-17316D1A74F8}" destId="{D3F59DC6-352B-417E-9E4C-F65992FC25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A4BBF-2DA8-464F-8A74-AC3B68F02FBD}">
      <dsp:nvSpPr>
        <dsp:cNvPr id="0" name=""/>
        <dsp:cNvSpPr/>
      </dsp:nvSpPr>
      <dsp:spPr>
        <a:xfrm>
          <a:off x="938775" y="362028"/>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85975C-F2B8-4B42-8803-0EF838D2ED9A}">
      <dsp:nvSpPr>
        <dsp:cNvPr id="0" name=""/>
        <dsp:cNvSpPr/>
      </dsp:nvSpPr>
      <dsp:spPr>
        <a:xfrm>
          <a:off x="372805" y="1747515"/>
          <a:ext cx="2058075" cy="167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There are lots of restaurants in New York, hence opening restaurants in locations that are already crowded with established restaurants with good ratings will not make sense</a:t>
          </a:r>
        </a:p>
      </dsp:txBody>
      <dsp:txXfrm>
        <a:off x="372805" y="1747515"/>
        <a:ext cx="2058075" cy="1676535"/>
      </dsp:txXfrm>
    </dsp:sp>
    <dsp:sp modelId="{8DB527AC-F5A7-4855-BCC5-A281C0C34E37}">
      <dsp:nvSpPr>
        <dsp:cNvPr id="0" name=""/>
        <dsp:cNvSpPr/>
      </dsp:nvSpPr>
      <dsp:spPr>
        <a:xfrm>
          <a:off x="3357014" y="362028"/>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D3E13E-8818-418D-85C6-047C44291839}">
      <dsp:nvSpPr>
        <dsp:cNvPr id="0" name=""/>
        <dsp:cNvSpPr/>
      </dsp:nvSpPr>
      <dsp:spPr>
        <a:xfrm>
          <a:off x="2791043" y="1747515"/>
          <a:ext cx="2058075" cy="167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will be particularly interested in areas with least Indian restaurants or with least ratings</a:t>
          </a:r>
        </a:p>
      </dsp:txBody>
      <dsp:txXfrm>
        <a:off x="2791043" y="1747515"/>
        <a:ext cx="2058075" cy="1676535"/>
      </dsp:txXfrm>
    </dsp:sp>
    <dsp:sp modelId="{1657FFF9-22F7-4F9B-A404-9513D051116C}">
      <dsp:nvSpPr>
        <dsp:cNvPr id="0" name=""/>
        <dsp:cNvSpPr/>
      </dsp:nvSpPr>
      <dsp:spPr>
        <a:xfrm>
          <a:off x="5775252" y="362028"/>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67766D-91BD-4376-98B2-9F105A791AA3}">
      <dsp:nvSpPr>
        <dsp:cNvPr id="0" name=""/>
        <dsp:cNvSpPr/>
      </dsp:nvSpPr>
      <dsp:spPr>
        <a:xfrm>
          <a:off x="5209281" y="1747515"/>
          <a:ext cx="2058075" cy="167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Indian population in New York City is over 650,000. Indians, the second largest Asian group in the city, comprised 20.5 percent of the Asian population. By borough, 65 percent of Indian New Yorkers lived in Queens, 12 percent in Manhattan, 12 percent in Brooklyn, 6.5 percent in the Bronx, and 5 percent in Staten Island</a:t>
          </a:r>
        </a:p>
      </dsp:txBody>
      <dsp:txXfrm>
        <a:off x="5209281" y="1747515"/>
        <a:ext cx="2058075" cy="1676535"/>
      </dsp:txXfrm>
    </dsp:sp>
    <dsp:sp modelId="{EACEEB86-AD3B-4D61-905D-7A0E8F605724}">
      <dsp:nvSpPr>
        <dsp:cNvPr id="0" name=""/>
        <dsp:cNvSpPr/>
      </dsp:nvSpPr>
      <dsp:spPr>
        <a:xfrm>
          <a:off x="8193490" y="362028"/>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D060B5-D0E7-4186-9290-37D4E40324BA}">
      <dsp:nvSpPr>
        <dsp:cNvPr id="0" name=""/>
        <dsp:cNvSpPr/>
      </dsp:nvSpPr>
      <dsp:spPr>
        <a:xfrm>
          <a:off x="7627519" y="1747515"/>
          <a:ext cx="2058075" cy="167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Hence the data should be sliced and diced so, we don’t end up in opening restaurant based on a single criteria </a:t>
          </a:r>
        </a:p>
      </dsp:txBody>
      <dsp:txXfrm>
        <a:off x="7627519" y="1747515"/>
        <a:ext cx="2058075" cy="1676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82F77-7885-449D-9688-BDE1B5233583}">
      <dsp:nvSpPr>
        <dsp:cNvPr id="0" name=""/>
        <dsp:cNvSpPr/>
      </dsp:nvSpPr>
      <dsp:spPr>
        <a:xfrm>
          <a:off x="1738416" y="42453"/>
          <a:ext cx="1510523" cy="1476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26490E-04F8-450B-A4D0-A9CEB1581BA2}">
      <dsp:nvSpPr>
        <dsp:cNvPr id="0" name=""/>
        <dsp:cNvSpPr/>
      </dsp:nvSpPr>
      <dsp:spPr>
        <a:xfrm>
          <a:off x="335787" y="1678252"/>
          <a:ext cx="4315781" cy="63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Based on our Business problem, the following factors will influence the decision making:</a:t>
          </a:r>
        </a:p>
      </dsp:txBody>
      <dsp:txXfrm>
        <a:off x="335787" y="1678252"/>
        <a:ext cx="4315781" cy="632849"/>
      </dsp:txXfrm>
    </dsp:sp>
    <dsp:sp modelId="{6CA506C7-96A1-4A22-9B10-7E556EB7C862}">
      <dsp:nvSpPr>
        <dsp:cNvPr id="0" name=""/>
        <dsp:cNvSpPr/>
      </dsp:nvSpPr>
      <dsp:spPr>
        <a:xfrm>
          <a:off x="335787" y="2385125"/>
          <a:ext cx="4315781" cy="1358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All existing Indian restaurants in the neighborhood</a:t>
          </a:r>
        </a:p>
        <a:p>
          <a:pPr marL="0" lvl="0" indent="0" algn="ctr" defTabSz="577850">
            <a:lnSpc>
              <a:spcPct val="100000"/>
            </a:lnSpc>
            <a:spcBef>
              <a:spcPct val="0"/>
            </a:spcBef>
            <a:spcAft>
              <a:spcPct val="35000"/>
            </a:spcAft>
            <a:buNone/>
          </a:pPr>
          <a:r>
            <a:rPr lang="en-US" sz="1300" kern="1200"/>
            <a:t>Ratings of the current Indian restaurants in various neighborhoods</a:t>
          </a:r>
        </a:p>
        <a:p>
          <a:pPr marL="0" lvl="0" indent="0" algn="ctr" defTabSz="577850">
            <a:lnSpc>
              <a:spcPct val="100000"/>
            </a:lnSpc>
            <a:spcBef>
              <a:spcPct val="0"/>
            </a:spcBef>
            <a:spcAft>
              <a:spcPct val="35000"/>
            </a:spcAft>
            <a:buNone/>
          </a:pPr>
          <a:r>
            <a:rPr lang="en-US" sz="1300" kern="1200"/>
            <a:t>NYC Indian population concentration across boroughs</a:t>
          </a:r>
        </a:p>
      </dsp:txBody>
      <dsp:txXfrm>
        <a:off x="335787" y="2385125"/>
        <a:ext cx="4315781" cy="1358501"/>
      </dsp:txXfrm>
    </dsp:sp>
    <dsp:sp modelId="{DA0ED975-8DAB-433C-B3EB-0ED7E07FBD80}">
      <dsp:nvSpPr>
        <dsp:cNvPr id="0" name=""/>
        <dsp:cNvSpPr/>
      </dsp:nvSpPr>
      <dsp:spPr>
        <a:xfrm>
          <a:off x="6809459" y="42453"/>
          <a:ext cx="1510523" cy="1476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AEDA7B-284F-4E1D-9103-DD97BC8F8427}">
      <dsp:nvSpPr>
        <dsp:cNvPr id="0" name=""/>
        <dsp:cNvSpPr/>
      </dsp:nvSpPr>
      <dsp:spPr>
        <a:xfrm>
          <a:off x="5406830" y="1678252"/>
          <a:ext cx="4315781" cy="63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Following data sources was used to extract/generate the required information:</a:t>
          </a:r>
        </a:p>
      </dsp:txBody>
      <dsp:txXfrm>
        <a:off x="5406830" y="1678252"/>
        <a:ext cx="4315781" cy="632849"/>
      </dsp:txXfrm>
    </dsp:sp>
    <dsp:sp modelId="{01184FAC-4999-4571-8B8F-271F83EB0BC7}">
      <dsp:nvSpPr>
        <dsp:cNvPr id="0" name=""/>
        <dsp:cNvSpPr/>
      </dsp:nvSpPr>
      <dsp:spPr>
        <a:xfrm>
          <a:off x="5406830" y="2385125"/>
          <a:ext cx="4315781" cy="1358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Demographics of NYC Data source: </a:t>
          </a:r>
          <a:r>
            <a:rPr lang="en-US" sz="1300" u="sng" kern="1200" dirty="0">
              <a:hlinkClick xmlns:r="http://schemas.openxmlformats.org/officeDocument/2006/relationships" r:id="rId5"/>
            </a:rPr>
            <a:t>https://en.wikipedia.org/wiki/Demographics_of_New_York_City</a:t>
          </a:r>
          <a:r>
            <a:rPr lang="en-US" sz="1300" kern="1200" dirty="0"/>
            <a:t>. Web scraping techniques will be used to get NYC’s population demographics from Wikipedia. </a:t>
          </a:r>
        </a:p>
        <a:p>
          <a:pPr marL="0" lvl="0" indent="0" algn="ctr" defTabSz="577850">
            <a:lnSpc>
              <a:spcPct val="100000"/>
            </a:lnSpc>
            <a:spcBef>
              <a:spcPct val="0"/>
            </a:spcBef>
            <a:spcAft>
              <a:spcPct val="35000"/>
            </a:spcAft>
            <a:buNone/>
          </a:pPr>
          <a:r>
            <a:rPr lang="en-US" sz="1300" kern="1200" dirty="0"/>
            <a:t>Ratings and Number of existing Indian restaurants, their type and location in every neighborhood will be obtained using Foursquare API and </a:t>
          </a:r>
          <a:r>
            <a:rPr lang="en-US" sz="1300" u="sng" kern="1200" dirty="0">
              <a:hlinkClick xmlns:r="http://schemas.openxmlformats.org/officeDocument/2006/relationships" r:id="rId6"/>
            </a:rPr>
            <a:t>https://cocl.us/new_york_dataset</a:t>
          </a:r>
          <a:r>
            <a:rPr lang="en-US" sz="1300" kern="1200" dirty="0"/>
            <a:t>. </a:t>
          </a:r>
        </a:p>
      </dsp:txBody>
      <dsp:txXfrm>
        <a:off x="5406830" y="2385125"/>
        <a:ext cx="4315781" cy="13585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DA1FC-36A0-4436-B5B9-889142242E3C}">
      <dsp:nvSpPr>
        <dsp:cNvPr id="0" name=""/>
        <dsp:cNvSpPr/>
      </dsp:nvSpPr>
      <dsp:spPr>
        <a:xfrm>
          <a:off x="0" y="4561"/>
          <a:ext cx="6910387" cy="10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FF00C-1158-44FC-A166-18EB9D3F64E1}">
      <dsp:nvSpPr>
        <dsp:cNvPr id="0" name=""/>
        <dsp:cNvSpPr/>
      </dsp:nvSpPr>
      <dsp:spPr>
        <a:xfrm>
          <a:off x="311384" y="236169"/>
          <a:ext cx="566706" cy="566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94EDB6-0A05-472F-8BD2-B99E7A5CF65F}">
      <dsp:nvSpPr>
        <dsp:cNvPr id="0" name=""/>
        <dsp:cNvSpPr/>
      </dsp:nvSpPr>
      <dsp:spPr>
        <a:xfrm>
          <a:off x="1189475" y="4561"/>
          <a:ext cx="5702593" cy="106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6" tIns="112346" rIns="112346" bIns="112346" numCol="1" spcCol="1270" anchor="ctr" anchorCtr="0">
          <a:noAutofit/>
        </a:bodyPr>
        <a:lstStyle/>
        <a:p>
          <a:pPr marL="0" lvl="0" indent="0" algn="l" defTabSz="622300">
            <a:lnSpc>
              <a:spcPct val="100000"/>
            </a:lnSpc>
            <a:spcBef>
              <a:spcPct val="0"/>
            </a:spcBef>
            <a:spcAft>
              <a:spcPct val="35000"/>
            </a:spcAft>
            <a:buNone/>
          </a:pPr>
          <a:r>
            <a:rPr lang="en-US" sz="1400" b="1" kern="1200"/>
            <a:t>Inf 1:</a:t>
          </a:r>
          <a:r>
            <a:rPr lang="en-US" sz="1400" kern="1200"/>
            <a:t> All Boroughs have a nearly equal % of Indian restaurants corresponding to the spread of Indian population except for Queens borough which has significantly lower % of Indian restaurants</a:t>
          </a:r>
        </a:p>
      </dsp:txBody>
      <dsp:txXfrm>
        <a:off x="1189475" y="4561"/>
        <a:ext cx="5702593" cy="1061537"/>
      </dsp:txXfrm>
    </dsp:sp>
    <dsp:sp modelId="{D5E7BB9A-2F70-440A-87E6-40CBC9E6E464}">
      <dsp:nvSpPr>
        <dsp:cNvPr id="0" name=""/>
        <dsp:cNvSpPr/>
      </dsp:nvSpPr>
      <dsp:spPr>
        <a:xfrm>
          <a:off x="0" y="1331482"/>
          <a:ext cx="6910387" cy="10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20DD3-EC4E-45CA-901C-522AEC38A10B}">
      <dsp:nvSpPr>
        <dsp:cNvPr id="0" name=""/>
        <dsp:cNvSpPr/>
      </dsp:nvSpPr>
      <dsp:spPr>
        <a:xfrm>
          <a:off x="311384" y="1563091"/>
          <a:ext cx="566706" cy="566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C53A95-5932-47B6-AFEF-22DE4FA93879}">
      <dsp:nvSpPr>
        <dsp:cNvPr id="0" name=""/>
        <dsp:cNvSpPr/>
      </dsp:nvSpPr>
      <dsp:spPr>
        <a:xfrm>
          <a:off x="1189475" y="1331482"/>
          <a:ext cx="5702593" cy="106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6" tIns="112346" rIns="112346" bIns="112346" numCol="1" spcCol="1270" anchor="ctr" anchorCtr="0">
          <a:noAutofit/>
        </a:bodyPr>
        <a:lstStyle/>
        <a:p>
          <a:pPr marL="0" lvl="0" indent="0" algn="l" defTabSz="622300">
            <a:lnSpc>
              <a:spcPct val="100000"/>
            </a:lnSpc>
            <a:spcBef>
              <a:spcPct val="0"/>
            </a:spcBef>
            <a:spcAft>
              <a:spcPct val="35000"/>
            </a:spcAft>
            <a:buNone/>
          </a:pPr>
          <a:r>
            <a:rPr lang="en-US" sz="1400" b="1" kern="1200"/>
            <a:t>Inf 2:</a:t>
          </a:r>
          <a:r>
            <a:rPr lang="en-US" sz="1400" kern="1200"/>
            <a:t> The lower % of Indian restaurants corresponding to the spread of Indian population in Queens borough is significant since Queens has the highest number of neighborhoods by borough</a:t>
          </a:r>
        </a:p>
      </dsp:txBody>
      <dsp:txXfrm>
        <a:off x="1189475" y="1331482"/>
        <a:ext cx="5702593" cy="1061537"/>
      </dsp:txXfrm>
    </dsp:sp>
    <dsp:sp modelId="{2F2943EE-B3EA-43AD-8EDE-8F57623FD283}">
      <dsp:nvSpPr>
        <dsp:cNvPr id="0" name=""/>
        <dsp:cNvSpPr/>
      </dsp:nvSpPr>
      <dsp:spPr>
        <a:xfrm>
          <a:off x="0" y="2658404"/>
          <a:ext cx="6910387" cy="10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2D625-12B4-4327-B705-3A972C82E3D5}">
      <dsp:nvSpPr>
        <dsp:cNvPr id="0" name=""/>
        <dsp:cNvSpPr/>
      </dsp:nvSpPr>
      <dsp:spPr>
        <a:xfrm>
          <a:off x="311384" y="2890012"/>
          <a:ext cx="566706" cy="566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DED201-3175-4429-A9B1-B1BF6B285C35}">
      <dsp:nvSpPr>
        <dsp:cNvPr id="0" name=""/>
        <dsp:cNvSpPr/>
      </dsp:nvSpPr>
      <dsp:spPr>
        <a:xfrm>
          <a:off x="1189475" y="2658404"/>
          <a:ext cx="5702593" cy="106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6" tIns="112346" rIns="112346" bIns="112346" numCol="1" spcCol="1270" anchor="ctr" anchorCtr="0">
          <a:noAutofit/>
        </a:bodyPr>
        <a:lstStyle/>
        <a:p>
          <a:pPr marL="0" lvl="0" indent="0" algn="l" defTabSz="622300">
            <a:lnSpc>
              <a:spcPct val="100000"/>
            </a:lnSpc>
            <a:spcBef>
              <a:spcPct val="0"/>
            </a:spcBef>
            <a:spcAft>
              <a:spcPct val="35000"/>
            </a:spcAft>
            <a:buNone/>
          </a:pPr>
          <a:r>
            <a:rPr lang="en-US" sz="1400" b="1" kern="1200"/>
            <a:t>Inf 3:</a:t>
          </a:r>
          <a:r>
            <a:rPr lang="en-US" sz="1400" kern="1200"/>
            <a:t> Queens borough has the most number of neighborhoods with the least restaurant ratings</a:t>
          </a:r>
        </a:p>
      </dsp:txBody>
      <dsp:txXfrm>
        <a:off x="1189475" y="2658404"/>
        <a:ext cx="5702593" cy="1061537"/>
      </dsp:txXfrm>
    </dsp:sp>
    <dsp:sp modelId="{B5721732-F395-4BB9-90D9-D54E7AABF11A}">
      <dsp:nvSpPr>
        <dsp:cNvPr id="0" name=""/>
        <dsp:cNvSpPr/>
      </dsp:nvSpPr>
      <dsp:spPr>
        <a:xfrm>
          <a:off x="0" y="3985326"/>
          <a:ext cx="6910387" cy="10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AE31F-5983-424D-8C05-C1792573F3A0}">
      <dsp:nvSpPr>
        <dsp:cNvPr id="0" name=""/>
        <dsp:cNvSpPr/>
      </dsp:nvSpPr>
      <dsp:spPr>
        <a:xfrm>
          <a:off x="311688" y="4216934"/>
          <a:ext cx="566706" cy="566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027E98-DD27-4B6F-915C-0B8037642E17}">
      <dsp:nvSpPr>
        <dsp:cNvPr id="0" name=""/>
        <dsp:cNvSpPr/>
      </dsp:nvSpPr>
      <dsp:spPr>
        <a:xfrm>
          <a:off x="1190084" y="3985326"/>
          <a:ext cx="5683112" cy="1061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6" tIns="112346" rIns="112346" bIns="112346" numCol="1" spcCol="1270" anchor="ctr" anchorCtr="0">
          <a:noAutofit/>
        </a:bodyPr>
        <a:lstStyle/>
        <a:p>
          <a:pPr marL="0" lvl="0" indent="0" algn="l" defTabSz="622300">
            <a:lnSpc>
              <a:spcPct val="100000"/>
            </a:lnSpc>
            <a:spcBef>
              <a:spcPct val="0"/>
            </a:spcBef>
            <a:spcAft>
              <a:spcPct val="35000"/>
            </a:spcAft>
            <a:buNone/>
          </a:pPr>
          <a:r>
            <a:rPr lang="en-US" sz="1400" kern="1200"/>
            <a:t>From the inferences above it is evident that Queens borough will be the best place to open an Indian restaurant as it has lower % of Indian restaurants with respect to population spread, highest number of neighborhoods and the least average ratings for Indian restaurants </a:t>
          </a:r>
        </a:p>
      </dsp:txBody>
      <dsp:txXfrm>
        <a:off x="1190084" y="3985326"/>
        <a:ext cx="5683112" cy="1061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A236C-912D-4D8F-9852-758686411723}">
      <dsp:nvSpPr>
        <dsp:cNvPr id="0" name=""/>
        <dsp:cNvSpPr/>
      </dsp:nvSpPr>
      <dsp:spPr>
        <a:xfrm>
          <a:off x="1519199" y="6123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DDB523-1CBA-4384-98DE-4CFD10A9F196}">
      <dsp:nvSpPr>
        <dsp:cNvPr id="0" name=""/>
        <dsp:cNvSpPr/>
      </dsp:nvSpPr>
      <dsp:spPr>
        <a:xfrm>
          <a:off x="331199" y="2554841"/>
          <a:ext cx="432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Further fine tuning of the model can be done to identify neighborhood level data if the hypothesis mentioned in the model are tested with primary research</a:t>
          </a:r>
        </a:p>
      </dsp:txBody>
      <dsp:txXfrm>
        <a:off x="331199" y="2554841"/>
        <a:ext cx="4320000" cy="1170000"/>
      </dsp:txXfrm>
    </dsp:sp>
    <dsp:sp modelId="{C4E5C155-86E1-4BB8-B1DC-0CCA1F59451F}">
      <dsp:nvSpPr>
        <dsp:cNvPr id="0" name=""/>
        <dsp:cNvSpPr/>
      </dsp:nvSpPr>
      <dsp:spPr>
        <a:xfrm>
          <a:off x="6595199" y="6123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F59DC6-352B-417E-9E4C-F65992FC2518}">
      <dsp:nvSpPr>
        <dsp:cNvPr id="0" name=""/>
        <dsp:cNvSpPr/>
      </dsp:nvSpPr>
      <dsp:spPr>
        <a:xfrm>
          <a:off x="5407199" y="2554841"/>
          <a:ext cx="432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This analysis is performed based on the basic premise the new restaurant opened will be a good value for money. If that goes for a toss, the new restaurant will add one more data point to restaurant with least ratings. Hence, the major contribution towards success is the value proposition that the new restaurant will offer. </a:t>
          </a:r>
        </a:p>
      </dsp:txBody>
      <dsp:txXfrm>
        <a:off x="5407199" y="2554841"/>
        <a:ext cx="4320000" cy="117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646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35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34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201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5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554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8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60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0138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64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703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955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36" r:id="rId6"/>
    <p:sldLayoutId id="2147483732" r:id="rId7"/>
    <p:sldLayoutId id="2147483733" r:id="rId8"/>
    <p:sldLayoutId id="2147483734" r:id="rId9"/>
    <p:sldLayoutId id="2147483735" r:id="rId10"/>
    <p:sldLayoutId id="2147483737"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4526750D-BE35-4881-B3BC-120EEBB2A97D}"/>
              </a:ext>
            </a:extLst>
          </p:cNvPr>
          <p:cNvPicPr>
            <a:picLocks noChangeAspect="1"/>
          </p:cNvPicPr>
          <p:nvPr/>
        </p:nvPicPr>
        <p:blipFill rotWithShape="1">
          <a:blip r:embed="rId2"/>
          <a:srcRect t="13887" b="1843"/>
          <a:stretch/>
        </p:blipFill>
        <p:spPr>
          <a:xfrm>
            <a:off x="1" y="10"/>
            <a:ext cx="12191999" cy="6857990"/>
          </a:xfrm>
          <a:prstGeom prst="rect">
            <a:avLst/>
          </a:prstGeom>
        </p:spPr>
      </p:pic>
      <p:sp>
        <p:nvSpPr>
          <p:cNvPr id="15"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4359B-7DD9-4FC7-88D2-93E8F3BA306D}"/>
              </a:ext>
            </a:extLst>
          </p:cNvPr>
          <p:cNvSpPr>
            <a:spLocks noGrp="1"/>
          </p:cNvSpPr>
          <p:nvPr>
            <p:ph type="ctrTitle"/>
          </p:nvPr>
        </p:nvSpPr>
        <p:spPr>
          <a:xfrm>
            <a:off x="4985517" y="3331444"/>
            <a:ext cx="6470692" cy="1229306"/>
          </a:xfrm>
        </p:spPr>
        <p:txBody>
          <a:bodyPr>
            <a:normAutofit/>
          </a:bodyPr>
          <a:lstStyle/>
          <a:p>
            <a:r>
              <a:rPr lang="en-US" sz="3800">
                <a:solidFill>
                  <a:schemeClr val="tx1"/>
                </a:solidFill>
              </a:rPr>
              <a:t>Battle of Neighborhoods</a:t>
            </a:r>
            <a:br>
              <a:rPr lang="en-US" sz="3800">
                <a:solidFill>
                  <a:schemeClr val="tx1"/>
                </a:solidFill>
              </a:rPr>
            </a:br>
            <a:r>
              <a:rPr lang="en-US" sz="3800">
                <a:solidFill>
                  <a:schemeClr val="tx1"/>
                </a:solidFill>
              </a:rPr>
              <a:t>Indian Restaurant in NY</a:t>
            </a:r>
          </a:p>
        </p:txBody>
      </p:sp>
      <p:sp>
        <p:nvSpPr>
          <p:cNvPr id="3" name="Subtitle 2">
            <a:extLst>
              <a:ext uri="{FF2B5EF4-FFF2-40B4-BE49-F238E27FC236}">
                <a16:creationId xmlns:a16="http://schemas.microsoft.com/office/drawing/2014/main" id="{C8650BA1-1237-4191-BAC7-E210D6CD1616}"/>
              </a:ext>
            </a:extLst>
          </p:cNvPr>
          <p:cNvSpPr>
            <a:spLocks noGrp="1"/>
          </p:cNvSpPr>
          <p:nvPr>
            <p:ph type="subTitle" idx="1"/>
          </p:nvPr>
        </p:nvSpPr>
        <p:spPr>
          <a:xfrm>
            <a:off x="4985516" y="4735799"/>
            <a:ext cx="6470693" cy="605256"/>
          </a:xfrm>
        </p:spPr>
        <p:txBody>
          <a:bodyPr>
            <a:normAutofit/>
          </a:bodyPr>
          <a:lstStyle/>
          <a:p>
            <a:r>
              <a:rPr lang="en-US" dirty="0"/>
              <a:t>P Sakthivel</a:t>
            </a:r>
          </a:p>
        </p:txBody>
      </p:sp>
      <p:cxnSp>
        <p:nvCxnSpPr>
          <p:cNvPr id="16"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80343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D60E-C8E0-4F86-8F2D-8E5BF95CCF0B}"/>
              </a:ext>
            </a:extLst>
          </p:cNvPr>
          <p:cNvSpPr>
            <a:spLocks noGrp="1"/>
          </p:cNvSpPr>
          <p:nvPr>
            <p:ph type="title"/>
          </p:nvPr>
        </p:nvSpPr>
        <p:spPr>
          <a:xfrm>
            <a:off x="1097280" y="286603"/>
            <a:ext cx="10058400" cy="1450757"/>
          </a:xfrm>
        </p:spPr>
        <p:txBody>
          <a:bodyPr>
            <a:normAutofit/>
          </a:bodyPr>
          <a:lstStyle/>
          <a:p>
            <a:r>
              <a:rPr lang="en-US"/>
              <a:t>Conclusion and future directions</a:t>
            </a:r>
            <a:endParaRPr lang="en-US" dirty="0"/>
          </a:p>
        </p:txBody>
      </p:sp>
      <p:graphicFrame>
        <p:nvGraphicFramePr>
          <p:cNvPr id="5" name="Content Placeholder 2">
            <a:extLst>
              <a:ext uri="{FF2B5EF4-FFF2-40B4-BE49-F238E27FC236}">
                <a16:creationId xmlns:a16="http://schemas.microsoft.com/office/drawing/2014/main" id="{421E1805-35FA-49EC-8B38-7A1E123C785C}"/>
              </a:ext>
            </a:extLst>
          </p:cNvPr>
          <p:cNvGraphicFramePr>
            <a:graphicFrameLocks noGrp="1"/>
          </p:cNvGraphicFramePr>
          <p:nvPr>
            <p:ph idx="1"/>
            <p:extLst>
              <p:ext uri="{D42A27DB-BD31-4B8C-83A1-F6EECF244321}">
                <p14:modId xmlns:p14="http://schemas.microsoft.com/office/powerpoint/2010/main" val="20181493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3223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7CF9-E3F4-4E84-B5A5-F5A41F67C904}"/>
              </a:ext>
            </a:extLst>
          </p:cNvPr>
          <p:cNvSpPr>
            <a:spLocks noGrp="1"/>
          </p:cNvSpPr>
          <p:nvPr>
            <p:ph type="title"/>
          </p:nvPr>
        </p:nvSpPr>
        <p:spPr>
          <a:xfrm>
            <a:off x="1097280" y="286603"/>
            <a:ext cx="10058400" cy="1450757"/>
          </a:xfrm>
        </p:spPr>
        <p:txBody>
          <a:bodyPr>
            <a:normAutofit/>
          </a:bodyPr>
          <a:lstStyle/>
          <a:p>
            <a:r>
              <a:rPr lang="en-US" sz="4700"/>
              <a:t>Opening restaurant at correct location is job half completed</a:t>
            </a:r>
          </a:p>
        </p:txBody>
      </p:sp>
      <p:graphicFrame>
        <p:nvGraphicFramePr>
          <p:cNvPr id="5" name="Content Placeholder 2">
            <a:extLst>
              <a:ext uri="{FF2B5EF4-FFF2-40B4-BE49-F238E27FC236}">
                <a16:creationId xmlns:a16="http://schemas.microsoft.com/office/drawing/2014/main" id="{6793A90B-94C2-4A3C-91DF-222BF00D190A}"/>
              </a:ext>
            </a:extLst>
          </p:cNvPr>
          <p:cNvGraphicFramePr>
            <a:graphicFrameLocks noGrp="1"/>
          </p:cNvGraphicFramePr>
          <p:nvPr>
            <p:ph idx="1"/>
            <p:extLst>
              <p:ext uri="{D42A27DB-BD31-4B8C-83A1-F6EECF244321}">
                <p14:modId xmlns:p14="http://schemas.microsoft.com/office/powerpoint/2010/main" val="40074277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6322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2494-B5AB-4DC5-A86F-BE33EC12E071}"/>
              </a:ext>
            </a:extLst>
          </p:cNvPr>
          <p:cNvSpPr>
            <a:spLocks noGrp="1"/>
          </p:cNvSpPr>
          <p:nvPr>
            <p:ph type="title"/>
          </p:nvPr>
        </p:nvSpPr>
        <p:spPr>
          <a:xfrm>
            <a:off x="1097280" y="286603"/>
            <a:ext cx="10058400" cy="1450757"/>
          </a:xfrm>
        </p:spPr>
        <p:txBody>
          <a:bodyPr>
            <a:normAutofit/>
          </a:bodyPr>
          <a:lstStyle/>
          <a:p>
            <a:r>
              <a:rPr lang="en-US"/>
              <a:t>Data collection and cleaning</a:t>
            </a:r>
          </a:p>
        </p:txBody>
      </p:sp>
      <p:graphicFrame>
        <p:nvGraphicFramePr>
          <p:cNvPr id="5" name="Content Placeholder 2">
            <a:extLst>
              <a:ext uri="{FF2B5EF4-FFF2-40B4-BE49-F238E27FC236}">
                <a16:creationId xmlns:a16="http://schemas.microsoft.com/office/drawing/2014/main" id="{3751B250-9A97-455B-B3F1-4BCF522B97D4}"/>
              </a:ext>
            </a:extLst>
          </p:cNvPr>
          <p:cNvGraphicFramePr>
            <a:graphicFrameLocks noGrp="1"/>
          </p:cNvGraphicFramePr>
          <p:nvPr>
            <p:ph idx="1"/>
            <p:extLst>
              <p:ext uri="{D42A27DB-BD31-4B8C-83A1-F6EECF244321}">
                <p14:modId xmlns:p14="http://schemas.microsoft.com/office/powerpoint/2010/main" val="64644224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79979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2454F-3934-4A30-9CB4-D00FB9C1EBCD}"/>
              </a:ext>
            </a:extLst>
          </p:cNvPr>
          <p:cNvSpPr>
            <a:spLocks noGrp="1"/>
          </p:cNvSpPr>
          <p:nvPr>
            <p:ph type="title"/>
          </p:nvPr>
        </p:nvSpPr>
        <p:spPr>
          <a:xfrm>
            <a:off x="878911" y="643468"/>
            <a:ext cx="3177847" cy="1674180"/>
          </a:xfrm>
        </p:spPr>
        <p:txBody>
          <a:bodyPr>
            <a:normAutofit/>
          </a:bodyPr>
          <a:lstStyle/>
          <a:p>
            <a:r>
              <a:rPr lang="en-US" sz="3700"/>
              <a:t>The demographic divide</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3CC0B2-F6D5-42ED-84E5-7C651B1F5E41}"/>
              </a:ext>
            </a:extLst>
          </p:cNvPr>
          <p:cNvSpPr>
            <a:spLocks noGrp="1"/>
          </p:cNvSpPr>
          <p:nvPr>
            <p:ph idx="1"/>
          </p:nvPr>
        </p:nvSpPr>
        <p:spPr>
          <a:xfrm>
            <a:off x="858064" y="2639380"/>
            <a:ext cx="3205049" cy="3229714"/>
          </a:xfrm>
        </p:spPr>
        <p:txBody>
          <a:bodyPr>
            <a:normAutofit/>
          </a:bodyPr>
          <a:lstStyle/>
          <a:p>
            <a:r>
              <a:rPr lang="en-US" dirty="0"/>
              <a:t>Beautiful soup (html parser) was used to parse the Wikipedia page on demographics of NYC. Data wrangling is performed on the dataset for converting the raw data. </a:t>
            </a:r>
          </a:p>
          <a:p>
            <a:r>
              <a:rPr lang="en-US" dirty="0"/>
              <a:t>This table gives a fair idea of population demographic of NY</a:t>
            </a:r>
          </a:p>
        </p:txBody>
      </p:sp>
      <p:pic>
        <p:nvPicPr>
          <p:cNvPr id="4" name="Picture 3">
            <a:extLst>
              <a:ext uri="{FF2B5EF4-FFF2-40B4-BE49-F238E27FC236}">
                <a16:creationId xmlns:a16="http://schemas.microsoft.com/office/drawing/2014/main" id="{9857C4A0-FEF4-430A-921B-15B185B91111}"/>
              </a:ext>
            </a:extLst>
          </p:cNvPr>
          <p:cNvPicPr>
            <a:picLocks noChangeAspect="1"/>
          </p:cNvPicPr>
          <p:nvPr/>
        </p:nvPicPr>
        <p:blipFill>
          <a:blip r:embed="rId2"/>
          <a:stretch>
            <a:fillRect/>
          </a:stretch>
        </p:blipFill>
        <p:spPr>
          <a:xfrm>
            <a:off x="4588989" y="2110155"/>
            <a:ext cx="6957018" cy="2222694"/>
          </a:xfrm>
          <a:prstGeom prst="rect">
            <a:avLst/>
          </a:prstGeom>
        </p:spPr>
      </p:pic>
      <p:sp>
        <p:nvSpPr>
          <p:cNvPr id="13" name="Rectangle 1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118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3BD5-F5D7-4A7E-9634-309204B7EC59}"/>
              </a:ext>
            </a:extLst>
          </p:cNvPr>
          <p:cNvSpPr>
            <a:spLocks noGrp="1"/>
          </p:cNvSpPr>
          <p:nvPr>
            <p:ph type="title"/>
          </p:nvPr>
        </p:nvSpPr>
        <p:spPr/>
        <p:txBody>
          <a:bodyPr/>
          <a:lstStyle/>
          <a:p>
            <a:r>
              <a:rPr lang="en-US"/>
              <a:t>Slicing and dicing data</a:t>
            </a:r>
            <a:endParaRPr lang="en-US" dirty="0"/>
          </a:p>
        </p:txBody>
      </p:sp>
      <p:sp>
        <p:nvSpPr>
          <p:cNvPr id="3" name="Content Placeholder 2">
            <a:extLst>
              <a:ext uri="{FF2B5EF4-FFF2-40B4-BE49-F238E27FC236}">
                <a16:creationId xmlns:a16="http://schemas.microsoft.com/office/drawing/2014/main" id="{2D8A79AB-3AA8-4E87-ABA3-B34511A48915}"/>
              </a:ext>
            </a:extLst>
          </p:cNvPr>
          <p:cNvSpPr>
            <a:spLocks noGrp="1"/>
          </p:cNvSpPr>
          <p:nvPr>
            <p:ph idx="1"/>
          </p:nvPr>
        </p:nvSpPr>
        <p:spPr/>
        <p:txBody>
          <a:bodyPr>
            <a:normAutofit/>
          </a:bodyPr>
          <a:lstStyle/>
          <a:p>
            <a:r>
              <a:rPr lang="en-US" b="1" dirty="0"/>
              <a:t>Inference 1:</a:t>
            </a:r>
            <a:r>
              <a:rPr lang="en-US" dirty="0"/>
              <a:t> All Boroughs have a nearly equal % of Indian restaurants corresponding to the spread of Indian population except for Queens borough which has significantly lower % of Indian restaurants</a:t>
            </a:r>
          </a:p>
          <a:p>
            <a:pPr lvl="0"/>
            <a:endParaRPr lang="en-US" dirty="0"/>
          </a:p>
          <a:p>
            <a:endParaRPr lang="en-US" dirty="0"/>
          </a:p>
        </p:txBody>
      </p:sp>
      <p:pic>
        <p:nvPicPr>
          <p:cNvPr id="8" name="Picture 7">
            <a:extLst>
              <a:ext uri="{FF2B5EF4-FFF2-40B4-BE49-F238E27FC236}">
                <a16:creationId xmlns:a16="http://schemas.microsoft.com/office/drawing/2014/main" id="{DFED2774-DF88-46BE-B264-6E24EFA993A9}"/>
              </a:ext>
            </a:extLst>
          </p:cNvPr>
          <p:cNvPicPr>
            <a:picLocks noChangeAspect="1"/>
          </p:cNvPicPr>
          <p:nvPr/>
        </p:nvPicPr>
        <p:blipFill>
          <a:blip r:embed="rId2"/>
          <a:stretch>
            <a:fillRect/>
          </a:stretch>
        </p:blipFill>
        <p:spPr>
          <a:xfrm>
            <a:off x="647194" y="2976622"/>
            <a:ext cx="5079248" cy="2892470"/>
          </a:xfrm>
          <a:prstGeom prst="rect">
            <a:avLst/>
          </a:prstGeom>
        </p:spPr>
      </p:pic>
      <p:pic>
        <p:nvPicPr>
          <p:cNvPr id="9" name="Picture 8">
            <a:extLst>
              <a:ext uri="{FF2B5EF4-FFF2-40B4-BE49-F238E27FC236}">
                <a16:creationId xmlns:a16="http://schemas.microsoft.com/office/drawing/2014/main" id="{1AD2D5B4-DFC2-44A2-875E-9CC924636D9D}"/>
              </a:ext>
            </a:extLst>
          </p:cNvPr>
          <p:cNvPicPr>
            <a:picLocks noChangeAspect="1"/>
          </p:cNvPicPr>
          <p:nvPr/>
        </p:nvPicPr>
        <p:blipFill>
          <a:blip r:embed="rId3"/>
          <a:stretch>
            <a:fillRect/>
          </a:stretch>
        </p:blipFill>
        <p:spPr>
          <a:xfrm>
            <a:off x="5726443" y="3084623"/>
            <a:ext cx="5429238" cy="2176694"/>
          </a:xfrm>
          <a:prstGeom prst="rect">
            <a:avLst/>
          </a:prstGeom>
        </p:spPr>
      </p:pic>
    </p:spTree>
    <p:extLst>
      <p:ext uri="{BB962C8B-B14F-4D97-AF65-F5344CB8AC3E}">
        <p14:creationId xmlns:p14="http://schemas.microsoft.com/office/powerpoint/2010/main" val="324832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ED2DC-38C6-4DF9-B8FE-626A2F2F6636}"/>
              </a:ext>
            </a:extLst>
          </p:cNvPr>
          <p:cNvSpPr>
            <a:spLocks noGrp="1"/>
          </p:cNvSpPr>
          <p:nvPr>
            <p:ph type="title"/>
          </p:nvPr>
        </p:nvSpPr>
        <p:spPr>
          <a:xfrm>
            <a:off x="642257" y="634946"/>
            <a:ext cx="3690257" cy="1450757"/>
          </a:xfrm>
        </p:spPr>
        <p:txBody>
          <a:bodyPr>
            <a:normAutofit fontScale="90000"/>
          </a:bodyPr>
          <a:lstStyle/>
          <a:p>
            <a:r>
              <a:rPr lang="en-US" dirty="0"/>
              <a:t>Substantiation of Inference 1</a:t>
            </a:r>
          </a:p>
        </p:txBody>
      </p:sp>
      <p:cxnSp>
        <p:nvCxnSpPr>
          <p:cNvPr id="11" name="Straight Connector 1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3FBD0A-E002-4163-A0B4-57B8F65D41AF}"/>
              </a:ext>
            </a:extLst>
          </p:cNvPr>
          <p:cNvSpPr>
            <a:spLocks noGrp="1"/>
          </p:cNvSpPr>
          <p:nvPr>
            <p:ph idx="1"/>
          </p:nvPr>
        </p:nvSpPr>
        <p:spPr>
          <a:xfrm>
            <a:off x="642257" y="2407436"/>
            <a:ext cx="3690257" cy="3461658"/>
          </a:xfrm>
        </p:spPr>
        <p:txBody>
          <a:bodyPr>
            <a:normAutofit/>
          </a:bodyPr>
          <a:lstStyle/>
          <a:p>
            <a:r>
              <a:rPr lang="en-US" b="1" dirty="0"/>
              <a:t>Inference 2</a:t>
            </a:r>
            <a:r>
              <a:rPr lang="en-US" dirty="0"/>
              <a:t>: The lower % of Indian restaurants corresponding to the spread of Indian population in Queensborough (Inference 1) is significant since Queens has the highest number of neighborhoods by borough</a:t>
            </a:r>
          </a:p>
          <a:p>
            <a:endParaRPr lang="en-US" dirty="0"/>
          </a:p>
        </p:txBody>
      </p:sp>
      <p:pic>
        <p:nvPicPr>
          <p:cNvPr id="4" name="Picture 3">
            <a:extLst>
              <a:ext uri="{FF2B5EF4-FFF2-40B4-BE49-F238E27FC236}">
                <a16:creationId xmlns:a16="http://schemas.microsoft.com/office/drawing/2014/main" id="{9E7B25DC-EF60-4DFA-A365-6DBA0FACB047}"/>
              </a:ext>
            </a:extLst>
          </p:cNvPr>
          <p:cNvPicPr/>
          <p:nvPr/>
        </p:nvPicPr>
        <p:blipFill rotWithShape="1">
          <a:blip r:embed="rId2"/>
          <a:srcRect l="3454" r="9757" b="-1"/>
          <a:stretch/>
        </p:blipFill>
        <p:spPr>
          <a:xfrm>
            <a:off x="4648201" y="640081"/>
            <a:ext cx="6909801" cy="5314406"/>
          </a:xfrm>
          <a:prstGeom prst="rect">
            <a:avLst/>
          </a:prstGeom>
        </p:spPr>
      </p:pic>
      <p:sp>
        <p:nvSpPr>
          <p:cNvPr id="13" name="Rectangle 1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888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67D7B-5737-49C7-A009-EBA733EB5865}"/>
              </a:ext>
            </a:extLst>
          </p:cNvPr>
          <p:cNvSpPr>
            <a:spLocks noGrp="1"/>
          </p:cNvSpPr>
          <p:nvPr>
            <p:ph type="title"/>
          </p:nvPr>
        </p:nvSpPr>
        <p:spPr>
          <a:xfrm>
            <a:off x="4974771" y="634946"/>
            <a:ext cx="6574972" cy="1450757"/>
          </a:xfrm>
        </p:spPr>
        <p:txBody>
          <a:bodyPr>
            <a:normAutofit fontScale="90000"/>
          </a:bodyPr>
          <a:lstStyle/>
          <a:p>
            <a:r>
              <a:rPr lang="en-US" dirty="0"/>
              <a:t>Data preparation for Visualization</a:t>
            </a:r>
          </a:p>
        </p:txBody>
      </p:sp>
      <p:pic>
        <p:nvPicPr>
          <p:cNvPr id="4" name="Picture 3">
            <a:extLst>
              <a:ext uri="{FF2B5EF4-FFF2-40B4-BE49-F238E27FC236}">
                <a16:creationId xmlns:a16="http://schemas.microsoft.com/office/drawing/2014/main" id="{0AEDD64E-1756-4693-8CF4-D4C65D78C43D}"/>
              </a:ext>
            </a:extLst>
          </p:cNvPr>
          <p:cNvPicPr>
            <a:picLocks noChangeAspect="1"/>
          </p:cNvPicPr>
          <p:nvPr/>
        </p:nvPicPr>
        <p:blipFill>
          <a:blip r:embed="rId2"/>
          <a:stretch>
            <a:fillRect/>
          </a:stretch>
        </p:blipFill>
        <p:spPr>
          <a:xfrm>
            <a:off x="634000" y="2154237"/>
            <a:ext cx="3856114" cy="2286093"/>
          </a:xfrm>
          <a:prstGeom prst="rect">
            <a:avLst/>
          </a:prstGeom>
        </p:spPr>
      </p:pic>
      <p:cxnSp>
        <p:nvCxnSpPr>
          <p:cNvPr id="38" name="Straight Connector 37">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B607E0-BBB5-4006-A327-F8E3716A45FF}"/>
              </a:ext>
            </a:extLst>
          </p:cNvPr>
          <p:cNvSpPr>
            <a:spLocks noGrp="1"/>
          </p:cNvSpPr>
          <p:nvPr>
            <p:ph idx="1"/>
          </p:nvPr>
        </p:nvSpPr>
        <p:spPr>
          <a:xfrm>
            <a:off x="4974769" y="2407436"/>
            <a:ext cx="6574973" cy="3461657"/>
          </a:xfrm>
        </p:spPr>
        <p:txBody>
          <a:bodyPr>
            <a:normAutofit/>
          </a:bodyPr>
          <a:lstStyle/>
          <a:p>
            <a:pPr>
              <a:lnSpc>
                <a:spcPct val="110000"/>
              </a:lnSpc>
            </a:pPr>
            <a:r>
              <a:rPr lang="en-US" sz="1500" dirty="0"/>
              <a:t>As explained in the analytic approach section, our area of focus would be the neighborhood with the least average rating. There are two hypotheses on which the analysis is based on (These Hypothesis are not tested and are assumed to be true in this project)</a:t>
            </a:r>
          </a:p>
          <a:p>
            <a:pPr>
              <a:lnSpc>
                <a:spcPct val="110000"/>
              </a:lnSpc>
            </a:pPr>
            <a:r>
              <a:rPr lang="en-US" sz="1500" b="1" dirty="0"/>
              <a:t>Hypothesis 1:</a:t>
            </a:r>
            <a:r>
              <a:rPr lang="en-US" sz="1500" dirty="0"/>
              <a:t> Average rating of 0 could mean either the restaurant was started newly, or the ratings were very low</a:t>
            </a:r>
          </a:p>
          <a:p>
            <a:pPr>
              <a:lnSpc>
                <a:spcPct val="110000"/>
              </a:lnSpc>
            </a:pPr>
            <a:r>
              <a:rPr lang="en-US" sz="1500" b="1" dirty="0"/>
              <a:t>Hypothesis 2:</a:t>
            </a:r>
            <a:r>
              <a:rPr lang="en-US" sz="1500" dirty="0"/>
              <a:t>  A newly started restaurant with low or no ratings need not be considered as competition </a:t>
            </a:r>
          </a:p>
          <a:p>
            <a:pPr>
              <a:lnSpc>
                <a:spcPct val="110000"/>
              </a:lnSpc>
            </a:pPr>
            <a:r>
              <a:rPr lang="en-US" sz="1500" dirty="0"/>
              <a:t>Based on these Hypothesis, the Neighborhoods are filtered based on ratings below 5. The data is then appended with the Latitude and Longitude coordinate of the Boroughs. The resultant table will look like the one shown in the figure</a:t>
            </a:r>
          </a:p>
          <a:p>
            <a:pPr>
              <a:lnSpc>
                <a:spcPct val="110000"/>
              </a:lnSpc>
            </a:pPr>
            <a:endParaRPr lang="en-US" sz="1500" dirty="0"/>
          </a:p>
        </p:txBody>
      </p:sp>
      <p:sp>
        <p:nvSpPr>
          <p:cNvPr id="40" name="Rectangle 39">
            <a:extLst>
              <a:ext uri="{FF2B5EF4-FFF2-40B4-BE49-F238E27FC236}">
                <a16:creationId xmlns:a16="http://schemas.microsoft.com/office/drawing/2014/main" id="{6E53EDC6-E7A0-411C-871D-6FE54ADF9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502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FC48B6D-9851-42C9-832C-73149F068CF1}"/>
              </a:ext>
            </a:extLst>
          </p:cNvPr>
          <p:cNvPicPr>
            <a:picLocks noChangeAspect="1"/>
          </p:cNvPicPr>
          <p:nvPr/>
        </p:nvPicPr>
        <p:blipFill rotWithShape="1">
          <a:blip r:embed="rId2"/>
          <a:srcRect l="5380" r="10216" b="1"/>
          <a:stretch/>
        </p:blipFill>
        <p:spPr>
          <a:xfrm>
            <a:off x="2843" y="10"/>
            <a:ext cx="12186315" cy="6857990"/>
          </a:xfrm>
          <a:prstGeom prst="rect">
            <a:avLst/>
          </a:prstGeom>
        </p:spPr>
      </p:pic>
      <p:sp>
        <p:nvSpPr>
          <p:cNvPr id="16" name="Rectangle 10">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38826-FBF7-4272-919C-E5867211262C}"/>
              </a:ext>
            </a:extLst>
          </p:cNvPr>
          <p:cNvSpPr>
            <a:spLocks noGrp="1"/>
          </p:cNvSpPr>
          <p:nvPr>
            <p:ph type="title"/>
          </p:nvPr>
        </p:nvSpPr>
        <p:spPr>
          <a:xfrm>
            <a:off x="948648" y="1419273"/>
            <a:ext cx="3153580" cy="1358188"/>
          </a:xfrm>
        </p:spPr>
        <p:txBody>
          <a:bodyPr>
            <a:normAutofit/>
          </a:bodyPr>
          <a:lstStyle/>
          <a:p>
            <a:r>
              <a:rPr lang="en-US" sz="3600">
                <a:solidFill>
                  <a:srgbClr val="FFFFFF"/>
                </a:solidFill>
              </a:rPr>
              <a:t>Data Visualization</a:t>
            </a:r>
          </a:p>
        </p:txBody>
      </p:sp>
      <p:cxnSp>
        <p:nvCxnSpPr>
          <p:cNvPr id="13" name="Straight Connector 12">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E714A-14C1-4BCC-AC4E-B5E4FA62220A}"/>
              </a:ext>
            </a:extLst>
          </p:cNvPr>
          <p:cNvSpPr>
            <a:spLocks noGrp="1"/>
          </p:cNvSpPr>
          <p:nvPr>
            <p:ph idx="1"/>
          </p:nvPr>
        </p:nvSpPr>
        <p:spPr>
          <a:xfrm>
            <a:off x="948648" y="2978254"/>
            <a:ext cx="3153580" cy="2444238"/>
          </a:xfrm>
        </p:spPr>
        <p:txBody>
          <a:bodyPr>
            <a:normAutofit/>
          </a:bodyPr>
          <a:lstStyle/>
          <a:p>
            <a:r>
              <a:rPr lang="en-US" sz="1600" b="1" dirty="0">
                <a:solidFill>
                  <a:srgbClr val="FFFFFF"/>
                </a:solidFill>
              </a:rPr>
              <a:t>Inference 3: </a:t>
            </a:r>
            <a:r>
              <a:rPr lang="en-US" sz="1600" dirty="0">
                <a:solidFill>
                  <a:srgbClr val="FFFFFF"/>
                </a:solidFill>
              </a:rPr>
              <a:t>Queensborough has the most number of neighborhoods with the least restaurant ratings</a:t>
            </a:r>
          </a:p>
          <a:p>
            <a:endParaRPr lang="en-US" sz="1600" dirty="0">
              <a:solidFill>
                <a:srgbClr val="FFFFFF"/>
              </a:solidFill>
            </a:endParaRPr>
          </a:p>
        </p:txBody>
      </p:sp>
      <p:sp>
        <p:nvSpPr>
          <p:cNvPr id="15" name="Rectangle 14">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243041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9765BD-FE8A-457D-B9D9-331E5DEC7059}"/>
              </a:ext>
            </a:extLst>
          </p:cNvPr>
          <p:cNvSpPr>
            <a:spLocks noGrp="1"/>
          </p:cNvSpPr>
          <p:nvPr>
            <p:ph type="title"/>
          </p:nvPr>
        </p:nvSpPr>
        <p:spPr>
          <a:xfrm>
            <a:off x="642259" y="634946"/>
            <a:ext cx="3372529" cy="5055904"/>
          </a:xfrm>
        </p:spPr>
        <p:txBody>
          <a:bodyPr anchor="ctr">
            <a:normAutofit/>
          </a:bodyPr>
          <a:lstStyle/>
          <a:p>
            <a:r>
              <a:rPr lang="en-US" dirty="0"/>
              <a:t>Results</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CB9A542-C994-4C0F-9A99-3B48BD50C5BC}"/>
              </a:ext>
            </a:extLst>
          </p:cNvPr>
          <p:cNvGraphicFramePr>
            <a:graphicFrameLocks noGrp="1"/>
          </p:cNvGraphicFramePr>
          <p:nvPr>
            <p:ph idx="1"/>
            <p:extLst>
              <p:ext uri="{D42A27DB-BD31-4B8C-83A1-F6EECF244321}">
                <p14:modId xmlns:p14="http://schemas.microsoft.com/office/powerpoint/2010/main" val="157349275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0249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2F24"/>
      </a:dk2>
      <a:lt2>
        <a:srgbClr val="E2E8E4"/>
      </a:lt2>
      <a:accent1>
        <a:srgbClr val="C696B4"/>
      </a:accent1>
      <a:accent2>
        <a:srgbClr val="BA7F8B"/>
      </a:accent2>
      <a:accent3>
        <a:srgbClr val="C39B90"/>
      </a:accent3>
      <a:accent4>
        <a:srgbClr val="B6A17D"/>
      </a:accent4>
      <a:accent5>
        <a:srgbClr val="A4A67E"/>
      </a:accent5>
      <a:accent6>
        <a:srgbClr val="93AC75"/>
      </a:accent6>
      <a:hlink>
        <a:srgbClr val="558D6B"/>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TotalTime>
  <Words>765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 Nova Light</vt:lpstr>
      <vt:lpstr>Bembo</vt:lpstr>
      <vt:lpstr>Calibri</vt:lpstr>
      <vt:lpstr>RetrospectVTI</vt:lpstr>
      <vt:lpstr>Battle of Neighborhoods Indian Restaurant in NY</vt:lpstr>
      <vt:lpstr>Opening restaurant at correct location is job half completed</vt:lpstr>
      <vt:lpstr>Data collection and cleaning</vt:lpstr>
      <vt:lpstr>The demographic divide</vt:lpstr>
      <vt:lpstr>Slicing and dicing data</vt:lpstr>
      <vt:lpstr>Substantiation of Inference 1</vt:lpstr>
      <vt:lpstr>Data preparation for Visualization</vt:lpstr>
      <vt:lpstr>Data Visualization</vt:lpstr>
      <vt:lpstr>Results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Indian Restaurant in NY</dc:title>
  <dc:creator>Sakthivel P</dc:creator>
  <cp:lastModifiedBy>Sakthivel P</cp:lastModifiedBy>
  <cp:revision>1</cp:revision>
  <dcterms:created xsi:type="dcterms:W3CDTF">2020-01-31T08:54:57Z</dcterms:created>
  <dcterms:modified xsi:type="dcterms:W3CDTF">2020-01-31T08:57:23Z</dcterms:modified>
</cp:coreProperties>
</file>