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56" r:id="rId2"/>
    <p:sldId id="258" r:id="rId3"/>
    <p:sldId id="266" r:id="rId4"/>
    <p:sldId id="267" r:id="rId5"/>
    <p:sldId id="272" r:id="rId6"/>
    <p:sldId id="268" r:id="rId7"/>
    <p:sldId id="269" r:id="rId8"/>
    <p:sldId id="270" r:id="rId9"/>
    <p:sldId id="291" r:id="rId10"/>
    <p:sldId id="292" r:id="rId11"/>
    <p:sldId id="293" r:id="rId12"/>
    <p:sldId id="294" r:id="rId13"/>
    <p:sldId id="273" r:id="rId14"/>
    <p:sldId id="275" r:id="rId15"/>
    <p:sldId id="276" r:id="rId16"/>
    <p:sldId id="277" r:id="rId17"/>
    <p:sldId id="278" r:id="rId18"/>
    <p:sldId id="279" r:id="rId19"/>
    <p:sldId id="280" r:id="rId20"/>
    <p:sldId id="281" r:id="rId21"/>
    <p:sldId id="287" r:id="rId22"/>
    <p:sldId id="288" r:id="rId23"/>
    <p:sldId id="282" r:id="rId24"/>
    <p:sldId id="283" r:id="rId25"/>
    <p:sldId id="284" r:id="rId26"/>
    <p:sldId id="289" r:id="rId27"/>
    <p:sldId id="285" r:id="rId28"/>
    <p:sldId id="286" r:id="rId29"/>
    <p:sldId id="290" r:id="rId30"/>
    <p:sldId id="265"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683"/>
    <a:srgbClr val="3C1B71"/>
    <a:srgbClr val="F6AC41"/>
    <a:srgbClr val="DE3B3C"/>
    <a:srgbClr val="ABC61F"/>
    <a:srgbClr val="1573BD"/>
    <a:srgbClr val="807F8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5" d="100"/>
          <a:sy n="75" d="100"/>
        </p:scale>
        <p:origin x="1594"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49DDC0-8761-40CB-9120-5DCEFC7529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7068108-F23C-467B-9E78-A32EDD2C3BBC}">
      <dgm:prSet/>
      <dgm:spPr/>
      <dgm:t>
        <a:bodyPr/>
        <a:lstStyle/>
        <a:p>
          <a:pPr>
            <a:lnSpc>
              <a:spcPct val="100000"/>
            </a:lnSpc>
          </a:pPr>
          <a:r>
            <a:rPr lang="en-US" b="1" i="0" baseline="0" dirty="0">
              <a:solidFill>
                <a:srgbClr val="3C1B71"/>
              </a:solidFill>
            </a:rPr>
            <a:t>Goal:</a:t>
          </a:r>
          <a:r>
            <a:rPr lang="en-US" b="0" i="0" baseline="0" dirty="0">
              <a:solidFill>
                <a:srgbClr val="3C1B71"/>
              </a:solidFill>
            </a:rPr>
            <a:t> Benchmark commercial LLMs for automated e-commerce advertisement creation (copy + images)</a:t>
          </a:r>
          <a:endParaRPr lang="en-US" dirty="0">
            <a:solidFill>
              <a:srgbClr val="3C1B71"/>
            </a:solidFill>
          </a:endParaRPr>
        </a:p>
      </dgm:t>
    </dgm:pt>
    <dgm:pt modelId="{439D689E-2671-49F4-B5EB-80A173438B13}" type="parTrans" cxnId="{6BD8B92B-B7D4-4D36-AC36-19CF2CAD951E}">
      <dgm:prSet/>
      <dgm:spPr/>
      <dgm:t>
        <a:bodyPr/>
        <a:lstStyle/>
        <a:p>
          <a:endParaRPr lang="en-US"/>
        </a:p>
      </dgm:t>
    </dgm:pt>
    <dgm:pt modelId="{A54C318A-3F91-426B-991A-7F4E1C609526}" type="sibTrans" cxnId="{6BD8B92B-B7D4-4D36-AC36-19CF2CAD951E}">
      <dgm:prSet/>
      <dgm:spPr/>
      <dgm:t>
        <a:bodyPr/>
        <a:lstStyle/>
        <a:p>
          <a:endParaRPr lang="en-US"/>
        </a:p>
      </dgm:t>
    </dgm:pt>
    <dgm:pt modelId="{E87C0B50-9016-4DEF-98D5-4215B38AA272}">
      <dgm:prSet/>
      <dgm:spPr/>
      <dgm:t>
        <a:bodyPr/>
        <a:lstStyle/>
        <a:p>
          <a:pPr>
            <a:lnSpc>
              <a:spcPct val="100000"/>
            </a:lnSpc>
          </a:pPr>
          <a:r>
            <a:rPr lang="en-US" b="1" i="0" baseline="0" dirty="0">
              <a:solidFill>
                <a:srgbClr val="3C1B71"/>
              </a:solidFill>
            </a:rPr>
            <a:t>Models Used:</a:t>
          </a:r>
          <a:r>
            <a:rPr lang="en-US" b="0" i="0" baseline="0" dirty="0">
              <a:solidFill>
                <a:srgbClr val="3C1B71"/>
              </a:solidFill>
            </a:rPr>
            <a:t> Claude 3.5 Sonnet, GPT-4o, Gemini 1.5 Pro, DeepSeek V2.5</a:t>
          </a:r>
          <a:endParaRPr lang="en-US" dirty="0">
            <a:solidFill>
              <a:srgbClr val="3C1B71"/>
            </a:solidFill>
          </a:endParaRPr>
        </a:p>
      </dgm:t>
    </dgm:pt>
    <dgm:pt modelId="{9F2ABF30-B648-4EF1-AD71-3AC75D460A57}" type="parTrans" cxnId="{B8A72DBC-5C6E-47C2-AE04-D53A30117CEC}">
      <dgm:prSet/>
      <dgm:spPr/>
      <dgm:t>
        <a:bodyPr/>
        <a:lstStyle/>
        <a:p>
          <a:endParaRPr lang="en-US"/>
        </a:p>
      </dgm:t>
    </dgm:pt>
    <dgm:pt modelId="{591D0044-B0F8-434B-976E-A78E7C9ECEB8}" type="sibTrans" cxnId="{B8A72DBC-5C6E-47C2-AE04-D53A30117CEC}">
      <dgm:prSet/>
      <dgm:spPr/>
      <dgm:t>
        <a:bodyPr/>
        <a:lstStyle/>
        <a:p>
          <a:endParaRPr lang="en-US"/>
        </a:p>
      </dgm:t>
    </dgm:pt>
    <dgm:pt modelId="{F33F1E4C-3F33-4404-97CB-EECE63415955}">
      <dgm:prSet/>
      <dgm:spPr/>
      <dgm:t>
        <a:bodyPr/>
        <a:lstStyle/>
        <a:p>
          <a:pPr>
            <a:lnSpc>
              <a:spcPct val="100000"/>
            </a:lnSpc>
          </a:pPr>
          <a:r>
            <a:rPr lang="en-US" b="1" i="0" baseline="0" dirty="0">
              <a:solidFill>
                <a:srgbClr val="3C1B71"/>
              </a:solidFill>
            </a:rPr>
            <a:t>Approach:</a:t>
          </a:r>
          <a:r>
            <a:rPr lang="en-US" b="0" i="0" baseline="0" dirty="0">
              <a:solidFill>
                <a:srgbClr val="3C1B71"/>
              </a:solidFill>
            </a:rPr>
            <a:t> Generate ads using AI, compare with human-created ads via controlled survey evaluation</a:t>
          </a:r>
          <a:endParaRPr lang="en-US" dirty="0">
            <a:solidFill>
              <a:srgbClr val="3C1B71"/>
            </a:solidFill>
          </a:endParaRPr>
        </a:p>
      </dgm:t>
    </dgm:pt>
    <dgm:pt modelId="{2E107CE4-9920-4BE5-AA3A-73F50AE12AD0}" type="parTrans" cxnId="{DDF04788-35F6-413F-8BD2-5C9C8976ACDC}">
      <dgm:prSet/>
      <dgm:spPr/>
      <dgm:t>
        <a:bodyPr/>
        <a:lstStyle/>
        <a:p>
          <a:endParaRPr lang="en-US"/>
        </a:p>
      </dgm:t>
    </dgm:pt>
    <dgm:pt modelId="{C2F64AB4-9354-4ED6-B165-E41E2D4813F4}" type="sibTrans" cxnId="{DDF04788-35F6-413F-8BD2-5C9C8976ACDC}">
      <dgm:prSet/>
      <dgm:spPr/>
      <dgm:t>
        <a:bodyPr/>
        <a:lstStyle/>
        <a:p>
          <a:endParaRPr lang="en-US"/>
        </a:p>
      </dgm:t>
    </dgm:pt>
    <dgm:pt modelId="{D0D1245C-B130-4161-AFE3-89567DFB9F2A}">
      <dgm:prSet/>
      <dgm:spPr/>
      <dgm:t>
        <a:bodyPr/>
        <a:lstStyle/>
        <a:p>
          <a:pPr>
            <a:lnSpc>
              <a:spcPct val="100000"/>
            </a:lnSpc>
          </a:pPr>
          <a:r>
            <a:rPr lang="en-US" b="1" i="0" baseline="0" dirty="0">
              <a:solidFill>
                <a:srgbClr val="3C1B71"/>
              </a:solidFill>
            </a:rPr>
            <a:t>Scope:</a:t>
          </a:r>
          <a:r>
            <a:rPr lang="en-US" b="0" i="0" baseline="0" dirty="0">
              <a:solidFill>
                <a:srgbClr val="3C1B71"/>
              </a:solidFill>
            </a:rPr>
            <a:t> 5 product categories, 13 ad generation conditions, 184 evaluations</a:t>
          </a:r>
          <a:endParaRPr lang="en-US" dirty="0">
            <a:solidFill>
              <a:srgbClr val="3C1B71"/>
            </a:solidFill>
          </a:endParaRPr>
        </a:p>
      </dgm:t>
    </dgm:pt>
    <dgm:pt modelId="{8CDDC3A9-0045-4A83-9A64-5495487363E0}" type="parTrans" cxnId="{F9B6C699-FFC7-426E-A51B-B92C9812069C}">
      <dgm:prSet/>
      <dgm:spPr/>
      <dgm:t>
        <a:bodyPr/>
        <a:lstStyle/>
        <a:p>
          <a:endParaRPr lang="en-US"/>
        </a:p>
      </dgm:t>
    </dgm:pt>
    <dgm:pt modelId="{08F4D43C-1B38-4B2A-BADB-258F1DE036D2}" type="sibTrans" cxnId="{F9B6C699-FFC7-426E-A51B-B92C9812069C}">
      <dgm:prSet/>
      <dgm:spPr/>
      <dgm:t>
        <a:bodyPr/>
        <a:lstStyle/>
        <a:p>
          <a:endParaRPr lang="en-US"/>
        </a:p>
      </dgm:t>
    </dgm:pt>
    <dgm:pt modelId="{642B07AE-2904-4CF5-92C4-77AD1E94D55F}">
      <dgm:prSet/>
      <dgm:spPr/>
      <dgm:t>
        <a:bodyPr/>
        <a:lstStyle/>
        <a:p>
          <a:pPr>
            <a:lnSpc>
              <a:spcPct val="100000"/>
            </a:lnSpc>
          </a:pPr>
          <a:r>
            <a:rPr lang="en-US" b="1" i="0" baseline="0" dirty="0">
              <a:solidFill>
                <a:srgbClr val="3C1B71"/>
              </a:solidFill>
            </a:rPr>
            <a:t>Outcome:</a:t>
          </a:r>
          <a:r>
            <a:rPr lang="en-US" b="0" i="0" baseline="0" dirty="0">
              <a:solidFill>
                <a:srgbClr val="3C1B71"/>
              </a:solidFill>
            </a:rPr>
            <a:t> Empirical evidence on performance, cost-efficiency, and scalability of AI ads</a:t>
          </a:r>
          <a:endParaRPr lang="en-US" dirty="0">
            <a:solidFill>
              <a:srgbClr val="3C1B71"/>
            </a:solidFill>
          </a:endParaRPr>
        </a:p>
      </dgm:t>
    </dgm:pt>
    <dgm:pt modelId="{3F00AFBB-057A-435E-9EE1-9A6E1D2FAB96}" type="parTrans" cxnId="{6C9DAC54-2B0C-469F-8399-9330312EDCFE}">
      <dgm:prSet/>
      <dgm:spPr/>
      <dgm:t>
        <a:bodyPr/>
        <a:lstStyle/>
        <a:p>
          <a:endParaRPr lang="en-US"/>
        </a:p>
      </dgm:t>
    </dgm:pt>
    <dgm:pt modelId="{0A9A9C0C-8A20-4274-B95C-07239E01090E}" type="sibTrans" cxnId="{6C9DAC54-2B0C-469F-8399-9330312EDCFE}">
      <dgm:prSet/>
      <dgm:spPr/>
      <dgm:t>
        <a:bodyPr/>
        <a:lstStyle/>
        <a:p>
          <a:endParaRPr lang="en-US"/>
        </a:p>
      </dgm:t>
    </dgm:pt>
    <dgm:pt modelId="{18F69D9F-F3D0-4EF1-8C5C-93F0B243C3A8}" type="pres">
      <dgm:prSet presAssocID="{AE49DDC0-8761-40CB-9120-5DCEFC75298C}" presName="root" presStyleCnt="0">
        <dgm:presLayoutVars>
          <dgm:dir/>
          <dgm:resizeHandles val="exact"/>
        </dgm:presLayoutVars>
      </dgm:prSet>
      <dgm:spPr/>
    </dgm:pt>
    <dgm:pt modelId="{485834AC-83E5-43BF-99C3-C1C24EF4CB8F}" type="pres">
      <dgm:prSet presAssocID="{F7068108-F23C-467B-9E78-A32EDD2C3BBC}" presName="compNode" presStyleCnt="0"/>
      <dgm:spPr/>
    </dgm:pt>
    <dgm:pt modelId="{05516255-B7D5-466E-84A8-E830BE60DBA1}" type="pres">
      <dgm:prSet presAssocID="{F7068108-F23C-467B-9E78-A32EDD2C3BBC}" presName="bgRect" presStyleLbl="bgShp" presStyleIdx="0" presStyleCnt="5"/>
      <dgm:spPr>
        <a:solidFill>
          <a:schemeClr val="accent4">
            <a:lumMod val="20000"/>
            <a:lumOff val="80000"/>
          </a:schemeClr>
        </a:solidFill>
        <a:ln>
          <a:solidFill>
            <a:srgbClr val="7030A0"/>
          </a:solidFill>
        </a:ln>
      </dgm:spPr>
    </dgm:pt>
    <dgm:pt modelId="{0F9B8122-0D83-4371-AD78-A2A556C50067}" type="pres">
      <dgm:prSet presAssocID="{F7068108-F23C-467B-9E78-A32EDD2C3BB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rgbClr val="7030A0"/>
          </a:solidFill>
        </a:ln>
      </dgm:spPr>
      <dgm:extLst>
        <a:ext uri="{E40237B7-FDA0-4F09-8148-C483321AD2D9}">
          <dgm14:cNvPr xmlns:dgm14="http://schemas.microsoft.com/office/drawing/2010/diagram" id="0" name="" descr="Label"/>
        </a:ext>
      </dgm:extLst>
    </dgm:pt>
    <dgm:pt modelId="{2912C247-1F93-43FD-994B-A0CD35327706}" type="pres">
      <dgm:prSet presAssocID="{F7068108-F23C-467B-9E78-A32EDD2C3BBC}" presName="spaceRect" presStyleCnt="0"/>
      <dgm:spPr/>
    </dgm:pt>
    <dgm:pt modelId="{9BC14E58-DD25-4ADD-B4DD-FD2CB323DAEC}" type="pres">
      <dgm:prSet presAssocID="{F7068108-F23C-467B-9E78-A32EDD2C3BBC}" presName="parTx" presStyleLbl="revTx" presStyleIdx="0" presStyleCnt="5">
        <dgm:presLayoutVars>
          <dgm:chMax val="0"/>
          <dgm:chPref val="0"/>
        </dgm:presLayoutVars>
      </dgm:prSet>
      <dgm:spPr/>
    </dgm:pt>
    <dgm:pt modelId="{8F97574A-B1D6-4673-B4B2-DEAC6AEF5419}" type="pres">
      <dgm:prSet presAssocID="{A54C318A-3F91-426B-991A-7F4E1C609526}" presName="sibTrans" presStyleCnt="0"/>
      <dgm:spPr/>
    </dgm:pt>
    <dgm:pt modelId="{C24308EA-09C3-4F93-B01E-163435E3F60B}" type="pres">
      <dgm:prSet presAssocID="{E87C0B50-9016-4DEF-98D5-4215B38AA272}" presName="compNode" presStyleCnt="0"/>
      <dgm:spPr/>
    </dgm:pt>
    <dgm:pt modelId="{92325482-7BBA-4F58-A515-AAEC6537F32B}" type="pres">
      <dgm:prSet presAssocID="{E87C0B50-9016-4DEF-98D5-4215B38AA272}" presName="bgRect" presStyleLbl="bgShp" presStyleIdx="1" presStyleCnt="5"/>
      <dgm:spPr>
        <a:solidFill>
          <a:schemeClr val="accent4">
            <a:lumMod val="20000"/>
            <a:lumOff val="80000"/>
          </a:schemeClr>
        </a:solidFill>
        <a:ln>
          <a:solidFill>
            <a:srgbClr val="7030A0"/>
          </a:solidFill>
        </a:ln>
      </dgm:spPr>
    </dgm:pt>
    <dgm:pt modelId="{91629A69-59AB-4A72-AB28-E7E61E809572}" type="pres">
      <dgm:prSet presAssocID="{E87C0B50-9016-4DEF-98D5-4215B38AA27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rgbClr val="7030A0"/>
          </a:solidFill>
        </a:ln>
      </dgm:spPr>
      <dgm:extLst>
        <a:ext uri="{E40237B7-FDA0-4F09-8148-C483321AD2D9}">
          <dgm14:cNvPr xmlns:dgm14="http://schemas.microsoft.com/office/drawing/2010/diagram" id="0" name="" descr="Processor"/>
        </a:ext>
      </dgm:extLst>
    </dgm:pt>
    <dgm:pt modelId="{DEE44F7F-4DDE-49FF-B102-16739FE82E30}" type="pres">
      <dgm:prSet presAssocID="{E87C0B50-9016-4DEF-98D5-4215B38AA272}" presName="spaceRect" presStyleCnt="0"/>
      <dgm:spPr/>
    </dgm:pt>
    <dgm:pt modelId="{C507A034-7928-417C-84FA-83DDEDE658FB}" type="pres">
      <dgm:prSet presAssocID="{E87C0B50-9016-4DEF-98D5-4215B38AA272}" presName="parTx" presStyleLbl="revTx" presStyleIdx="1" presStyleCnt="5">
        <dgm:presLayoutVars>
          <dgm:chMax val="0"/>
          <dgm:chPref val="0"/>
        </dgm:presLayoutVars>
      </dgm:prSet>
      <dgm:spPr/>
    </dgm:pt>
    <dgm:pt modelId="{74F69150-83DD-41D3-AD3D-470C1E80BCCC}" type="pres">
      <dgm:prSet presAssocID="{591D0044-B0F8-434B-976E-A78E7C9ECEB8}" presName="sibTrans" presStyleCnt="0"/>
      <dgm:spPr/>
    </dgm:pt>
    <dgm:pt modelId="{035A4F46-C1B1-44C2-917F-CB4237E0F627}" type="pres">
      <dgm:prSet presAssocID="{F33F1E4C-3F33-4404-97CB-EECE63415955}" presName="compNode" presStyleCnt="0"/>
      <dgm:spPr/>
    </dgm:pt>
    <dgm:pt modelId="{0DD4C847-AC7C-4E68-A6AD-23FDEFE328CB}" type="pres">
      <dgm:prSet presAssocID="{F33F1E4C-3F33-4404-97CB-EECE63415955}" presName="bgRect" presStyleLbl="bgShp" presStyleIdx="2" presStyleCnt="5"/>
      <dgm:spPr>
        <a:solidFill>
          <a:schemeClr val="accent4">
            <a:lumMod val="20000"/>
            <a:lumOff val="80000"/>
          </a:schemeClr>
        </a:solidFill>
        <a:ln>
          <a:solidFill>
            <a:srgbClr val="7030A0"/>
          </a:solidFill>
        </a:ln>
      </dgm:spPr>
    </dgm:pt>
    <dgm:pt modelId="{A5585990-4705-4C95-8D3C-C44B08A60464}" type="pres">
      <dgm:prSet presAssocID="{F33F1E4C-3F33-4404-97CB-EECE6341595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rgbClr val="7030A0"/>
          </a:solidFill>
        </a:ln>
      </dgm:spPr>
      <dgm:extLst>
        <a:ext uri="{E40237B7-FDA0-4F09-8148-C483321AD2D9}">
          <dgm14:cNvPr xmlns:dgm14="http://schemas.microsoft.com/office/drawing/2010/diagram" id="0" name="" descr="Target Audience"/>
        </a:ext>
      </dgm:extLst>
    </dgm:pt>
    <dgm:pt modelId="{52859BBF-16F0-4BE3-BF39-2057E108E23C}" type="pres">
      <dgm:prSet presAssocID="{F33F1E4C-3F33-4404-97CB-EECE63415955}" presName="spaceRect" presStyleCnt="0"/>
      <dgm:spPr/>
    </dgm:pt>
    <dgm:pt modelId="{0E50DE51-0C82-4094-ABFE-81F82A8E8027}" type="pres">
      <dgm:prSet presAssocID="{F33F1E4C-3F33-4404-97CB-EECE63415955}" presName="parTx" presStyleLbl="revTx" presStyleIdx="2" presStyleCnt="5">
        <dgm:presLayoutVars>
          <dgm:chMax val="0"/>
          <dgm:chPref val="0"/>
        </dgm:presLayoutVars>
      </dgm:prSet>
      <dgm:spPr/>
    </dgm:pt>
    <dgm:pt modelId="{9752A8FC-73AD-48EB-A40E-BEFE3E24AFA2}" type="pres">
      <dgm:prSet presAssocID="{C2F64AB4-9354-4ED6-B165-E41E2D4813F4}" presName="sibTrans" presStyleCnt="0"/>
      <dgm:spPr/>
    </dgm:pt>
    <dgm:pt modelId="{961B0C94-57F2-4045-A634-6CEC9EF6AAE6}" type="pres">
      <dgm:prSet presAssocID="{D0D1245C-B130-4161-AFE3-89567DFB9F2A}" presName="compNode" presStyleCnt="0"/>
      <dgm:spPr/>
    </dgm:pt>
    <dgm:pt modelId="{351041D9-FC62-4B5A-ABB9-0261702C77D7}" type="pres">
      <dgm:prSet presAssocID="{D0D1245C-B130-4161-AFE3-89567DFB9F2A}" presName="bgRect" presStyleLbl="bgShp" presStyleIdx="3" presStyleCnt="5"/>
      <dgm:spPr>
        <a:solidFill>
          <a:schemeClr val="accent4">
            <a:lumMod val="20000"/>
            <a:lumOff val="80000"/>
          </a:schemeClr>
        </a:solidFill>
        <a:ln>
          <a:solidFill>
            <a:srgbClr val="7030A0"/>
          </a:solidFill>
        </a:ln>
      </dgm:spPr>
    </dgm:pt>
    <dgm:pt modelId="{3F77F901-732A-41AB-A253-52BA4550C30E}" type="pres">
      <dgm:prSet presAssocID="{D0D1245C-B130-4161-AFE3-89567DFB9F2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solidFill>
            <a:srgbClr val="7030A0"/>
          </a:solidFill>
        </a:ln>
      </dgm:spPr>
      <dgm:extLst>
        <a:ext uri="{E40237B7-FDA0-4F09-8148-C483321AD2D9}">
          <dgm14:cNvPr xmlns:dgm14="http://schemas.microsoft.com/office/drawing/2010/diagram" id="0" name="" descr="Shredder"/>
        </a:ext>
      </dgm:extLst>
    </dgm:pt>
    <dgm:pt modelId="{2FC61A03-B5B2-43DC-9390-25C096C07E50}" type="pres">
      <dgm:prSet presAssocID="{D0D1245C-B130-4161-AFE3-89567DFB9F2A}" presName="spaceRect" presStyleCnt="0"/>
      <dgm:spPr/>
    </dgm:pt>
    <dgm:pt modelId="{1B7410EA-DDCC-444A-BFBC-1E02366423AA}" type="pres">
      <dgm:prSet presAssocID="{D0D1245C-B130-4161-AFE3-89567DFB9F2A}" presName="parTx" presStyleLbl="revTx" presStyleIdx="3" presStyleCnt="5">
        <dgm:presLayoutVars>
          <dgm:chMax val="0"/>
          <dgm:chPref val="0"/>
        </dgm:presLayoutVars>
      </dgm:prSet>
      <dgm:spPr/>
    </dgm:pt>
    <dgm:pt modelId="{6C5C25BA-750C-46A5-BECB-E4F7391E96E1}" type="pres">
      <dgm:prSet presAssocID="{08F4D43C-1B38-4B2A-BADB-258F1DE036D2}" presName="sibTrans" presStyleCnt="0"/>
      <dgm:spPr/>
    </dgm:pt>
    <dgm:pt modelId="{FC3283D4-0108-465C-955D-E76F922CD912}" type="pres">
      <dgm:prSet presAssocID="{642B07AE-2904-4CF5-92C4-77AD1E94D55F}" presName="compNode" presStyleCnt="0"/>
      <dgm:spPr/>
    </dgm:pt>
    <dgm:pt modelId="{AB8897D0-9C57-4499-A372-2F403372C5C4}" type="pres">
      <dgm:prSet presAssocID="{642B07AE-2904-4CF5-92C4-77AD1E94D55F}" presName="bgRect" presStyleLbl="bgShp" presStyleIdx="4" presStyleCnt="5"/>
      <dgm:spPr>
        <a:solidFill>
          <a:schemeClr val="accent4">
            <a:lumMod val="20000"/>
            <a:lumOff val="80000"/>
          </a:schemeClr>
        </a:solidFill>
        <a:ln>
          <a:solidFill>
            <a:srgbClr val="7030A0"/>
          </a:solidFill>
        </a:ln>
      </dgm:spPr>
    </dgm:pt>
    <dgm:pt modelId="{C107FC3D-9EE9-4FD4-9292-E17770CCD33F}" type="pres">
      <dgm:prSet presAssocID="{642B07AE-2904-4CF5-92C4-77AD1E94D55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solidFill>
            <a:srgbClr val="7030A0"/>
          </a:solidFill>
        </a:ln>
      </dgm:spPr>
      <dgm:extLst>
        <a:ext uri="{E40237B7-FDA0-4F09-8148-C483321AD2D9}">
          <dgm14:cNvPr xmlns:dgm14="http://schemas.microsoft.com/office/drawing/2010/diagram" id="0" name="" descr="Maze"/>
        </a:ext>
      </dgm:extLst>
    </dgm:pt>
    <dgm:pt modelId="{53DFF1D8-B3C1-4801-9E06-F3C9CDF3A00A}" type="pres">
      <dgm:prSet presAssocID="{642B07AE-2904-4CF5-92C4-77AD1E94D55F}" presName="spaceRect" presStyleCnt="0"/>
      <dgm:spPr/>
    </dgm:pt>
    <dgm:pt modelId="{661D43BF-19F7-4F2D-8B4B-6764F0367D40}" type="pres">
      <dgm:prSet presAssocID="{642B07AE-2904-4CF5-92C4-77AD1E94D55F}" presName="parTx" presStyleLbl="revTx" presStyleIdx="4" presStyleCnt="5">
        <dgm:presLayoutVars>
          <dgm:chMax val="0"/>
          <dgm:chPref val="0"/>
        </dgm:presLayoutVars>
      </dgm:prSet>
      <dgm:spPr/>
    </dgm:pt>
  </dgm:ptLst>
  <dgm:cxnLst>
    <dgm:cxn modelId="{6BD8B92B-B7D4-4D36-AC36-19CF2CAD951E}" srcId="{AE49DDC0-8761-40CB-9120-5DCEFC75298C}" destId="{F7068108-F23C-467B-9E78-A32EDD2C3BBC}" srcOrd="0" destOrd="0" parTransId="{439D689E-2671-49F4-B5EB-80A173438B13}" sibTransId="{A54C318A-3F91-426B-991A-7F4E1C609526}"/>
    <dgm:cxn modelId="{2EA6683C-7B9B-4914-B996-1A2F36EA5AF5}" type="presOf" srcId="{E87C0B50-9016-4DEF-98D5-4215B38AA272}" destId="{C507A034-7928-417C-84FA-83DDEDE658FB}" srcOrd="0" destOrd="0" presId="urn:microsoft.com/office/officeart/2018/2/layout/IconVerticalSolidList"/>
    <dgm:cxn modelId="{6C9DAC54-2B0C-469F-8399-9330312EDCFE}" srcId="{AE49DDC0-8761-40CB-9120-5DCEFC75298C}" destId="{642B07AE-2904-4CF5-92C4-77AD1E94D55F}" srcOrd="4" destOrd="0" parTransId="{3F00AFBB-057A-435E-9EE1-9A6E1D2FAB96}" sibTransId="{0A9A9C0C-8A20-4274-B95C-07239E01090E}"/>
    <dgm:cxn modelId="{DDF04788-35F6-413F-8BD2-5C9C8976ACDC}" srcId="{AE49DDC0-8761-40CB-9120-5DCEFC75298C}" destId="{F33F1E4C-3F33-4404-97CB-EECE63415955}" srcOrd="2" destOrd="0" parTransId="{2E107CE4-9920-4BE5-AA3A-73F50AE12AD0}" sibTransId="{C2F64AB4-9354-4ED6-B165-E41E2D4813F4}"/>
    <dgm:cxn modelId="{573CBF90-DF7F-4E1F-A913-AB94F5007427}" type="presOf" srcId="{D0D1245C-B130-4161-AFE3-89567DFB9F2A}" destId="{1B7410EA-DDCC-444A-BFBC-1E02366423AA}" srcOrd="0" destOrd="0" presId="urn:microsoft.com/office/officeart/2018/2/layout/IconVerticalSolidList"/>
    <dgm:cxn modelId="{F9B6C699-FFC7-426E-A51B-B92C9812069C}" srcId="{AE49DDC0-8761-40CB-9120-5DCEFC75298C}" destId="{D0D1245C-B130-4161-AFE3-89567DFB9F2A}" srcOrd="3" destOrd="0" parTransId="{8CDDC3A9-0045-4A83-9A64-5495487363E0}" sibTransId="{08F4D43C-1B38-4B2A-BADB-258F1DE036D2}"/>
    <dgm:cxn modelId="{7E7CA2A3-7410-4D53-9C57-8DF7FC2F8786}" type="presOf" srcId="{F7068108-F23C-467B-9E78-A32EDD2C3BBC}" destId="{9BC14E58-DD25-4ADD-B4DD-FD2CB323DAEC}" srcOrd="0" destOrd="0" presId="urn:microsoft.com/office/officeart/2018/2/layout/IconVerticalSolidList"/>
    <dgm:cxn modelId="{B8A72DBC-5C6E-47C2-AE04-D53A30117CEC}" srcId="{AE49DDC0-8761-40CB-9120-5DCEFC75298C}" destId="{E87C0B50-9016-4DEF-98D5-4215B38AA272}" srcOrd="1" destOrd="0" parTransId="{9F2ABF30-B648-4EF1-AD71-3AC75D460A57}" sibTransId="{591D0044-B0F8-434B-976E-A78E7C9ECEB8}"/>
    <dgm:cxn modelId="{A0F32DBC-030B-482B-AC4D-B0BCDD22F023}" type="presOf" srcId="{F33F1E4C-3F33-4404-97CB-EECE63415955}" destId="{0E50DE51-0C82-4094-ABFE-81F82A8E8027}" srcOrd="0" destOrd="0" presId="urn:microsoft.com/office/officeart/2018/2/layout/IconVerticalSolidList"/>
    <dgm:cxn modelId="{4F4CC7D5-BDD8-4C4F-9853-02E1232C2390}" type="presOf" srcId="{AE49DDC0-8761-40CB-9120-5DCEFC75298C}" destId="{18F69D9F-F3D0-4EF1-8C5C-93F0B243C3A8}" srcOrd="0" destOrd="0" presId="urn:microsoft.com/office/officeart/2018/2/layout/IconVerticalSolidList"/>
    <dgm:cxn modelId="{C05EC7E9-FE09-403F-AED3-2A882F7EE2EA}" type="presOf" srcId="{642B07AE-2904-4CF5-92C4-77AD1E94D55F}" destId="{661D43BF-19F7-4F2D-8B4B-6764F0367D40}" srcOrd="0" destOrd="0" presId="urn:microsoft.com/office/officeart/2018/2/layout/IconVerticalSolidList"/>
    <dgm:cxn modelId="{2DE3B12C-F2D6-4218-A962-B88C66F1EFC1}" type="presParOf" srcId="{18F69D9F-F3D0-4EF1-8C5C-93F0B243C3A8}" destId="{485834AC-83E5-43BF-99C3-C1C24EF4CB8F}" srcOrd="0" destOrd="0" presId="urn:microsoft.com/office/officeart/2018/2/layout/IconVerticalSolidList"/>
    <dgm:cxn modelId="{C6996CCD-1FE1-48CC-886D-A6EB6FAA883A}" type="presParOf" srcId="{485834AC-83E5-43BF-99C3-C1C24EF4CB8F}" destId="{05516255-B7D5-466E-84A8-E830BE60DBA1}" srcOrd="0" destOrd="0" presId="urn:microsoft.com/office/officeart/2018/2/layout/IconVerticalSolidList"/>
    <dgm:cxn modelId="{07DCA445-D497-4697-AB21-127EDCD49968}" type="presParOf" srcId="{485834AC-83E5-43BF-99C3-C1C24EF4CB8F}" destId="{0F9B8122-0D83-4371-AD78-A2A556C50067}" srcOrd="1" destOrd="0" presId="urn:microsoft.com/office/officeart/2018/2/layout/IconVerticalSolidList"/>
    <dgm:cxn modelId="{DD401BDC-E44D-44C5-933B-FB09C5111B85}" type="presParOf" srcId="{485834AC-83E5-43BF-99C3-C1C24EF4CB8F}" destId="{2912C247-1F93-43FD-994B-A0CD35327706}" srcOrd="2" destOrd="0" presId="urn:microsoft.com/office/officeart/2018/2/layout/IconVerticalSolidList"/>
    <dgm:cxn modelId="{9B2DE46A-635E-4982-9843-C3E6C43C09E7}" type="presParOf" srcId="{485834AC-83E5-43BF-99C3-C1C24EF4CB8F}" destId="{9BC14E58-DD25-4ADD-B4DD-FD2CB323DAEC}" srcOrd="3" destOrd="0" presId="urn:microsoft.com/office/officeart/2018/2/layout/IconVerticalSolidList"/>
    <dgm:cxn modelId="{D58BE961-3612-4658-8F1E-A7CE9FF4B08D}" type="presParOf" srcId="{18F69D9F-F3D0-4EF1-8C5C-93F0B243C3A8}" destId="{8F97574A-B1D6-4673-B4B2-DEAC6AEF5419}" srcOrd="1" destOrd="0" presId="urn:microsoft.com/office/officeart/2018/2/layout/IconVerticalSolidList"/>
    <dgm:cxn modelId="{48659C06-0817-4F42-9898-DB09EA5C8B61}" type="presParOf" srcId="{18F69D9F-F3D0-4EF1-8C5C-93F0B243C3A8}" destId="{C24308EA-09C3-4F93-B01E-163435E3F60B}" srcOrd="2" destOrd="0" presId="urn:microsoft.com/office/officeart/2018/2/layout/IconVerticalSolidList"/>
    <dgm:cxn modelId="{34F7B389-AAB0-4A32-A7F4-D2470DACBEE6}" type="presParOf" srcId="{C24308EA-09C3-4F93-B01E-163435E3F60B}" destId="{92325482-7BBA-4F58-A515-AAEC6537F32B}" srcOrd="0" destOrd="0" presId="urn:microsoft.com/office/officeart/2018/2/layout/IconVerticalSolidList"/>
    <dgm:cxn modelId="{E022958C-82BC-421E-9768-C74665EE348C}" type="presParOf" srcId="{C24308EA-09C3-4F93-B01E-163435E3F60B}" destId="{91629A69-59AB-4A72-AB28-E7E61E809572}" srcOrd="1" destOrd="0" presId="urn:microsoft.com/office/officeart/2018/2/layout/IconVerticalSolidList"/>
    <dgm:cxn modelId="{DA723BAF-5B21-44EF-9D69-8A241AC22019}" type="presParOf" srcId="{C24308EA-09C3-4F93-B01E-163435E3F60B}" destId="{DEE44F7F-4DDE-49FF-B102-16739FE82E30}" srcOrd="2" destOrd="0" presId="urn:microsoft.com/office/officeart/2018/2/layout/IconVerticalSolidList"/>
    <dgm:cxn modelId="{77F97681-147F-4401-AC54-ABF2FFE57D53}" type="presParOf" srcId="{C24308EA-09C3-4F93-B01E-163435E3F60B}" destId="{C507A034-7928-417C-84FA-83DDEDE658FB}" srcOrd="3" destOrd="0" presId="urn:microsoft.com/office/officeart/2018/2/layout/IconVerticalSolidList"/>
    <dgm:cxn modelId="{27C616A1-6279-4C5D-B04A-8D37F70486BE}" type="presParOf" srcId="{18F69D9F-F3D0-4EF1-8C5C-93F0B243C3A8}" destId="{74F69150-83DD-41D3-AD3D-470C1E80BCCC}" srcOrd="3" destOrd="0" presId="urn:microsoft.com/office/officeart/2018/2/layout/IconVerticalSolidList"/>
    <dgm:cxn modelId="{DDE32EB7-29B6-4B99-8CFE-3B34AFD24F29}" type="presParOf" srcId="{18F69D9F-F3D0-4EF1-8C5C-93F0B243C3A8}" destId="{035A4F46-C1B1-44C2-917F-CB4237E0F627}" srcOrd="4" destOrd="0" presId="urn:microsoft.com/office/officeart/2018/2/layout/IconVerticalSolidList"/>
    <dgm:cxn modelId="{9DB92C88-A860-473B-B234-34C00D82161A}" type="presParOf" srcId="{035A4F46-C1B1-44C2-917F-CB4237E0F627}" destId="{0DD4C847-AC7C-4E68-A6AD-23FDEFE328CB}" srcOrd="0" destOrd="0" presId="urn:microsoft.com/office/officeart/2018/2/layout/IconVerticalSolidList"/>
    <dgm:cxn modelId="{D1E2871E-8F3D-4DCB-BD36-01054FF1754A}" type="presParOf" srcId="{035A4F46-C1B1-44C2-917F-CB4237E0F627}" destId="{A5585990-4705-4C95-8D3C-C44B08A60464}" srcOrd="1" destOrd="0" presId="urn:microsoft.com/office/officeart/2018/2/layout/IconVerticalSolidList"/>
    <dgm:cxn modelId="{DE82C7C1-30C7-4885-B679-C0A5B6B8339E}" type="presParOf" srcId="{035A4F46-C1B1-44C2-917F-CB4237E0F627}" destId="{52859BBF-16F0-4BE3-BF39-2057E108E23C}" srcOrd="2" destOrd="0" presId="urn:microsoft.com/office/officeart/2018/2/layout/IconVerticalSolidList"/>
    <dgm:cxn modelId="{08175E73-2F82-46CE-B2A8-8802A5947AC9}" type="presParOf" srcId="{035A4F46-C1B1-44C2-917F-CB4237E0F627}" destId="{0E50DE51-0C82-4094-ABFE-81F82A8E8027}" srcOrd="3" destOrd="0" presId="urn:microsoft.com/office/officeart/2018/2/layout/IconVerticalSolidList"/>
    <dgm:cxn modelId="{8AFBFED5-8101-41A0-A71A-CB8A3F1F957C}" type="presParOf" srcId="{18F69D9F-F3D0-4EF1-8C5C-93F0B243C3A8}" destId="{9752A8FC-73AD-48EB-A40E-BEFE3E24AFA2}" srcOrd="5" destOrd="0" presId="urn:microsoft.com/office/officeart/2018/2/layout/IconVerticalSolidList"/>
    <dgm:cxn modelId="{5ACE8B15-24F9-4DF6-9FF0-618EE03BA795}" type="presParOf" srcId="{18F69D9F-F3D0-4EF1-8C5C-93F0B243C3A8}" destId="{961B0C94-57F2-4045-A634-6CEC9EF6AAE6}" srcOrd="6" destOrd="0" presId="urn:microsoft.com/office/officeart/2018/2/layout/IconVerticalSolidList"/>
    <dgm:cxn modelId="{5A7C1402-ED68-491D-A1AE-64AD4099F349}" type="presParOf" srcId="{961B0C94-57F2-4045-A634-6CEC9EF6AAE6}" destId="{351041D9-FC62-4B5A-ABB9-0261702C77D7}" srcOrd="0" destOrd="0" presId="urn:microsoft.com/office/officeart/2018/2/layout/IconVerticalSolidList"/>
    <dgm:cxn modelId="{26828630-7BEA-4B48-9DF1-5EA4DD30C8FC}" type="presParOf" srcId="{961B0C94-57F2-4045-A634-6CEC9EF6AAE6}" destId="{3F77F901-732A-41AB-A253-52BA4550C30E}" srcOrd="1" destOrd="0" presId="urn:microsoft.com/office/officeart/2018/2/layout/IconVerticalSolidList"/>
    <dgm:cxn modelId="{2ADF5083-F150-4DB0-8D1C-AFD2E3E4A8DF}" type="presParOf" srcId="{961B0C94-57F2-4045-A634-6CEC9EF6AAE6}" destId="{2FC61A03-B5B2-43DC-9390-25C096C07E50}" srcOrd="2" destOrd="0" presId="urn:microsoft.com/office/officeart/2018/2/layout/IconVerticalSolidList"/>
    <dgm:cxn modelId="{58E560D4-0114-4F81-9D1C-0A8CEF99C526}" type="presParOf" srcId="{961B0C94-57F2-4045-A634-6CEC9EF6AAE6}" destId="{1B7410EA-DDCC-444A-BFBC-1E02366423AA}" srcOrd="3" destOrd="0" presId="urn:microsoft.com/office/officeart/2018/2/layout/IconVerticalSolidList"/>
    <dgm:cxn modelId="{C68C19B7-6E6D-4D92-9A89-8F4390E1DCCC}" type="presParOf" srcId="{18F69D9F-F3D0-4EF1-8C5C-93F0B243C3A8}" destId="{6C5C25BA-750C-46A5-BECB-E4F7391E96E1}" srcOrd="7" destOrd="0" presId="urn:microsoft.com/office/officeart/2018/2/layout/IconVerticalSolidList"/>
    <dgm:cxn modelId="{57B63D8F-5104-4892-A497-814D4C3D6EEA}" type="presParOf" srcId="{18F69D9F-F3D0-4EF1-8C5C-93F0B243C3A8}" destId="{FC3283D4-0108-465C-955D-E76F922CD912}" srcOrd="8" destOrd="0" presId="urn:microsoft.com/office/officeart/2018/2/layout/IconVerticalSolidList"/>
    <dgm:cxn modelId="{521B4832-C3CC-4A76-97EB-FF55C3693384}" type="presParOf" srcId="{FC3283D4-0108-465C-955D-E76F922CD912}" destId="{AB8897D0-9C57-4499-A372-2F403372C5C4}" srcOrd="0" destOrd="0" presId="urn:microsoft.com/office/officeart/2018/2/layout/IconVerticalSolidList"/>
    <dgm:cxn modelId="{A81F9BFD-71A0-4D60-8819-F1A146C7665D}" type="presParOf" srcId="{FC3283D4-0108-465C-955D-E76F922CD912}" destId="{C107FC3D-9EE9-4FD4-9292-E17770CCD33F}" srcOrd="1" destOrd="0" presId="urn:microsoft.com/office/officeart/2018/2/layout/IconVerticalSolidList"/>
    <dgm:cxn modelId="{5FE9C2FD-9435-40CE-9DDF-D403286B3033}" type="presParOf" srcId="{FC3283D4-0108-465C-955D-E76F922CD912}" destId="{53DFF1D8-B3C1-4801-9E06-F3C9CDF3A00A}" srcOrd="2" destOrd="0" presId="urn:microsoft.com/office/officeart/2018/2/layout/IconVerticalSolidList"/>
    <dgm:cxn modelId="{7666876A-D0A5-40A1-8FB1-7EBEE3C87488}" type="presParOf" srcId="{FC3283D4-0108-465C-955D-E76F922CD912}" destId="{661D43BF-19F7-4F2D-8B4B-6764F0367D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516255-B7D5-466E-84A8-E830BE60DBA1}">
      <dsp:nvSpPr>
        <dsp:cNvPr id="0" name=""/>
        <dsp:cNvSpPr/>
      </dsp:nvSpPr>
      <dsp:spPr>
        <a:xfrm>
          <a:off x="0" y="2236"/>
          <a:ext cx="8087360" cy="411942"/>
        </a:xfrm>
        <a:prstGeom prst="roundRect">
          <a:avLst>
            <a:gd name="adj" fmla="val 10000"/>
          </a:avLst>
        </a:prstGeom>
        <a:solidFill>
          <a:schemeClr val="accent4">
            <a:lumMod val="20000"/>
            <a:lumOff val="80000"/>
          </a:schemeClr>
        </a:solidFill>
        <a:ln>
          <a:solidFill>
            <a:srgbClr val="7030A0"/>
          </a:solidFill>
        </a:ln>
        <a:effectLst/>
      </dsp:spPr>
      <dsp:style>
        <a:lnRef idx="0">
          <a:scrgbClr r="0" g="0" b="0"/>
        </a:lnRef>
        <a:fillRef idx="1">
          <a:scrgbClr r="0" g="0" b="0"/>
        </a:fillRef>
        <a:effectRef idx="0">
          <a:scrgbClr r="0" g="0" b="0"/>
        </a:effectRef>
        <a:fontRef idx="minor"/>
      </dsp:style>
    </dsp:sp>
    <dsp:sp modelId="{0F9B8122-0D83-4371-AD78-A2A556C50067}">
      <dsp:nvSpPr>
        <dsp:cNvPr id="0" name=""/>
        <dsp:cNvSpPr/>
      </dsp:nvSpPr>
      <dsp:spPr>
        <a:xfrm>
          <a:off x="124612" y="94923"/>
          <a:ext cx="226568" cy="226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sp>
    <dsp:sp modelId="{9BC14E58-DD25-4ADD-B4DD-FD2CB323DAEC}">
      <dsp:nvSpPr>
        <dsp:cNvPr id="0" name=""/>
        <dsp:cNvSpPr/>
      </dsp:nvSpPr>
      <dsp:spPr>
        <a:xfrm>
          <a:off x="475793" y="2236"/>
          <a:ext cx="7576165" cy="47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09" tIns="50409" rIns="50409" bIns="50409"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solidFill>
                <a:srgbClr val="3C1B71"/>
              </a:solidFill>
            </a:rPr>
            <a:t>Goal:</a:t>
          </a:r>
          <a:r>
            <a:rPr lang="en-US" sz="1400" b="0" i="0" kern="1200" baseline="0" dirty="0">
              <a:solidFill>
                <a:srgbClr val="3C1B71"/>
              </a:solidFill>
            </a:rPr>
            <a:t> Benchmark commercial LLMs for automated e-commerce advertisement creation (copy + images)</a:t>
          </a:r>
          <a:endParaRPr lang="en-US" sz="1400" kern="1200" dirty="0">
            <a:solidFill>
              <a:srgbClr val="3C1B71"/>
            </a:solidFill>
          </a:endParaRPr>
        </a:p>
      </dsp:txBody>
      <dsp:txXfrm>
        <a:off x="475793" y="2236"/>
        <a:ext cx="7576165" cy="476308"/>
      </dsp:txXfrm>
    </dsp:sp>
    <dsp:sp modelId="{92325482-7BBA-4F58-A515-AAEC6537F32B}">
      <dsp:nvSpPr>
        <dsp:cNvPr id="0" name=""/>
        <dsp:cNvSpPr/>
      </dsp:nvSpPr>
      <dsp:spPr>
        <a:xfrm>
          <a:off x="0" y="597621"/>
          <a:ext cx="8087360" cy="411942"/>
        </a:xfrm>
        <a:prstGeom prst="roundRect">
          <a:avLst>
            <a:gd name="adj" fmla="val 10000"/>
          </a:avLst>
        </a:prstGeom>
        <a:solidFill>
          <a:schemeClr val="accent4">
            <a:lumMod val="20000"/>
            <a:lumOff val="80000"/>
          </a:schemeClr>
        </a:solidFill>
        <a:ln>
          <a:solidFill>
            <a:srgbClr val="7030A0"/>
          </a:solidFill>
        </a:ln>
        <a:effectLst/>
      </dsp:spPr>
      <dsp:style>
        <a:lnRef idx="0">
          <a:scrgbClr r="0" g="0" b="0"/>
        </a:lnRef>
        <a:fillRef idx="1">
          <a:scrgbClr r="0" g="0" b="0"/>
        </a:fillRef>
        <a:effectRef idx="0">
          <a:scrgbClr r="0" g="0" b="0"/>
        </a:effectRef>
        <a:fontRef idx="minor"/>
      </dsp:style>
    </dsp:sp>
    <dsp:sp modelId="{91629A69-59AB-4A72-AB28-E7E61E809572}">
      <dsp:nvSpPr>
        <dsp:cNvPr id="0" name=""/>
        <dsp:cNvSpPr/>
      </dsp:nvSpPr>
      <dsp:spPr>
        <a:xfrm>
          <a:off x="124612" y="690308"/>
          <a:ext cx="226568" cy="226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sp>
    <dsp:sp modelId="{C507A034-7928-417C-84FA-83DDEDE658FB}">
      <dsp:nvSpPr>
        <dsp:cNvPr id="0" name=""/>
        <dsp:cNvSpPr/>
      </dsp:nvSpPr>
      <dsp:spPr>
        <a:xfrm>
          <a:off x="475793" y="597621"/>
          <a:ext cx="7576165" cy="47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09" tIns="50409" rIns="50409" bIns="50409"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solidFill>
                <a:srgbClr val="3C1B71"/>
              </a:solidFill>
            </a:rPr>
            <a:t>Models Used:</a:t>
          </a:r>
          <a:r>
            <a:rPr lang="en-US" sz="1400" b="0" i="0" kern="1200" baseline="0" dirty="0">
              <a:solidFill>
                <a:srgbClr val="3C1B71"/>
              </a:solidFill>
            </a:rPr>
            <a:t> Claude 3.5 Sonnet, GPT-4o, Gemini 1.5 Pro, DeepSeek V2.5</a:t>
          </a:r>
          <a:endParaRPr lang="en-US" sz="1400" kern="1200" dirty="0">
            <a:solidFill>
              <a:srgbClr val="3C1B71"/>
            </a:solidFill>
          </a:endParaRPr>
        </a:p>
      </dsp:txBody>
      <dsp:txXfrm>
        <a:off x="475793" y="597621"/>
        <a:ext cx="7576165" cy="476308"/>
      </dsp:txXfrm>
    </dsp:sp>
    <dsp:sp modelId="{0DD4C847-AC7C-4E68-A6AD-23FDEFE328CB}">
      <dsp:nvSpPr>
        <dsp:cNvPr id="0" name=""/>
        <dsp:cNvSpPr/>
      </dsp:nvSpPr>
      <dsp:spPr>
        <a:xfrm>
          <a:off x="0" y="1193006"/>
          <a:ext cx="8087360" cy="411942"/>
        </a:xfrm>
        <a:prstGeom prst="roundRect">
          <a:avLst>
            <a:gd name="adj" fmla="val 10000"/>
          </a:avLst>
        </a:prstGeom>
        <a:solidFill>
          <a:schemeClr val="accent4">
            <a:lumMod val="20000"/>
            <a:lumOff val="80000"/>
          </a:schemeClr>
        </a:solidFill>
        <a:ln>
          <a:solidFill>
            <a:srgbClr val="7030A0"/>
          </a:solidFill>
        </a:ln>
        <a:effectLst/>
      </dsp:spPr>
      <dsp:style>
        <a:lnRef idx="0">
          <a:scrgbClr r="0" g="0" b="0"/>
        </a:lnRef>
        <a:fillRef idx="1">
          <a:scrgbClr r="0" g="0" b="0"/>
        </a:fillRef>
        <a:effectRef idx="0">
          <a:scrgbClr r="0" g="0" b="0"/>
        </a:effectRef>
        <a:fontRef idx="minor"/>
      </dsp:style>
    </dsp:sp>
    <dsp:sp modelId="{A5585990-4705-4C95-8D3C-C44B08A60464}">
      <dsp:nvSpPr>
        <dsp:cNvPr id="0" name=""/>
        <dsp:cNvSpPr/>
      </dsp:nvSpPr>
      <dsp:spPr>
        <a:xfrm>
          <a:off x="124612" y="1285693"/>
          <a:ext cx="226568" cy="2265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sp>
    <dsp:sp modelId="{0E50DE51-0C82-4094-ABFE-81F82A8E8027}">
      <dsp:nvSpPr>
        <dsp:cNvPr id="0" name=""/>
        <dsp:cNvSpPr/>
      </dsp:nvSpPr>
      <dsp:spPr>
        <a:xfrm>
          <a:off x="475793" y="1193006"/>
          <a:ext cx="7576165" cy="47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09" tIns="50409" rIns="50409" bIns="50409"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solidFill>
                <a:srgbClr val="3C1B71"/>
              </a:solidFill>
            </a:rPr>
            <a:t>Approach:</a:t>
          </a:r>
          <a:r>
            <a:rPr lang="en-US" sz="1400" b="0" i="0" kern="1200" baseline="0" dirty="0">
              <a:solidFill>
                <a:srgbClr val="3C1B71"/>
              </a:solidFill>
            </a:rPr>
            <a:t> Generate ads using AI, compare with human-created ads via controlled survey evaluation</a:t>
          </a:r>
          <a:endParaRPr lang="en-US" sz="1400" kern="1200" dirty="0">
            <a:solidFill>
              <a:srgbClr val="3C1B71"/>
            </a:solidFill>
          </a:endParaRPr>
        </a:p>
      </dsp:txBody>
      <dsp:txXfrm>
        <a:off x="475793" y="1193006"/>
        <a:ext cx="7576165" cy="476308"/>
      </dsp:txXfrm>
    </dsp:sp>
    <dsp:sp modelId="{351041D9-FC62-4B5A-ABB9-0261702C77D7}">
      <dsp:nvSpPr>
        <dsp:cNvPr id="0" name=""/>
        <dsp:cNvSpPr/>
      </dsp:nvSpPr>
      <dsp:spPr>
        <a:xfrm>
          <a:off x="0" y="1788392"/>
          <a:ext cx="8087360" cy="411942"/>
        </a:xfrm>
        <a:prstGeom prst="roundRect">
          <a:avLst>
            <a:gd name="adj" fmla="val 10000"/>
          </a:avLst>
        </a:prstGeom>
        <a:solidFill>
          <a:schemeClr val="accent4">
            <a:lumMod val="20000"/>
            <a:lumOff val="80000"/>
          </a:schemeClr>
        </a:solidFill>
        <a:ln>
          <a:solidFill>
            <a:srgbClr val="7030A0"/>
          </a:solidFill>
        </a:ln>
        <a:effectLst/>
      </dsp:spPr>
      <dsp:style>
        <a:lnRef idx="0">
          <a:scrgbClr r="0" g="0" b="0"/>
        </a:lnRef>
        <a:fillRef idx="1">
          <a:scrgbClr r="0" g="0" b="0"/>
        </a:fillRef>
        <a:effectRef idx="0">
          <a:scrgbClr r="0" g="0" b="0"/>
        </a:effectRef>
        <a:fontRef idx="minor"/>
      </dsp:style>
    </dsp:sp>
    <dsp:sp modelId="{3F77F901-732A-41AB-A253-52BA4550C30E}">
      <dsp:nvSpPr>
        <dsp:cNvPr id="0" name=""/>
        <dsp:cNvSpPr/>
      </dsp:nvSpPr>
      <dsp:spPr>
        <a:xfrm>
          <a:off x="124612" y="1881079"/>
          <a:ext cx="226568" cy="2265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sp>
    <dsp:sp modelId="{1B7410EA-DDCC-444A-BFBC-1E02366423AA}">
      <dsp:nvSpPr>
        <dsp:cNvPr id="0" name=""/>
        <dsp:cNvSpPr/>
      </dsp:nvSpPr>
      <dsp:spPr>
        <a:xfrm>
          <a:off x="475793" y="1788392"/>
          <a:ext cx="7576165" cy="47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09" tIns="50409" rIns="50409" bIns="50409"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solidFill>
                <a:srgbClr val="3C1B71"/>
              </a:solidFill>
            </a:rPr>
            <a:t>Scope:</a:t>
          </a:r>
          <a:r>
            <a:rPr lang="en-US" sz="1400" b="0" i="0" kern="1200" baseline="0" dirty="0">
              <a:solidFill>
                <a:srgbClr val="3C1B71"/>
              </a:solidFill>
            </a:rPr>
            <a:t> 5 product categories, 13 ad generation conditions, 184 evaluations</a:t>
          </a:r>
          <a:endParaRPr lang="en-US" sz="1400" kern="1200" dirty="0">
            <a:solidFill>
              <a:srgbClr val="3C1B71"/>
            </a:solidFill>
          </a:endParaRPr>
        </a:p>
      </dsp:txBody>
      <dsp:txXfrm>
        <a:off x="475793" y="1788392"/>
        <a:ext cx="7576165" cy="476308"/>
      </dsp:txXfrm>
    </dsp:sp>
    <dsp:sp modelId="{AB8897D0-9C57-4499-A372-2F403372C5C4}">
      <dsp:nvSpPr>
        <dsp:cNvPr id="0" name=""/>
        <dsp:cNvSpPr/>
      </dsp:nvSpPr>
      <dsp:spPr>
        <a:xfrm>
          <a:off x="0" y="2383777"/>
          <a:ext cx="8087360" cy="411942"/>
        </a:xfrm>
        <a:prstGeom prst="roundRect">
          <a:avLst>
            <a:gd name="adj" fmla="val 10000"/>
          </a:avLst>
        </a:prstGeom>
        <a:solidFill>
          <a:schemeClr val="accent4">
            <a:lumMod val="20000"/>
            <a:lumOff val="80000"/>
          </a:schemeClr>
        </a:solidFill>
        <a:ln>
          <a:solidFill>
            <a:srgbClr val="7030A0"/>
          </a:solidFill>
        </a:ln>
        <a:effectLst/>
      </dsp:spPr>
      <dsp:style>
        <a:lnRef idx="0">
          <a:scrgbClr r="0" g="0" b="0"/>
        </a:lnRef>
        <a:fillRef idx="1">
          <a:scrgbClr r="0" g="0" b="0"/>
        </a:fillRef>
        <a:effectRef idx="0">
          <a:scrgbClr r="0" g="0" b="0"/>
        </a:effectRef>
        <a:fontRef idx="minor"/>
      </dsp:style>
    </dsp:sp>
    <dsp:sp modelId="{C107FC3D-9EE9-4FD4-9292-E17770CCD33F}">
      <dsp:nvSpPr>
        <dsp:cNvPr id="0" name=""/>
        <dsp:cNvSpPr/>
      </dsp:nvSpPr>
      <dsp:spPr>
        <a:xfrm>
          <a:off x="124612" y="2476464"/>
          <a:ext cx="226568" cy="2265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sp>
    <dsp:sp modelId="{661D43BF-19F7-4F2D-8B4B-6764F0367D40}">
      <dsp:nvSpPr>
        <dsp:cNvPr id="0" name=""/>
        <dsp:cNvSpPr/>
      </dsp:nvSpPr>
      <dsp:spPr>
        <a:xfrm>
          <a:off x="475793" y="2383777"/>
          <a:ext cx="7576165" cy="476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409" tIns="50409" rIns="50409" bIns="50409" numCol="1" spcCol="1270" anchor="ctr" anchorCtr="0">
          <a:noAutofit/>
        </a:bodyPr>
        <a:lstStyle/>
        <a:p>
          <a:pPr marL="0" lvl="0" indent="0" algn="l" defTabSz="622300">
            <a:lnSpc>
              <a:spcPct val="100000"/>
            </a:lnSpc>
            <a:spcBef>
              <a:spcPct val="0"/>
            </a:spcBef>
            <a:spcAft>
              <a:spcPct val="35000"/>
            </a:spcAft>
            <a:buNone/>
          </a:pPr>
          <a:r>
            <a:rPr lang="en-US" sz="1400" b="1" i="0" kern="1200" baseline="0" dirty="0">
              <a:solidFill>
                <a:srgbClr val="3C1B71"/>
              </a:solidFill>
            </a:rPr>
            <a:t>Outcome:</a:t>
          </a:r>
          <a:r>
            <a:rPr lang="en-US" sz="1400" b="0" i="0" kern="1200" baseline="0" dirty="0">
              <a:solidFill>
                <a:srgbClr val="3C1B71"/>
              </a:solidFill>
            </a:rPr>
            <a:t> Empirical evidence on performance, cost-efficiency, and scalability of AI ads</a:t>
          </a:r>
          <a:endParaRPr lang="en-US" sz="1400" kern="1200" dirty="0">
            <a:solidFill>
              <a:srgbClr val="3C1B71"/>
            </a:solidFill>
          </a:endParaRPr>
        </a:p>
      </dsp:txBody>
      <dsp:txXfrm>
        <a:off x="475793" y="2383777"/>
        <a:ext cx="7576165" cy="4763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09E7E02-177F-1742-9B54-4359DFA80663}" type="datetimeFigureOut">
              <a:rPr lang="en-US" smtClean="0"/>
              <a:t>8/26/2025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90D64E-5987-2D4B-9D87-3BA09D935B88}" type="slidenum">
              <a:rPr lang="en-US" smtClean="0"/>
              <a:t>‹#›</a:t>
            </a:fld>
            <a:endParaRPr lang="en-US"/>
          </a:p>
        </p:txBody>
      </p:sp>
    </p:spTree>
    <p:extLst>
      <p:ext uri="{BB962C8B-B14F-4D97-AF65-F5344CB8AC3E}">
        <p14:creationId xmlns:p14="http://schemas.microsoft.com/office/powerpoint/2010/main" val="31358915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A97568-298B-6740-9B9F-550E69FACD20}" type="datetimeFigureOut">
              <a:rPr lang="en-US" smtClean="0"/>
              <a:t>8/26/2025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DC7D68-8AC4-0440-B1C1-67A64591BBB7}" type="slidenum">
              <a:rPr lang="en-US" smtClean="0"/>
              <a:t>‹#›</a:t>
            </a:fld>
            <a:endParaRPr lang="en-US"/>
          </a:p>
        </p:txBody>
      </p:sp>
    </p:spTree>
    <p:extLst>
      <p:ext uri="{BB962C8B-B14F-4D97-AF65-F5344CB8AC3E}">
        <p14:creationId xmlns:p14="http://schemas.microsoft.com/office/powerpoint/2010/main" val="104445833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1</a:t>
            </a:fld>
            <a:endParaRPr lang="en-US"/>
          </a:p>
        </p:txBody>
      </p:sp>
    </p:spTree>
    <p:extLst>
      <p:ext uri="{BB962C8B-B14F-4D97-AF65-F5344CB8AC3E}">
        <p14:creationId xmlns:p14="http://schemas.microsoft.com/office/powerpoint/2010/main" val="4285419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third model was Gemini 1.5, Google’s flagship multimodal LLM, paired with Imagen 2 for images.</a:t>
            </a:r>
          </a:p>
          <a:p>
            <a:r>
              <a:rPr lang="en-US" dirty="0"/>
              <a:t>Gemini is marketed as being natively multimodal, able to handle both text and visual reasoning. Imagen 2 is Google’s advanced image generation model, known for high aesthetic quality and realistic visuals.</a:t>
            </a:r>
          </a:p>
          <a:p>
            <a:r>
              <a:rPr lang="en-US" dirty="0"/>
              <a:t>I included Gemini to test whether Google’s integrated AI ecosystem—designed for multimodal tasks—would provide an advantage in ad clarity, visual appeal, or overall effectiveness</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11</a:t>
            </a:fld>
            <a:endParaRPr lang="en-US"/>
          </a:p>
        </p:txBody>
      </p:sp>
    </p:spTree>
    <p:extLst>
      <p:ext uri="{BB962C8B-B14F-4D97-AF65-F5344CB8AC3E}">
        <p14:creationId xmlns:p14="http://schemas.microsoft.com/office/powerpoint/2010/main" val="85450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fourth model was </a:t>
            </a:r>
            <a:r>
              <a:rPr lang="en-US" dirty="0" err="1"/>
              <a:t>Deepseek</a:t>
            </a:r>
            <a:r>
              <a:rPr lang="en-US" dirty="0"/>
              <a:t> V2.5, an emerging open-source LLM, paired with Stable Diffusion for image generation.</a:t>
            </a:r>
          </a:p>
          <a:p>
            <a:r>
              <a:rPr lang="en-US" dirty="0"/>
              <a:t>Unlike commercial models, </a:t>
            </a:r>
            <a:r>
              <a:rPr lang="en-US" dirty="0" err="1"/>
              <a:t>Deepseek</a:t>
            </a:r>
            <a:r>
              <a:rPr lang="en-US" dirty="0"/>
              <a:t> is free and widely adaptable. Paired with Stable Diffusion, which is also open-source, this combination represents the low-cost, flexible alternative available to businesses.</a:t>
            </a:r>
          </a:p>
          <a:p>
            <a:r>
              <a:rPr lang="en-US" dirty="0" err="1"/>
              <a:t>Deepseek’s</a:t>
            </a:r>
            <a:r>
              <a:rPr lang="en-US" dirty="0"/>
              <a:t> inclusion allowed me to test whether open-source models can compete with premium commercial LLMs in ad effectiveness, and whether businesses could achieve similar results without paying for costly APIs.</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12</a:t>
            </a:fld>
            <a:endParaRPr lang="en-US"/>
          </a:p>
        </p:txBody>
      </p:sp>
    </p:spTree>
    <p:extLst>
      <p:ext uri="{BB962C8B-B14F-4D97-AF65-F5344CB8AC3E}">
        <p14:creationId xmlns:p14="http://schemas.microsoft.com/office/powerpoint/2010/main" val="2732833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tested four ad creation modes. Human-only ads served as the baseline. Then I tested hybrid ads where humans did either the copy or the image, while AI did the other. Finally, I tested full AI ads where the LLM generated both text and image.</a:t>
            </a:r>
          </a:p>
          <a:p>
            <a:r>
              <a:rPr lang="en-US" dirty="0"/>
              <a:t>This design allowed me to see not just AI vs. human, but also whether hybrid collaboration was more effective than either alone.</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13</a:t>
            </a:fld>
            <a:endParaRPr lang="en-US"/>
          </a:p>
        </p:txBody>
      </p:sp>
    </p:spTree>
    <p:extLst>
      <p:ext uri="{BB962C8B-B14F-4D97-AF65-F5344CB8AC3E}">
        <p14:creationId xmlns:p14="http://schemas.microsoft.com/office/powerpoint/2010/main" val="915263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five product categories—T-shirt, Coffee Mug, Umbrella, Backpack, and Phone Case. For each, I had 13 ad variants.</a:t>
            </a:r>
          </a:p>
          <a:p>
            <a:r>
              <a:rPr lang="en-US" dirty="0"/>
              <a:t>Participants rated these ads on five key dimensions: purchase intent, visual appeal, value convincing, message clarity, and trustworthiness. These dimensions reflect both persuasion and perception—critical for real-world ads.”</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14</a:t>
            </a:fld>
            <a:endParaRPr lang="en-US"/>
          </a:p>
        </p:txBody>
      </p:sp>
    </p:spTree>
    <p:extLst>
      <p:ext uri="{BB962C8B-B14F-4D97-AF65-F5344CB8AC3E}">
        <p14:creationId xmlns:p14="http://schemas.microsoft.com/office/powerpoint/2010/main" val="3146626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analyze the data, I first checked assumptions of normality and variance equality using Shapiro-Wilk and Levene’s tests. Then I ran Welch ANOVA, which is robust to unequal group sizes. I calculated eta-squared as an effect size measure. And I planned Games–Howell post-hoc tests, though they weren’t needed since no significant results emerged.</a:t>
            </a:r>
          </a:p>
          <a:p>
            <a:r>
              <a:rPr lang="en-US" dirty="0"/>
              <a:t>So my analysis was statistically rigorous and transparent.”</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15</a:t>
            </a:fld>
            <a:endParaRPr lang="en-US"/>
          </a:p>
        </p:txBody>
      </p:sp>
    </p:spTree>
    <p:extLst>
      <p:ext uri="{BB962C8B-B14F-4D97-AF65-F5344CB8AC3E}">
        <p14:creationId xmlns:p14="http://schemas.microsoft.com/office/powerpoint/2010/main" val="2422010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stage, I analyzed all 13 variants: the human baseline plus 12 AI setups.</a:t>
            </a:r>
          </a:p>
          <a:p>
            <a:r>
              <a:rPr lang="en-US" dirty="0"/>
              <a:t>Welch ANOVA gave </a:t>
            </a:r>
            <a:r>
              <a:rPr lang="en-US" b="1" dirty="0"/>
              <a:t>F(12, 65.7) = 0.498, p = 0.909</a:t>
            </a:r>
            <a:r>
              <a:rPr lang="en-US" dirty="0"/>
              <a:t>. This means that across 12 degrees of freedom between groups and 65.7 adjusted degrees of freedom within groups, the test statistic was very small, with a high p-value.</a:t>
            </a:r>
          </a:p>
          <a:p>
            <a:r>
              <a:rPr lang="en-US" dirty="0"/>
              <a:t>Interpretation: the probability of observing these differences by chance is 91%, which is far above the 5% threshold. Therefore, no statistically significant differences existed.</a:t>
            </a:r>
          </a:p>
          <a:p>
            <a:r>
              <a:rPr lang="en-US" dirty="0"/>
              <a:t>Because group sizes were small (n ≈ 13–16 per variant), I collapsed into 5 model-level groups: Human, ChatGPT, Claude, Gemini, and </a:t>
            </a:r>
            <a:r>
              <a:rPr lang="en-US" dirty="0" err="1"/>
              <a:t>Deepseek</a:t>
            </a:r>
            <a:r>
              <a:rPr lang="en-US" dirty="0"/>
              <a:t>. This improved statistical power and directly aligned with my research question.</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16</a:t>
            </a:fld>
            <a:endParaRPr lang="en-US"/>
          </a:p>
        </p:txBody>
      </p:sp>
    </p:spTree>
    <p:extLst>
      <p:ext uri="{BB962C8B-B14F-4D97-AF65-F5344CB8AC3E}">
        <p14:creationId xmlns:p14="http://schemas.microsoft.com/office/powerpoint/2010/main" val="3833382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model level, Welch ANOVA gave </a:t>
            </a:r>
            <a:r>
              <a:rPr lang="en-US" b="1" dirty="0"/>
              <a:t>F(4, 68.9) = 0.213, p = 0.931</a:t>
            </a:r>
            <a:r>
              <a:rPr lang="en-US" dirty="0"/>
              <a:t>.</a:t>
            </a:r>
          </a:p>
          <a:p>
            <a:r>
              <a:rPr lang="en-US" dirty="0"/>
              <a:t>Here, 4 degrees of freedom represent the comparisons between the five groups, and 68.9 adjusted degrees of freedom represent the within-group variability after correcting for unequal variances.</a:t>
            </a:r>
          </a:p>
          <a:p>
            <a:r>
              <a:rPr lang="en-US" dirty="0"/>
              <a:t>The p-value of 0.931 means there is a 93% probability that the observed variation is due to chance. Effect size η² was only 0.0054, which is negligible.</a:t>
            </a:r>
          </a:p>
          <a:p>
            <a:r>
              <a:rPr lang="en-US" dirty="0"/>
              <a:t>So, even under robust statistical testing, I found no evidence of differences between human and LLM-generated ads. This is strong evidence for parity.”</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17</a:t>
            </a:fld>
            <a:endParaRPr lang="en-US"/>
          </a:p>
        </p:txBody>
      </p:sp>
    </p:spTree>
    <p:extLst>
      <p:ext uri="{BB962C8B-B14F-4D97-AF65-F5344CB8AC3E}">
        <p14:creationId xmlns:p14="http://schemas.microsoft.com/office/powerpoint/2010/main" val="1752708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differences were not significant, the descriptive means provide some interesting insights.</a:t>
            </a:r>
          </a:p>
          <a:p>
            <a:r>
              <a:rPr lang="en-US" dirty="0"/>
              <a:t>Claude scored highest at 3.63, followed by ChatGPT at 3.57, </a:t>
            </a:r>
            <a:r>
              <a:rPr lang="en-US" dirty="0" err="1"/>
              <a:t>Deepseek</a:t>
            </a:r>
            <a:r>
              <a:rPr lang="en-US" dirty="0"/>
              <a:t> at 3.50, Gemini at 3.49, and Human at 3.39.</a:t>
            </a:r>
          </a:p>
          <a:p>
            <a:r>
              <a:rPr lang="en-US" dirty="0"/>
              <a:t>What’s notable is that all four LLMs scored slightly higher than the human baseline, suggesting that, at minimum, AI ads are not weaker than human ads. But because the p-value was not significant, I cannot statistically claim that one model outperforms the others.</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18</a:t>
            </a:fld>
            <a:endParaRPr lang="en-US"/>
          </a:p>
        </p:txBody>
      </p:sp>
    </p:spTree>
    <p:extLst>
      <p:ext uri="{BB962C8B-B14F-4D97-AF65-F5344CB8AC3E}">
        <p14:creationId xmlns:p14="http://schemas.microsoft.com/office/powerpoint/2010/main" val="156948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striking result: human ads had the highest variance. Participants were divided—some liked them, some didn’t. In contrast, AI ads were rated more consistently.</a:t>
            </a:r>
          </a:p>
          <a:p>
            <a:r>
              <a:rPr lang="en-US" dirty="0"/>
              <a:t>This suggests that AI provides a kind of baseline quality—less risky than relying on individual human creativity.</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19</a:t>
            </a:fld>
            <a:endParaRPr lang="en-US"/>
          </a:p>
        </p:txBody>
      </p:sp>
    </p:spTree>
    <p:extLst>
      <p:ext uri="{BB962C8B-B14F-4D97-AF65-F5344CB8AC3E}">
        <p14:creationId xmlns:p14="http://schemas.microsoft.com/office/powerpoint/2010/main" val="1044441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break results down by dimension: LLMs generally outperformed humans in Visual Appeal and Value Convincing. Claude scored high in Trustworthiness, while Gemini and ChatGPT were strong in Message Clarity.</a:t>
            </a:r>
          </a:p>
          <a:p>
            <a:r>
              <a:rPr lang="en-US" dirty="0"/>
              <a:t>The human baseline only came close in Message Clarity, but overall AI was more consistent.</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20</a:t>
            </a:fld>
            <a:endParaRPr lang="en-US"/>
          </a:p>
        </p:txBody>
      </p:sp>
    </p:spTree>
    <p:extLst>
      <p:ext uri="{BB962C8B-B14F-4D97-AF65-F5344CB8AC3E}">
        <p14:creationId xmlns:p14="http://schemas.microsoft.com/office/powerpoint/2010/main" val="220994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I’m Sakthi Mahalakshmi Sankar, and today I’ll be presenting my directed study project: </a:t>
            </a:r>
            <a:r>
              <a:rPr lang="en-US" i="1" dirty="0"/>
              <a:t>Comparative Evaluation of Large Language Models for E-Commerce Advertisement Generation.</a:t>
            </a:r>
            <a:endParaRPr lang="en-US" dirty="0"/>
          </a:p>
          <a:p>
            <a:r>
              <a:rPr lang="en-US" dirty="0"/>
              <a:t>We all see ads every day—some catch our attention, most don’t. The question driving this project was: can AI create ads that are just as effective as those written by humans? That’s what I set out to investigate.</a:t>
            </a:r>
          </a:p>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2</a:t>
            </a:fld>
            <a:endParaRPr lang="en-US"/>
          </a:p>
        </p:txBody>
      </p:sp>
    </p:spTree>
    <p:extLst>
      <p:ext uri="{BB962C8B-B14F-4D97-AF65-F5344CB8AC3E}">
        <p14:creationId xmlns:p14="http://schemas.microsoft.com/office/powerpoint/2010/main" val="1717301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ads overall were full AI ads—Claude Both and ChatGPT Both. The worst ads were human-only or human image combined with AI text.</a:t>
            </a:r>
          </a:p>
          <a:p>
            <a:r>
              <a:rPr lang="en-US" dirty="0"/>
              <a:t>This shows that when left entirely to AI, ads were rated higher, while hybrid setups were less effective.</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22</a:t>
            </a:fld>
            <a:endParaRPr lang="en-US"/>
          </a:p>
        </p:txBody>
      </p:sp>
    </p:spTree>
    <p:extLst>
      <p:ext uri="{BB962C8B-B14F-4D97-AF65-F5344CB8AC3E}">
        <p14:creationId xmlns:p14="http://schemas.microsoft.com/office/powerpoint/2010/main" val="564846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across both 13-variant and 5-model tests, no significant differences emerged. Claude and ChatGPT trended slightly higher, humans trended lower, but statistically, all were on par.</a:t>
            </a:r>
          </a:p>
          <a:p>
            <a:r>
              <a:rPr lang="en-US" dirty="0"/>
              <a:t>So the key message is: AI ads are just as effective as human ads in consumer perception.</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23</a:t>
            </a:fld>
            <a:endParaRPr lang="en-US"/>
          </a:p>
        </p:txBody>
      </p:sp>
    </p:spTree>
    <p:extLst>
      <p:ext uri="{BB962C8B-B14F-4D97-AF65-F5344CB8AC3E}">
        <p14:creationId xmlns:p14="http://schemas.microsoft.com/office/powerpoint/2010/main" val="303192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three biggest insights.</a:t>
            </a:r>
          </a:p>
          <a:p>
            <a:r>
              <a:rPr lang="en-US" dirty="0"/>
              <a:t>Parity: AI ads perform as well as human ads.</a:t>
            </a:r>
          </a:p>
          <a:p>
            <a:r>
              <a:rPr lang="en-US" dirty="0"/>
              <a:t>Consistency: AI ads have less variance, making them more reliable.</a:t>
            </a:r>
          </a:p>
          <a:p>
            <a:r>
              <a:rPr lang="en-US" dirty="0"/>
              <a:t>Claude’s edge: Slightly higher trust and overall performance.</a:t>
            </a:r>
          </a:p>
          <a:p>
            <a:r>
              <a:rPr lang="en-US" dirty="0"/>
              <a:t>This shows AI isn’t just catching up—it’s competitive.</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24</a:t>
            </a:fld>
            <a:endParaRPr lang="en-US"/>
          </a:p>
        </p:txBody>
      </p:sp>
    </p:spTree>
    <p:extLst>
      <p:ext uri="{BB962C8B-B14F-4D97-AF65-F5344CB8AC3E}">
        <p14:creationId xmlns:p14="http://schemas.microsoft.com/office/powerpoint/2010/main" val="28517377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didn’t I see big gaps? A few reasons.</a:t>
            </a:r>
          </a:p>
          <a:p>
            <a:r>
              <a:rPr lang="en-US" dirty="0"/>
              <a:t>The human sample size was much smaller. There was high within-group variance. Products tested were everyday items, not emotionally charged ones. And ratings clustered in a narrow band—between 3.3 and 3.9—leaving little room for separation.</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25</a:t>
            </a:fld>
            <a:endParaRPr lang="en-US"/>
          </a:p>
        </p:txBody>
      </p:sp>
    </p:spTree>
    <p:extLst>
      <p:ext uri="{BB962C8B-B14F-4D97-AF65-F5344CB8AC3E}">
        <p14:creationId xmlns:p14="http://schemas.microsoft.com/office/powerpoint/2010/main" val="560847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businesses, this is good news. It means there’s no penalty for using AI ads.</a:t>
            </a:r>
          </a:p>
          <a:p>
            <a:r>
              <a:rPr lang="en-US" dirty="0"/>
              <a:t>Companies can safely adopt LLMs to save cost and time. They can even strategically mix models—Claude for trust, Gemini for clarity. AI provides speed and scalability while still meeting consumer expectations.</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26</a:t>
            </a:fld>
            <a:endParaRPr lang="en-US"/>
          </a:p>
        </p:txBody>
      </p:sp>
    </p:spTree>
    <p:extLst>
      <p:ext uri="{BB962C8B-B14F-4D97-AF65-F5344CB8AC3E}">
        <p14:creationId xmlns:p14="http://schemas.microsoft.com/office/powerpoint/2010/main" val="108420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 are limitations. My study was survey-based—so perception only, not real-world engagement like CTR or conversions.</a:t>
            </a:r>
          </a:p>
          <a:p>
            <a:r>
              <a:rPr lang="en-US" dirty="0"/>
              <a:t>I tested only five low-involvement products. Ads were static, not interactive. And I didn’t fine-tune prompts—just off-the-shelf usage.</a:t>
            </a:r>
          </a:p>
          <a:p>
            <a:r>
              <a:rPr lang="en-US" dirty="0"/>
              <a:t>These limitations highlight where future work should go.</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27</a:t>
            </a:fld>
            <a:endParaRPr lang="en-US"/>
          </a:p>
        </p:txBody>
      </p:sp>
    </p:spTree>
    <p:extLst>
      <p:ext uri="{BB962C8B-B14F-4D97-AF65-F5344CB8AC3E}">
        <p14:creationId xmlns:p14="http://schemas.microsoft.com/office/powerpoint/2010/main" val="471692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ahead, the next step is to expand samples, test with real campaigns, measure behavioral metrics, optimize prompts, and explore hybrid workflows where AI generates drafts and humans refine them.</a:t>
            </a:r>
          </a:p>
          <a:p>
            <a:r>
              <a:rPr lang="en-US" dirty="0"/>
              <a:t>This is where real business adoption will benefit most.</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28</a:t>
            </a:fld>
            <a:endParaRPr lang="en-US"/>
          </a:p>
        </p:txBody>
      </p:sp>
    </p:spTree>
    <p:extLst>
      <p:ext uri="{BB962C8B-B14F-4D97-AF65-F5344CB8AC3E}">
        <p14:creationId xmlns:p14="http://schemas.microsoft.com/office/powerpoint/2010/main" val="14826168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To conclude: AI ads perform as well as human ads, with Claude and ChatGPT trending slightly higher.</a:t>
            </a:r>
          </a:p>
          <a:p>
            <a:r>
              <a:rPr lang="en-US" dirty="0"/>
              <a:t>The big picture is that AI can provide scalable, cost-effective solutions for ad creation without sacrificing effectiveness. I’d be happy to take any questions.</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29</a:t>
            </a:fld>
            <a:endParaRPr lang="en-US"/>
          </a:p>
        </p:txBody>
      </p:sp>
    </p:spTree>
    <p:extLst>
      <p:ext uri="{BB962C8B-B14F-4D97-AF65-F5344CB8AC3E}">
        <p14:creationId xmlns:p14="http://schemas.microsoft.com/office/powerpoint/2010/main" val="3350666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C7D68-8AC4-0440-B1C1-67A64591BBB7}" type="slidenum">
              <a:rPr lang="en-US" smtClean="0"/>
              <a:t>30</a:t>
            </a:fld>
            <a:endParaRPr lang="en-US"/>
          </a:p>
        </p:txBody>
      </p:sp>
    </p:spTree>
    <p:extLst>
      <p:ext uri="{BB962C8B-B14F-4D97-AF65-F5344CB8AC3E}">
        <p14:creationId xmlns:p14="http://schemas.microsoft.com/office/powerpoint/2010/main" val="4285419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is about combining LLMs with image generation tools to create full advertisements. Why is this interesting? Because traditional ad creation takes a lot of time, money, and creativity, while LLMs can produce text and visuals in seconds.</a:t>
            </a:r>
          </a:p>
          <a:p>
            <a:r>
              <a:rPr lang="en-US" dirty="0"/>
              <a:t>In my study, I generated ads using both humans and AI, tested them on real participants, and statistically analyzed whether there were performance differences. The goal was to answer a simple but impactful question: should businesses trust AI for ad creation?</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3</a:t>
            </a:fld>
            <a:endParaRPr lang="en-US"/>
          </a:p>
        </p:txBody>
      </p:sp>
    </p:spTree>
    <p:extLst>
      <p:ext uri="{BB962C8B-B14F-4D97-AF65-F5344CB8AC3E}">
        <p14:creationId xmlns:p14="http://schemas.microsoft.com/office/powerpoint/2010/main" val="236392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problem. Traditional ad workflows are: expensive, slow, and inconsistent. A human copywriter might spend hours writing a few versions, and a designer might take days to make the visuals.</a:t>
            </a:r>
          </a:p>
          <a:p>
            <a:r>
              <a:rPr lang="en-US" dirty="0"/>
              <a:t>For businesses with hundreds or thousands of products, this doesn’t scale. The question becomes: if AI tools can generate ad text and images instantly, will the audience still find them convincing, clear, and trustworthy? Or will people reject AI ads because they feel artificial? That tension motivated this study.</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4</a:t>
            </a:fld>
            <a:endParaRPr lang="en-US"/>
          </a:p>
        </p:txBody>
      </p:sp>
    </p:spTree>
    <p:extLst>
      <p:ext uri="{BB962C8B-B14F-4D97-AF65-F5344CB8AC3E}">
        <p14:creationId xmlns:p14="http://schemas.microsoft.com/office/powerpoint/2010/main" val="50951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on generative AI has exploded, but there are gaps. Most papers test AI output quality, not consumer perception. Many focus on text only, ignoring images. And very few look at comparisons between AI and human-generated ads across multiple dimensions like clarity, trust, and persuasiveness.</a:t>
            </a:r>
          </a:p>
          <a:p>
            <a:r>
              <a:rPr lang="en-US" dirty="0"/>
              <a:t>So the gap is: we don’t yet know if consumers see AI ads as better, worse, or equal to human ones. Filling that gap is crucial for both academia and industry.</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5</a:t>
            </a:fld>
            <a:endParaRPr lang="en-US"/>
          </a:p>
        </p:txBody>
      </p:sp>
    </p:spTree>
    <p:extLst>
      <p:ext uri="{BB962C8B-B14F-4D97-AF65-F5344CB8AC3E}">
        <p14:creationId xmlns:p14="http://schemas.microsoft.com/office/powerpoint/2010/main" val="3834402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objectives were fourfold.</a:t>
            </a:r>
          </a:p>
          <a:p>
            <a:r>
              <a:rPr lang="en-US" dirty="0"/>
              <a:t>First, to benchmark multiple LLMs for ad creation. Second, to compare AI ads against human ads directly. Third, to analyze results not just overall but across different products and ad dimensions. And fourth, to provide businesses and researchers with evidence-based insights on whether generative AI can be adopted at scale.</a:t>
            </a:r>
          </a:p>
          <a:p>
            <a:r>
              <a:rPr lang="en-US" dirty="0"/>
              <a:t>Put simply: do AI ads work, and if so, how do they compare?</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6</a:t>
            </a:fld>
            <a:endParaRPr lang="en-US"/>
          </a:p>
        </p:txBody>
      </p:sp>
    </p:spTree>
    <p:extLst>
      <p:ext uri="{BB962C8B-B14F-4D97-AF65-F5344CB8AC3E}">
        <p14:creationId xmlns:p14="http://schemas.microsoft.com/office/powerpoint/2010/main" val="2725977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research question is simple but powerful: </a:t>
            </a:r>
            <a:r>
              <a:rPr lang="en-US" i="1" dirty="0"/>
              <a:t>Are AI-generated ads perceived as effective as human-generated ads?</a:t>
            </a:r>
            <a:endParaRPr lang="en-US" dirty="0"/>
          </a:p>
          <a:p>
            <a:r>
              <a:rPr lang="en-US" dirty="0"/>
              <a:t>And beneath that are sub-questions: Which LLM performs best? Are there strengths in certain dimensions like clarity or trust? And does the type of product change the audience’s perception? These guided the whole study</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7</a:t>
            </a:fld>
            <a:endParaRPr lang="en-US"/>
          </a:p>
        </p:txBody>
      </p:sp>
    </p:spTree>
    <p:extLst>
      <p:ext uri="{BB962C8B-B14F-4D97-AF65-F5344CB8AC3E}">
        <p14:creationId xmlns:p14="http://schemas.microsoft.com/office/powerpoint/2010/main" val="1355486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ChatGPT, powered by GPT-4 Turbo, was one of the models I tested. It was paired with DALL·E 3 for image generation, which ensured seamless integration in the OpenAI ecosystem.</a:t>
            </a:r>
          </a:p>
          <a:p>
            <a:r>
              <a:rPr lang="en-US" dirty="0"/>
              <a:t>I chose ChatGPT because it represents the most widely adopted commercial LLM, known for fluency, creativity, and reliable text generation. DALL·E 3 was ideal because it produces clean, photorealistic visuals directly from text prompts.</a:t>
            </a:r>
          </a:p>
          <a:p>
            <a:r>
              <a:rPr lang="en-US" dirty="0"/>
              <a:t>In this study, ChatGPT ads represent the industry benchmark, both in terms of market relevance and technical maturity</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9</a:t>
            </a:fld>
            <a:endParaRPr lang="en-US"/>
          </a:p>
        </p:txBody>
      </p:sp>
    </p:spTree>
    <p:extLst>
      <p:ext uri="{BB962C8B-B14F-4D97-AF65-F5344CB8AC3E}">
        <p14:creationId xmlns:p14="http://schemas.microsoft.com/office/powerpoint/2010/main" val="1413810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model I tested was Claude 3 Opus, paired with DALL·E 3 for images.</a:t>
            </a:r>
          </a:p>
          <a:p>
            <a:r>
              <a:rPr lang="en-US" dirty="0"/>
              <a:t>Claude is known for its focus on alignment and safe generation. I expected that these traits might translate into higher perceived trustworthiness and clearer messaging compared to other models. By pairing it with DALL·E, I ensured consistency in image quality across Claude and ChatGPT.</a:t>
            </a:r>
          </a:p>
          <a:p>
            <a:r>
              <a:rPr lang="en-US" dirty="0"/>
              <a:t>Claude’s inclusion was crucial because it represents a strong competitor to OpenAI, but with a very different design philosophy—emphasizing safety, transparency, and reliability.</a:t>
            </a:r>
          </a:p>
          <a:p>
            <a:endParaRPr lang="en-IN" dirty="0"/>
          </a:p>
        </p:txBody>
      </p:sp>
      <p:sp>
        <p:nvSpPr>
          <p:cNvPr id="4" name="Slide Number Placeholder 3"/>
          <p:cNvSpPr>
            <a:spLocks noGrp="1"/>
          </p:cNvSpPr>
          <p:nvPr>
            <p:ph type="sldNum" sz="quarter" idx="5"/>
          </p:nvPr>
        </p:nvSpPr>
        <p:spPr/>
        <p:txBody>
          <a:bodyPr/>
          <a:lstStyle/>
          <a:p>
            <a:fld id="{FADC7D68-8AC4-0440-B1C1-67A64591BBB7}" type="slidenum">
              <a:rPr lang="en-US" smtClean="0"/>
              <a:t>10</a:t>
            </a:fld>
            <a:endParaRPr lang="en-US"/>
          </a:p>
        </p:txBody>
      </p:sp>
    </p:spTree>
    <p:extLst>
      <p:ext uri="{BB962C8B-B14F-4D97-AF65-F5344CB8AC3E}">
        <p14:creationId xmlns:p14="http://schemas.microsoft.com/office/powerpoint/2010/main" val="319241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6A34A24-CCD4-E849-8882-22BD847D2D41}"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3403273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34A24-CCD4-E849-8882-22BD847D2D41}"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059881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34A24-CCD4-E849-8882-22BD847D2D41}"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10950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A34A24-CCD4-E849-8882-22BD847D2D41}"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43693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34A24-CCD4-E849-8882-22BD847D2D41}"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519723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6A34A24-CCD4-E849-8882-22BD847D2D41}"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79872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6A34A24-CCD4-E849-8882-22BD847D2D41}" type="datetimeFigureOut">
              <a:rPr lang="en-US" smtClean="0"/>
              <a:t>8/26/2025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2884641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6A34A24-CCD4-E849-8882-22BD847D2D41}" type="datetimeFigureOut">
              <a:rPr lang="en-US" smtClean="0"/>
              <a:t>8/26/2025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3997255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34A24-CCD4-E849-8882-22BD847D2D41}" type="datetimeFigureOut">
              <a:rPr lang="en-US" smtClean="0"/>
              <a:t>8/26/2025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58264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34A24-CCD4-E849-8882-22BD847D2D41}"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538866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A34A24-CCD4-E849-8882-22BD847D2D41}"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F8058-3785-FA4E-971F-CD598328817B}" type="slidenum">
              <a:rPr lang="en-US" smtClean="0"/>
              <a:t>‹#›</a:t>
            </a:fld>
            <a:endParaRPr lang="en-US"/>
          </a:p>
        </p:txBody>
      </p:sp>
    </p:spTree>
    <p:extLst>
      <p:ext uri="{BB962C8B-B14F-4D97-AF65-F5344CB8AC3E}">
        <p14:creationId xmlns:p14="http://schemas.microsoft.com/office/powerpoint/2010/main" val="641190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34A24-CCD4-E849-8882-22BD847D2D41}" type="datetimeFigureOut">
              <a:rPr lang="en-US" smtClean="0"/>
              <a:t>8/26/2025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F8058-3785-FA4E-971F-CD598328817B}" type="slidenum">
              <a:rPr lang="en-US" smtClean="0"/>
              <a:t>‹#›</a:t>
            </a:fld>
            <a:endParaRPr lang="en-US"/>
          </a:p>
        </p:txBody>
      </p:sp>
    </p:spTree>
    <p:extLst>
      <p:ext uri="{BB962C8B-B14F-4D97-AF65-F5344CB8AC3E}">
        <p14:creationId xmlns:p14="http://schemas.microsoft.com/office/powerpoint/2010/main" val="243807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02597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D681-7120-A7D0-7106-5E4DB0D0BD5E}"/>
              </a:ext>
            </a:extLst>
          </p:cNvPr>
          <p:cNvSpPr>
            <a:spLocks noGrp="1"/>
          </p:cNvSpPr>
          <p:nvPr>
            <p:ph type="title"/>
          </p:nvPr>
        </p:nvSpPr>
        <p:spPr>
          <a:xfrm>
            <a:off x="457200" y="91758"/>
            <a:ext cx="8229600" cy="1143000"/>
          </a:xfrm>
        </p:spPr>
        <p:txBody>
          <a:bodyPr/>
          <a:lstStyle/>
          <a:p>
            <a:r>
              <a:rPr lang="en-IN" b="1" dirty="0">
                <a:solidFill>
                  <a:srgbClr val="4F2683"/>
                </a:solidFill>
              </a:rPr>
              <a:t>Claude (Anthropic)</a:t>
            </a:r>
          </a:p>
        </p:txBody>
      </p:sp>
      <p:sp>
        <p:nvSpPr>
          <p:cNvPr id="4" name="Rectangle 1">
            <a:extLst>
              <a:ext uri="{FF2B5EF4-FFF2-40B4-BE49-F238E27FC236}">
                <a16:creationId xmlns:a16="http://schemas.microsoft.com/office/drawing/2014/main" id="{4CB5F00A-C1C8-0567-ADFE-B9BDD3196F3C}"/>
              </a:ext>
            </a:extLst>
          </p:cNvPr>
          <p:cNvSpPr>
            <a:spLocks noGrp="1" noChangeArrowheads="1"/>
          </p:cNvSpPr>
          <p:nvPr>
            <p:ph idx="1"/>
          </p:nvPr>
        </p:nvSpPr>
        <p:spPr bwMode="auto">
          <a:xfrm>
            <a:off x="1158241" y="1388441"/>
            <a:ext cx="7203440" cy="4081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LLM Used:</a:t>
            </a:r>
            <a:r>
              <a:rPr kumimoji="0" lang="en-US" altLang="en-US" sz="1800" b="0" i="0" u="none" strike="noStrike" cap="none" normalizeH="0" baseline="0" dirty="0">
                <a:ln>
                  <a:noFill/>
                </a:ln>
                <a:solidFill>
                  <a:schemeClr val="accent4">
                    <a:lumMod val="75000"/>
                  </a:schemeClr>
                </a:solidFill>
                <a:effectLst/>
                <a:latin typeface="+mj-lt"/>
              </a:rPr>
              <a:t> Claude 3 Opus.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Copy Generation:</a:t>
            </a:r>
            <a:r>
              <a:rPr kumimoji="0" lang="en-US" altLang="en-US" sz="1800" b="0" i="0" u="none" strike="noStrike" cap="none" normalizeH="0" baseline="0" dirty="0">
                <a:ln>
                  <a:noFill/>
                </a:ln>
                <a:solidFill>
                  <a:schemeClr val="accent4">
                    <a:lumMod val="75000"/>
                  </a:schemeClr>
                </a:solidFill>
                <a:effectLst/>
                <a:latin typeface="+mj-lt"/>
              </a:rPr>
              <a:t> Emphasis on clarity, safety, and trust.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a:p>
            <a:pPr marL="0" indent="0">
              <a:buNone/>
            </a:pPr>
            <a:r>
              <a:rPr kumimoji="0" lang="en-US" altLang="en-US" sz="1800" b="1" i="0" u="none" strike="noStrike" cap="none" normalizeH="0" baseline="0" dirty="0">
                <a:ln>
                  <a:noFill/>
                </a:ln>
                <a:solidFill>
                  <a:schemeClr val="accent4">
                    <a:lumMod val="75000"/>
                  </a:schemeClr>
                </a:solidFill>
                <a:effectLst/>
                <a:latin typeface="+mj-lt"/>
              </a:rPr>
              <a:t>Image Tool: </a:t>
            </a:r>
            <a:r>
              <a:rPr lang="en-IN" sz="1800" b="1" dirty="0">
                <a:solidFill>
                  <a:schemeClr val="accent4">
                    <a:lumMod val="75000"/>
                  </a:schemeClr>
                </a:solidFill>
                <a:latin typeface="+mj-lt"/>
              </a:rPr>
              <a:t>DALL·E 3</a:t>
            </a:r>
            <a:r>
              <a:rPr lang="en-IN" sz="1800" dirty="0">
                <a:solidFill>
                  <a:schemeClr val="accent4">
                    <a:lumMod val="75000"/>
                  </a:schemeClr>
                </a:solidFill>
                <a:latin typeface="+mj-lt"/>
              </a:rPr>
              <a:t> .</a:t>
            </a:r>
          </a:p>
          <a:p>
            <a:pPr marL="0" indent="0">
              <a:buNone/>
            </a:pPr>
            <a:endParaRPr lang="en-IN" sz="1800" dirty="0">
              <a:solidFill>
                <a:schemeClr val="accent4">
                  <a:lumMod val="75000"/>
                </a:schemeClr>
              </a:solidFill>
              <a:latin typeface="+mj-lt"/>
            </a:endParaRPr>
          </a:p>
          <a:p>
            <a:pPr marL="0" indent="0">
              <a:buNone/>
            </a:pPr>
            <a:r>
              <a:rPr lang="en-IN" sz="1800" b="1" dirty="0">
                <a:solidFill>
                  <a:schemeClr val="accent4">
                    <a:lumMod val="75000"/>
                  </a:schemeClr>
                </a:solidFill>
                <a:latin typeface="+mj-lt"/>
              </a:rPr>
              <a:t>Why DALL·E 3?</a:t>
            </a:r>
            <a:endParaRPr lang="en-IN" sz="1800" dirty="0">
              <a:solidFill>
                <a:schemeClr val="accent4">
                  <a:lumMod val="75000"/>
                </a:schemeClr>
              </a:solidFill>
              <a:latin typeface="+mj-lt"/>
            </a:endParaRPr>
          </a:p>
          <a:p>
            <a:pPr lvl="1">
              <a:buFont typeface="Wingdings" panose="05000000000000000000" pitchFamily="2" charset="2"/>
              <a:buChar char="§"/>
            </a:pPr>
            <a:r>
              <a:rPr lang="en-IN" sz="1800" dirty="0">
                <a:solidFill>
                  <a:schemeClr val="accent4">
                    <a:lumMod val="75000"/>
                  </a:schemeClr>
                </a:solidFill>
                <a:latin typeface="+mj-lt"/>
              </a:rPr>
              <a:t>High-quality, consistent visuals across LLMs.</a:t>
            </a:r>
          </a:p>
          <a:p>
            <a:pPr lvl="1">
              <a:buFont typeface="Wingdings" panose="05000000000000000000" pitchFamily="2" charset="2"/>
              <a:buChar char="§"/>
            </a:pPr>
            <a:r>
              <a:rPr lang="en-IN" sz="1800" dirty="0">
                <a:solidFill>
                  <a:schemeClr val="accent4">
                    <a:lumMod val="75000"/>
                  </a:schemeClr>
                </a:solidFill>
                <a:latin typeface="+mj-lt"/>
              </a:rPr>
              <a:t>Ensures comparability since same image model used with ChatGPT.</a:t>
            </a:r>
          </a:p>
          <a:p>
            <a:pPr marL="0" indent="0">
              <a:buNone/>
            </a:pPr>
            <a:r>
              <a:rPr lang="en-IN" sz="1800" b="1" dirty="0">
                <a:solidFill>
                  <a:schemeClr val="accent4">
                    <a:lumMod val="75000"/>
                  </a:schemeClr>
                </a:solidFill>
                <a:latin typeface="+mj-lt"/>
              </a:rPr>
              <a:t>Why Claude?</a:t>
            </a:r>
            <a:endParaRPr lang="en-IN" sz="1800" dirty="0">
              <a:solidFill>
                <a:schemeClr val="accent4">
                  <a:lumMod val="75000"/>
                </a:schemeClr>
              </a:solidFill>
              <a:latin typeface="+mj-lt"/>
            </a:endParaRPr>
          </a:p>
          <a:p>
            <a:pPr lvl="1">
              <a:buFont typeface="Wingdings" panose="05000000000000000000" pitchFamily="2" charset="2"/>
              <a:buChar char="§"/>
            </a:pPr>
            <a:r>
              <a:rPr lang="en-IN" sz="1800" dirty="0">
                <a:solidFill>
                  <a:schemeClr val="accent4">
                    <a:lumMod val="75000"/>
                  </a:schemeClr>
                </a:solidFill>
                <a:latin typeface="+mj-lt"/>
              </a:rPr>
              <a:t>Strong alignment/safety focus → good for testing consumer trust perceptions.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p:txBody>
      </p:sp>
    </p:spTree>
    <p:extLst>
      <p:ext uri="{BB962C8B-B14F-4D97-AF65-F5344CB8AC3E}">
        <p14:creationId xmlns:p14="http://schemas.microsoft.com/office/powerpoint/2010/main" val="356743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0BEC-950F-AE87-A5F9-6D76D0C77807}"/>
              </a:ext>
            </a:extLst>
          </p:cNvPr>
          <p:cNvSpPr>
            <a:spLocks noGrp="1"/>
          </p:cNvSpPr>
          <p:nvPr>
            <p:ph type="title"/>
          </p:nvPr>
        </p:nvSpPr>
        <p:spPr>
          <a:xfrm>
            <a:off x="457200" y="160337"/>
            <a:ext cx="8229600" cy="1143000"/>
          </a:xfrm>
        </p:spPr>
        <p:txBody>
          <a:bodyPr/>
          <a:lstStyle/>
          <a:p>
            <a:r>
              <a:rPr lang="en-IN" b="1" dirty="0">
                <a:solidFill>
                  <a:srgbClr val="3C1B71"/>
                </a:solidFill>
              </a:rPr>
              <a:t>Gemini (Google DeepMind)</a:t>
            </a:r>
          </a:p>
        </p:txBody>
      </p:sp>
      <p:sp>
        <p:nvSpPr>
          <p:cNvPr id="4" name="Rectangle 1">
            <a:extLst>
              <a:ext uri="{FF2B5EF4-FFF2-40B4-BE49-F238E27FC236}">
                <a16:creationId xmlns:a16="http://schemas.microsoft.com/office/drawing/2014/main" id="{E6CF46B7-F333-6C62-3D59-6B1A4B7F137C}"/>
              </a:ext>
            </a:extLst>
          </p:cNvPr>
          <p:cNvSpPr>
            <a:spLocks noGrp="1" noChangeArrowheads="1"/>
          </p:cNvSpPr>
          <p:nvPr>
            <p:ph idx="1"/>
          </p:nvPr>
        </p:nvSpPr>
        <p:spPr bwMode="auto">
          <a:xfrm>
            <a:off x="1452880" y="1406941"/>
            <a:ext cx="652272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LLM Used:</a:t>
            </a:r>
            <a:r>
              <a:rPr kumimoji="0" lang="en-US" altLang="en-US" sz="1800" b="0" i="0" u="none" strike="noStrike" cap="none" normalizeH="0" baseline="0" dirty="0">
                <a:ln>
                  <a:noFill/>
                </a:ln>
                <a:solidFill>
                  <a:schemeClr val="accent4">
                    <a:lumMod val="75000"/>
                  </a:schemeClr>
                </a:solidFill>
                <a:effectLst/>
                <a:latin typeface="+mj-lt"/>
              </a:rPr>
              <a:t> Gemini 1.5 (Google).</a:t>
            </a:r>
            <a:br>
              <a:rPr kumimoji="0" lang="en-US" altLang="en-US" sz="1800" b="0" i="0" u="none" strike="noStrike" cap="none" normalizeH="0" baseline="0" dirty="0">
                <a:ln>
                  <a:noFill/>
                </a:ln>
                <a:solidFill>
                  <a:schemeClr val="accent4">
                    <a:lumMod val="75000"/>
                  </a:schemeClr>
                </a:solidFill>
                <a:effectLst/>
                <a:latin typeface="+mj-lt"/>
              </a:rPr>
            </a:b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Copy Generation:</a:t>
            </a:r>
            <a:r>
              <a:rPr kumimoji="0" lang="en-US" altLang="en-US" sz="1800" b="0" i="0" u="none" strike="noStrike" cap="none" normalizeH="0" baseline="0" dirty="0">
                <a:ln>
                  <a:noFill/>
                </a:ln>
                <a:solidFill>
                  <a:schemeClr val="accent4">
                    <a:lumMod val="75000"/>
                  </a:schemeClr>
                </a:solidFill>
                <a:effectLst/>
                <a:latin typeface="+mj-lt"/>
              </a:rPr>
              <a:t> Concise, factual product ads.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Image Tool:</a:t>
            </a:r>
            <a:r>
              <a:rPr kumimoji="0" lang="en-US" altLang="en-US" sz="1800" b="0" i="0" u="none" strike="noStrike" cap="none" normalizeH="0" baseline="0" dirty="0">
                <a:ln>
                  <a:noFill/>
                </a:ln>
                <a:solidFill>
                  <a:schemeClr val="accent4">
                    <a:lumMod val="75000"/>
                  </a:schemeClr>
                </a:solidFill>
                <a:effectLst/>
                <a:latin typeface="+mj-lt"/>
              </a:rPr>
              <a:t> </a:t>
            </a:r>
            <a:r>
              <a:rPr kumimoji="0" lang="en-US" altLang="en-US" sz="1800" b="1" i="0" u="none" strike="noStrike" cap="none" normalizeH="0" baseline="0" dirty="0">
                <a:ln>
                  <a:noFill/>
                </a:ln>
                <a:solidFill>
                  <a:schemeClr val="accent4">
                    <a:lumMod val="75000"/>
                  </a:schemeClr>
                </a:solidFill>
                <a:effectLst/>
                <a:latin typeface="+mj-lt"/>
              </a:rPr>
              <a:t>Imagen 2</a:t>
            </a:r>
            <a:r>
              <a:rPr kumimoji="0" lang="en-US" altLang="en-US" sz="1800" b="0" i="0" u="none" strike="noStrike" cap="none" normalizeH="0" baseline="0" dirty="0">
                <a:ln>
                  <a:noFill/>
                </a:ln>
                <a:solidFill>
                  <a:schemeClr val="accent4">
                    <a:lumMod val="75000"/>
                  </a:schemeClr>
                </a:solidFill>
                <a:effectLst/>
                <a:latin typeface="+mj-lt"/>
              </a:rPr>
              <a:t> (Google).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Why Imagen?</a:t>
            </a:r>
            <a:endParaRPr kumimoji="0" lang="en-US" altLang="en-US" sz="1800" b="0" i="0" u="none" strike="noStrike" cap="none" normalizeH="0" baseline="0" dirty="0">
              <a:ln>
                <a:noFill/>
              </a:ln>
              <a:solidFill>
                <a:schemeClr val="accent4">
                  <a:lumMod val="75000"/>
                </a:schemeClr>
              </a:solidFill>
              <a:effectLst/>
              <a:latin typeface="+mj-lt"/>
            </a:endParaRP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Native Google integration → strongest pairing with Gemini.</a:t>
            </a: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Produces </a:t>
            </a:r>
            <a:r>
              <a:rPr kumimoji="0" lang="en-US" altLang="en-US" sz="1800" b="1" i="0" u="none" strike="noStrike" cap="none" normalizeH="0" baseline="0" dirty="0">
                <a:ln>
                  <a:noFill/>
                </a:ln>
                <a:solidFill>
                  <a:schemeClr val="accent4">
                    <a:lumMod val="75000"/>
                  </a:schemeClr>
                </a:solidFill>
                <a:effectLst/>
                <a:latin typeface="+mj-lt"/>
              </a:rPr>
              <a:t>high-quality, aesthetic visuals</a:t>
            </a:r>
            <a:r>
              <a:rPr kumimoji="0" lang="en-US" altLang="en-US" sz="1800" b="0" i="0" u="none" strike="noStrike" cap="none" normalizeH="0" baseline="0" dirty="0">
                <a:ln>
                  <a:noFill/>
                </a:ln>
                <a:solidFill>
                  <a:schemeClr val="accent4">
                    <a:lumMod val="75000"/>
                  </a:schemeClr>
                </a:solidFill>
                <a:effectLst/>
                <a:latin typeface="+mj-lt"/>
              </a:rPr>
              <a:t>.</a:t>
            </a: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Fits naturally into multimodal pipeline.</a:t>
            </a:r>
          </a:p>
          <a:p>
            <a:pPr marL="685800" lvl="1" defTabSz="914400" eaLnBrk="0" fontAlgn="base" hangingPunct="0">
              <a:spcBef>
                <a:spcPct val="0"/>
              </a:spcBef>
              <a:spcAft>
                <a:spcPct val="0"/>
              </a:spcAft>
              <a:buFont typeface="Wingdings" panose="05000000000000000000" pitchFamily="2" charset="2"/>
              <a:buChar char="§"/>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Why Gemini?</a:t>
            </a:r>
            <a:endParaRPr kumimoji="0" lang="en-US" altLang="en-US" sz="1800" b="0" i="0" u="none" strike="noStrike" cap="none" normalizeH="0" baseline="0" dirty="0">
              <a:ln>
                <a:noFill/>
              </a:ln>
              <a:solidFill>
                <a:schemeClr val="accent4">
                  <a:lumMod val="75000"/>
                </a:schemeClr>
              </a:solidFill>
              <a:effectLst/>
              <a:latin typeface="+mj-lt"/>
            </a:endParaRP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Represents Google’s flagship </a:t>
            </a:r>
            <a:r>
              <a:rPr kumimoji="0" lang="en-US" altLang="en-US" sz="1800" b="1" i="0" u="none" strike="noStrike" cap="none" normalizeH="0" baseline="0" dirty="0">
                <a:ln>
                  <a:noFill/>
                </a:ln>
                <a:solidFill>
                  <a:schemeClr val="accent4">
                    <a:lumMod val="75000"/>
                  </a:schemeClr>
                </a:solidFill>
                <a:effectLst/>
                <a:latin typeface="+mj-lt"/>
              </a:rPr>
              <a:t>multimodal LLM</a:t>
            </a:r>
            <a:r>
              <a:rPr kumimoji="0" lang="en-US" altLang="en-US" sz="1800" b="0" i="0" u="none" strike="noStrike" cap="none" normalizeH="0" baseline="0" dirty="0">
                <a:ln>
                  <a:noFill/>
                </a:ln>
                <a:solidFill>
                  <a:schemeClr val="accent4">
                    <a:lumMod val="75000"/>
                  </a:schemeClr>
                </a:solidFill>
                <a:effectLst/>
                <a:latin typeface="+mj-lt"/>
              </a:rPr>
              <a:t>.</a:t>
            </a: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Needed to compare against OpenAI/Anthropic.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4">
                  <a:lumMod val="75000"/>
                </a:schemeClr>
              </a:solidFill>
              <a:effectLst/>
              <a:latin typeface="+mj-lt"/>
            </a:endParaRPr>
          </a:p>
        </p:txBody>
      </p:sp>
    </p:spTree>
    <p:extLst>
      <p:ext uri="{BB962C8B-B14F-4D97-AF65-F5344CB8AC3E}">
        <p14:creationId xmlns:p14="http://schemas.microsoft.com/office/powerpoint/2010/main" val="245703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8382-59CC-C279-1184-04B62FAC8E86}"/>
              </a:ext>
            </a:extLst>
          </p:cNvPr>
          <p:cNvSpPr>
            <a:spLocks noGrp="1"/>
          </p:cNvSpPr>
          <p:nvPr>
            <p:ph type="title"/>
          </p:nvPr>
        </p:nvSpPr>
        <p:spPr>
          <a:xfrm>
            <a:off x="386080" y="40958"/>
            <a:ext cx="8229600" cy="1143000"/>
          </a:xfrm>
        </p:spPr>
        <p:txBody>
          <a:bodyPr/>
          <a:lstStyle/>
          <a:p>
            <a:r>
              <a:rPr lang="en-IN" b="1" dirty="0" err="1">
                <a:solidFill>
                  <a:srgbClr val="4F2683"/>
                </a:solidFill>
              </a:rPr>
              <a:t>Deepseek</a:t>
            </a:r>
            <a:r>
              <a:rPr lang="en-IN" b="1" dirty="0">
                <a:solidFill>
                  <a:srgbClr val="4F2683"/>
                </a:solidFill>
              </a:rPr>
              <a:t> (Open-Source)</a:t>
            </a:r>
          </a:p>
        </p:txBody>
      </p:sp>
      <p:sp>
        <p:nvSpPr>
          <p:cNvPr id="4" name="Rectangle 1">
            <a:extLst>
              <a:ext uri="{FF2B5EF4-FFF2-40B4-BE49-F238E27FC236}">
                <a16:creationId xmlns:a16="http://schemas.microsoft.com/office/drawing/2014/main" id="{F8FB2646-84E1-926F-79B8-0B4627B23C2E}"/>
              </a:ext>
            </a:extLst>
          </p:cNvPr>
          <p:cNvSpPr>
            <a:spLocks noGrp="1" noChangeArrowheads="1"/>
          </p:cNvSpPr>
          <p:nvPr>
            <p:ph idx="1"/>
          </p:nvPr>
        </p:nvSpPr>
        <p:spPr bwMode="auto">
          <a:xfrm>
            <a:off x="1341120" y="1443841"/>
            <a:ext cx="646176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LLM Used:</a:t>
            </a:r>
            <a:r>
              <a:rPr kumimoji="0" lang="en-US" altLang="en-US" sz="1800" b="0" i="0" u="none" strike="noStrike" cap="none" normalizeH="0" baseline="0" dirty="0">
                <a:ln>
                  <a:noFill/>
                </a:ln>
                <a:solidFill>
                  <a:schemeClr val="accent4">
                    <a:lumMod val="75000"/>
                  </a:schemeClr>
                </a:solidFill>
                <a:effectLst/>
                <a:latin typeface="+mj-lt"/>
              </a:rPr>
              <a:t> </a:t>
            </a:r>
            <a:r>
              <a:rPr kumimoji="0" lang="en-US" altLang="en-US" sz="1800" b="0" i="0" u="none" strike="noStrike" cap="none" normalizeH="0" baseline="0" dirty="0" err="1">
                <a:ln>
                  <a:noFill/>
                </a:ln>
                <a:solidFill>
                  <a:schemeClr val="accent4">
                    <a:lumMod val="75000"/>
                  </a:schemeClr>
                </a:solidFill>
                <a:effectLst/>
                <a:latin typeface="+mj-lt"/>
              </a:rPr>
              <a:t>Deepseek</a:t>
            </a:r>
            <a:r>
              <a:rPr kumimoji="0" lang="en-US" altLang="en-US" sz="1800" b="0" i="0" u="none" strike="noStrike" cap="none" normalizeH="0" baseline="0" dirty="0">
                <a:ln>
                  <a:noFill/>
                </a:ln>
                <a:solidFill>
                  <a:schemeClr val="accent4">
                    <a:lumMod val="75000"/>
                  </a:schemeClr>
                </a:solidFill>
                <a:effectLst/>
                <a:latin typeface="+mj-lt"/>
              </a:rPr>
              <a:t> (open-source).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Copy Generation:</a:t>
            </a:r>
            <a:r>
              <a:rPr kumimoji="0" lang="en-US" altLang="en-US" sz="1800" b="0" i="0" u="none" strike="noStrike" cap="none" normalizeH="0" baseline="0" dirty="0">
                <a:ln>
                  <a:noFill/>
                </a:ln>
                <a:solidFill>
                  <a:schemeClr val="accent4">
                    <a:lumMod val="75000"/>
                  </a:schemeClr>
                </a:solidFill>
                <a:effectLst/>
                <a:latin typeface="+mj-lt"/>
              </a:rPr>
              <a:t> Generated ad copy in English.</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Image Tool:</a:t>
            </a:r>
            <a:r>
              <a:rPr kumimoji="0" lang="en-US" altLang="en-US" sz="1800" b="0" i="0" u="none" strike="noStrike" cap="none" normalizeH="0" baseline="0" dirty="0">
                <a:ln>
                  <a:noFill/>
                </a:ln>
                <a:solidFill>
                  <a:schemeClr val="accent4">
                    <a:lumMod val="75000"/>
                  </a:schemeClr>
                </a:solidFill>
                <a:effectLst/>
                <a:latin typeface="+mj-lt"/>
              </a:rPr>
              <a:t> </a:t>
            </a:r>
            <a:r>
              <a:rPr kumimoji="0" lang="en-US" altLang="en-US" sz="1800" b="1" i="0" u="none" strike="noStrike" cap="none" normalizeH="0" baseline="0" dirty="0">
                <a:ln>
                  <a:noFill/>
                </a:ln>
                <a:solidFill>
                  <a:schemeClr val="accent4">
                    <a:lumMod val="75000"/>
                  </a:schemeClr>
                </a:solidFill>
                <a:effectLst/>
                <a:latin typeface="+mj-lt"/>
              </a:rPr>
              <a:t>Stable Diffusion pipeline</a:t>
            </a:r>
            <a:r>
              <a:rPr kumimoji="0" lang="en-US" altLang="en-US" sz="1800" b="0" i="0" u="none" strike="noStrike" cap="none" normalizeH="0" baseline="0" dirty="0">
                <a:ln>
                  <a:noFill/>
                </a:ln>
                <a:solidFill>
                  <a:schemeClr val="accent4">
                    <a:lumMod val="75000"/>
                  </a:schemeClr>
                </a:solidFill>
                <a:effectLst/>
                <a:latin typeface="+mj-l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Why Stable Diffusion?</a:t>
            </a:r>
            <a:endParaRPr kumimoji="0" lang="en-US" altLang="en-US" sz="1800" b="0" i="0" u="none" strike="noStrike" cap="none" normalizeH="0" baseline="0" dirty="0">
              <a:ln>
                <a:noFill/>
              </a:ln>
              <a:solidFill>
                <a:schemeClr val="accent4">
                  <a:lumMod val="75000"/>
                </a:schemeClr>
              </a:solidFill>
              <a:effectLst/>
              <a:latin typeface="+mj-lt"/>
            </a:endParaRP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Cost-effective, widely available in open-source ecosystem.</a:t>
            </a: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Works well with flexible prompts.</a:t>
            </a:r>
          </a:p>
          <a:p>
            <a:pPr marL="685800" lvl="1" defTabSz="914400" eaLnBrk="0" fontAlgn="base" hangingPunct="0">
              <a:spcBef>
                <a:spcPct val="0"/>
              </a:spcBef>
              <a:spcAft>
                <a:spcPct val="0"/>
              </a:spcAft>
              <a:buFont typeface="Wingdings" panose="05000000000000000000" pitchFamily="2" charset="2"/>
              <a:buChar char="§"/>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Why </a:t>
            </a:r>
            <a:r>
              <a:rPr kumimoji="0" lang="en-US" altLang="en-US" sz="1800" b="1" i="0" u="none" strike="noStrike" cap="none" normalizeH="0" baseline="0" dirty="0" err="1">
                <a:ln>
                  <a:noFill/>
                </a:ln>
                <a:solidFill>
                  <a:schemeClr val="accent4">
                    <a:lumMod val="75000"/>
                  </a:schemeClr>
                </a:solidFill>
                <a:effectLst/>
                <a:latin typeface="+mj-lt"/>
              </a:rPr>
              <a:t>Deepseek</a:t>
            </a:r>
            <a:r>
              <a:rPr kumimoji="0" lang="en-US" altLang="en-US" sz="1800" b="1" i="0" u="none" strike="noStrike" cap="none" normalizeH="0" baseline="0" dirty="0">
                <a:ln>
                  <a:noFill/>
                </a:ln>
                <a:solidFill>
                  <a:schemeClr val="accent4">
                    <a:lumMod val="75000"/>
                  </a:schemeClr>
                </a:solidFill>
                <a:effectLst/>
                <a:latin typeface="+mj-lt"/>
              </a:rPr>
              <a:t>?</a:t>
            </a:r>
            <a:endParaRPr kumimoji="0" lang="en-US" altLang="en-US" sz="1800" b="0" i="0" u="none" strike="noStrike" cap="none" normalizeH="0" baseline="0" dirty="0">
              <a:ln>
                <a:noFill/>
              </a:ln>
              <a:solidFill>
                <a:schemeClr val="accent4">
                  <a:lumMod val="75000"/>
                </a:schemeClr>
              </a:solidFill>
              <a:effectLst/>
              <a:latin typeface="+mj-lt"/>
            </a:endParaRP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Represents </a:t>
            </a:r>
            <a:r>
              <a:rPr kumimoji="0" lang="en-US" altLang="en-US" sz="1800" b="1" i="0" u="none" strike="noStrike" cap="none" normalizeH="0" baseline="0" dirty="0">
                <a:ln>
                  <a:noFill/>
                </a:ln>
                <a:solidFill>
                  <a:schemeClr val="accent4">
                    <a:lumMod val="75000"/>
                  </a:schemeClr>
                </a:solidFill>
                <a:effectLst/>
                <a:latin typeface="+mj-lt"/>
              </a:rPr>
              <a:t>open-source alternative</a:t>
            </a:r>
            <a:r>
              <a:rPr kumimoji="0" lang="en-US" altLang="en-US" sz="1800" b="0" i="0" u="none" strike="noStrike" cap="none" normalizeH="0" baseline="0" dirty="0">
                <a:ln>
                  <a:noFill/>
                </a:ln>
                <a:solidFill>
                  <a:schemeClr val="accent4">
                    <a:lumMod val="75000"/>
                  </a:schemeClr>
                </a:solidFill>
                <a:effectLst/>
                <a:latin typeface="+mj-lt"/>
              </a:rPr>
              <a:t> to commercial LLMs.</a:t>
            </a: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Shows whether low-cost models can match premium ones.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4">
                  <a:lumMod val="75000"/>
                </a:schemeClr>
              </a:solidFill>
              <a:effectLst/>
              <a:latin typeface="+mj-lt"/>
            </a:endParaRPr>
          </a:p>
        </p:txBody>
      </p:sp>
    </p:spTree>
    <p:extLst>
      <p:ext uri="{BB962C8B-B14F-4D97-AF65-F5344CB8AC3E}">
        <p14:creationId xmlns:p14="http://schemas.microsoft.com/office/powerpoint/2010/main" val="319732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694E-DB53-E245-8668-88F7DCBE535A}"/>
              </a:ext>
            </a:extLst>
          </p:cNvPr>
          <p:cNvSpPr>
            <a:spLocks noGrp="1"/>
          </p:cNvSpPr>
          <p:nvPr>
            <p:ph type="title"/>
          </p:nvPr>
        </p:nvSpPr>
        <p:spPr>
          <a:xfrm>
            <a:off x="457200" y="467678"/>
            <a:ext cx="8229600" cy="1143000"/>
          </a:xfrm>
        </p:spPr>
        <p:txBody>
          <a:bodyPr>
            <a:normAutofit fontScale="90000"/>
          </a:bodyPr>
          <a:lstStyle/>
          <a:p>
            <a:r>
              <a:rPr lang="en-IN" b="1" dirty="0">
                <a:solidFill>
                  <a:srgbClr val="3C1B71"/>
                </a:solidFill>
              </a:rPr>
              <a:t>Ad Generation Modes</a:t>
            </a:r>
            <a:br>
              <a:rPr lang="en-IN" b="1" dirty="0">
                <a:solidFill>
                  <a:srgbClr val="3C1B71"/>
                </a:solidFill>
              </a:rPr>
            </a:br>
            <a:endParaRPr lang="en-IN" b="1" dirty="0">
              <a:solidFill>
                <a:srgbClr val="3C1B71"/>
              </a:solidFill>
            </a:endParaRPr>
          </a:p>
        </p:txBody>
      </p:sp>
      <p:sp>
        <p:nvSpPr>
          <p:cNvPr id="4" name="Rectangle 1">
            <a:extLst>
              <a:ext uri="{FF2B5EF4-FFF2-40B4-BE49-F238E27FC236}">
                <a16:creationId xmlns:a16="http://schemas.microsoft.com/office/drawing/2014/main" id="{3974011D-AC13-B831-0B43-91E43EF76D6A}"/>
              </a:ext>
            </a:extLst>
          </p:cNvPr>
          <p:cNvSpPr>
            <a:spLocks noGrp="1" noChangeArrowheads="1"/>
          </p:cNvSpPr>
          <p:nvPr>
            <p:ph idx="1"/>
          </p:nvPr>
        </p:nvSpPr>
        <p:spPr bwMode="auto">
          <a:xfrm>
            <a:off x="2479040" y="1867749"/>
            <a:ext cx="39522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rgbClr val="4F2683"/>
                </a:solidFill>
                <a:effectLst/>
                <a:latin typeface="+mj-lt"/>
              </a:rPr>
              <a:t>H:</a:t>
            </a:r>
            <a:r>
              <a:rPr kumimoji="0" lang="en-US" altLang="en-US" sz="1800" b="0" i="0" u="none" strike="noStrike" cap="none" normalizeH="0" baseline="0" dirty="0">
                <a:ln>
                  <a:noFill/>
                </a:ln>
                <a:solidFill>
                  <a:srgbClr val="4F2683"/>
                </a:solidFill>
                <a:effectLst/>
                <a:latin typeface="+mj-lt"/>
              </a:rPr>
              <a:t> Human Copy + Human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rgbClr val="4F2683"/>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rgbClr val="4F2683"/>
                </a:solidFill>
                <a:effectLst/>
                <a:latin typeface="+mj-lt"/>
              </a:rPr>
              <a:t>LC:</a:t>
            </a:r>
            <a:r>
              <a:rPr kumimoji="0" lang="en-US" altLang="en-US" sz="1800" b="0" i="0" u="none" strike="noStrike" cap="none" normalizeH="0" baseline="0" dirty="0">
                <a:ln>
                  <a:noFill/>
                </a:ln>
                <a:solidFill>
                  <a:srgbClr val="4F2683"/>
                </a:solidFill>
                <a:effectLst/>
                <a:latin typeface="+mj-lt"/>
              </a:rPr>
              <a:t> LLM Copy + Human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rgbClr val="4F2683"/>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rgbClr val="4F2683"/>
                </a:solidFill>
                <a:effectLst/>
                <a:latin typeface="+mj-lt"/>
              </a:rPr>
              <a:t>LI:</a:t>
            </a:r>
            <a:r>
              <a:rPr kumimoji="0" lang="en-US" altLang="en-US" sz="1800" b="0" i="0" u="none" strike="noStrike" cap="none" normalizeH="0" baseline="0" dirty="0">
                <a:ln>
                  <a:noFill/>
                </a:ln>
                <a:solidFill>
                  <a:srgbClr val="4F2683"/>
                </a:solidFill>
                <a:effectLst/>
                <a:latin typeface="+mj-lt"/>
              </a:rPr>
              <a:t> LLM Image + Human Copy.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rgbClr val="4F2683"/>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rgbClr val="4F2683"/>
                </a:solidFill>
                <a:effectLst/>
                <a:latin typeface="+mj-lt"/>
              </a:rPr>
              <a:t>LCI:</a:t>
            </a:r>
            <a:r>
              <a:rPr kumimoji="0" lang="en-US" altLang="en-US" sz="1800" b="0" i="0" u="none" strike="noStrike" cap="none" normalizeH="0" baseline="0" dirty="0">
                <a:ln>
                  <a:noFill/>
                </a:ln>
                <a:solidFill>
                  <a:srgbClr val="4F2683"/>
                </a:solidFill>
                <a:effectLst/>
                <a:latin typeface="+mj-lt"/>
              </a:rPr>
              <a:t> LLM Copy + LLM Image</a:t>
            </a:r>
          </a:p>
        </p:txBody>
      </p:sp>
    </p:spTree>
    <p:extLst>
      <p:ext uri="{BB962C8B-B14F-4D97-AF65-F5344CB8AC3E}">
        <p14:creationId xmlns:p14="http://schemas.microsoft.com/office/powerpoint/2010/main" val="219922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2587-E2ED-35B9-2713-3E6E288C2E3B}"/>
              </a:ext>
            </a:extLst>
          </p:cNvPr>
          <p:cNvSpPr>
            <a:spLocks noGrp="1"/>
          </p:cNvSpPr>
          <p:nvPr>
            <p:ph type="title"/>
          </p:nvPr>
        </p:nvSpPr>
        <p:spPr>
          <a:xfrm>
            <a:off x="457200" y="91758"/>
            <a:ext cx="8229600" cy="1143000"/>
          </a:xfrm>
        </p:spPr>
        <p:txBody>
          <a:bodyPr/>
          <a:lstStyle/>
          <a:p>
            <a:r>
              <a:rPr lang="en-IN" b="1" dirty="0">
                <a:solidFill>
                  <a:srgbClr val="3C1B71"/>
                </a:solidFill>
              </a:rPr>
              <a:t>Experimental Design</a:t>
            </a:r>
          </a:p>
        </p:txBody>
      </p:sp>
      <p:sp>
        <p:nvSpPr>
          <p:cNvPr id="4" name="Rectangle 1">
            <a:extLst>
              <a:ext uri="{FF2B5EF4-FFF2-40B4-BE49-F238E27FC236}">
                <a16:creationId xmlns:a16="http://schemas.microsoft.com/office/drawing/2014/main" id="{3757A288-0233-F50E-E97F-3C07057A3CBB}"/>
              </a:ext>
            </a:extLst>
          </p:cNvPr>
          <p:cNvSpPr>
            <a:spLocks noGrp="1" noChangeArrowheads="1"/>
          </p:cNvSpPr>
          <p:nvPr>
            <p:ph idx="1"/>
          </p:nvPr>
        </p:nvSpPr>
        <p:spPr bwMode="auto">
          <a:xfrm>
            <a:off x="228600" y="1362699"/>
            <a:ext cx="8686800" cy="4358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accent4">
                    <a:lumMod val="75000"/>
                  </a:schemeClr>
                </a:solidFill>
                <a:effectLst/>
                <a:latin typeface="+mj-lt"/>
              </a:rPr>
              <a:t>Products Tested:</a:t>
            </a:r>
            <a:r>
              <a:rPr kumimoji="0" lang="en-US" altLang="en-US" sz="1800" b="0" i="0" u="none" strike="noStrike" cap="none" normalizeH="0" baseline="0" dirty="0">
                <a:ln>
                  <a:noFill/>
                </a:ln>
                <a:solidFill>
                  <a:schemeClr val="accent4">
                    <a:lumMod val="75000"/>
                  </a:schemeClr>
                </a:solidFill>
                <a:effectLst/>
                <a:latin typeface="+mj-lt"/>
              </a:rPr>
              <a:t> T-shirt, Coffee Mug, Umbrella, Backpack, Phone Case.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accent4">
                    <a:lumMod val="75000"/>
                  </a:schemeClr>
                </a:solidFill>
                <a:effectLst/>
                <a:latin typeface="+mj-lt"/>
              </a:rPr>
              <a:t>Ad Variants:</a:t>
            </a:r>
            <a:r>
              <a:rPr kumimoji="0" lang="en-US" altLang="en-US" sz="1800" b="0" i="0" u="none" strike="noStrike" cap="none" normalizeH="0" baseline="0" dirty="0">
                <a:ln>
                  <a:noFill/>
                </a:ln>
                <a:solidFill>
                  <a:schemeClr val="accent4">
                    <a:lumMod val="75000"/>
                  </a:schemeClr>
                </a:solidFill>
                <a:effectLst/>
                <a:latin typeface="+mj-lt"/>
              </a:rPr>
              <a:t> 13 total (1 human baseline + combinations per LLM).</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accent4">
                    <a:lumMod val="75000"/>
                  </a:schemeClr>
                </a:solidFill>
                <a:effectLst/>
                <a:latin typeface="+mj-lt"/>
              </a:rPr>
              <a:t>Survey Method:</a:t>
            </a:r>
            <a:r>
              <a:rPr kumimoji="0" lang="en-US" altLang="en-US" sz="1800" b="0" i="0" u="none" strike="noStrike" cap="none" normalizeH="0" baseline="0" dirty="0">
                <a:ln>
                  <a:noFill/>
                </a:ln>
                <a:solidFill>
                  <a:schemeClr val="accent4">
                    <a:lumMod val="75000"/>
                  </a:schemeClr>
                </a:solidFill>
                <a:effectLst/>
                <a:latin typeface="+mj-lt"/>
              </a:rPr>
              <a:t> Participants rated each ad on a 1–5 Likert scale across 5 dimensions.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accent4">
                    <a:lumMod val="75000"/>
                  </a:schemeClr>
                </a:solidFill>
                <a:effectLst/>
                <a:latin typeface="+mj-lt"/>
              </a:rPr>
              <a:t>Collected Data:</a:t>
            </a:r>
            <a:r>
              <a:rPr kumimoji="0" lang="en-US" altLang="en-US" sz="1800" b="0" i="0" u="none" strike="noStrike" cap="none" normalizeH="0" baseline="0" dirty="0">
                <a:ln>
                  <a:noFill/>
                </a:ln>
                <a:solidFill>
                  <a:schemeClr val="accent4">
                    <a:lumMod val="75000"/>
                  </a:schemeClr>
                </a:solidFill>
                <a:effectLst/>
                <a:latin typeface="+mj-lt"/>
              </a:rPr>
              <a:t> Demographics, shopping frequency, survey completion time.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800" dirty="0">
              <a:solidFill>
                <a:schemeClr val="accent4">
                  <a:lumMod val="75000"/>
                </a:schemeClr>
              </a:solidFill>
              <a:latin typeface="+mj-lt"/>
            </a:endParaRPr>
          </a:p>
          <a:p>
            <a:pPr>
              <a:buFont typeface="Wingdings" panose="05000000000000000000" pitchFamily="2" charset="2"/>
              <a:buChar char="Ø"/>
            </a:pPr>
            <a:r>
              <a:rPr lang="en-US" sz="1800" b="1" dirty="0">
                <a:solidFill>
                  <a:schemeClr val="accent4">
                    <a:lumMod val="75000"/>
                  </a:schemeClr>
                </a:solidFill>
                <a:latin typeface="+mj-lt"/>
              </a:rPr>
              <a:t>Dimensions rated:</a:t>
            </a:r>
            <a:endParaRPr lang="en-US" sz="1800" dirty="0">
              <a:solidFill>
                <a:schemeClr val="accent4">
                  <a:lumMod val="75000"/>
                </a:schemeClr>
              </a:solidFill>
              <a:latin typeface="+mj-lt"/>
            </a:endParaRPr>
          </a:p>
          <a:p>
            <a:pPr lvl="1">
              <a:buFont typeface="Wingdings" panose="05000000000000000000" pitchFamily="2" charset="2"/>
              <a:buChar char="§"/>
            </a:pPr>
            <a:r>
              <a:rPr lang="en-US" sz="1600" dirty="0">
                <a:solidFill>
                  <a:schemeClr val="accent4">
                    <a:lumMod val="75000"/>
                  </a:schemeClr>
                </a:solidFill>
                <a:latin typeface="+mj-lt"/>
              </a:rPr>
              <a:t>Purchase Intent</a:t>
            </a:r>
          </a:p>
          <a:p>
            <a:pPr lvl="1">
              <a:buFont typeface="Wingdings" panose="05000000000000000000" pitchFamily="2" charset="2"/>
              <a:buChar char="§"/>
            </a:pPr>
            <a:r>
              <a:rPr lang="en-US" sz="1600" dirty="0">
                <a:solidFill>
                  <a:schemeClr val="accent4">
                    <a:lumMod val="75000"/>
                  </a:schemeClr>
                </a:solidFill>
                <a:latin typeface="+mj-lt"/>
              </a:rPr>
              <a:t>Visual Appeal</a:t>
            </a:r>
          </a:p>
          <a:p>
            <a:pPr lvl="1">
              <a:buFont typeface="Wingdings" panose="05000000000000000000" pitchFamily="2" charset="2"/>
              <a:buChar char="§"/>
            </a:pPr>
            <a:r>
              <a:rPr lang="en-US" sz="1600" dirty="0">
                <a:solidFill>
                  <a:schemeClr val="accent4">
                    <a:lumMod val="75000"/>
                  </a:schemeClr>
                </a:solidFill>
                <a:latin typeface="+mj-lt"/>
              </a:rPr>
              <a:t>Value Convincing</a:t>
            </a:r>
          </a:p>
          <a:p>
            <a:pPr lvl="1">
              <a:buFont typeface="Wingdings" panose="05000000000000000000" pitchFamily="2" charset="2"/>
              <a:buChar char="§"/>
            </a:pPr>
            <a:r>
              <a:rPr lang="en-US" sz="1600" dirty="0">
                <a:solidFill>
                  <a:schemeClr val="accent4">
                    <a:lumMod val="75000"/>
                  </a:schemeClr>
                </a:solidFill>
                <a:latin typeface="+mj-lt"/>
              </a:rPr>
              <a:t>Message Clarity</a:t>
            </a:r>
          </a:p>
          <a:p>
            <a:pPr lvl="1">
              <a:buFont typeface="Wingdings" panose="05000000000000000000" pitchFamily="2" charset="2"/>
              <a:buChar char="§"/>
            </a:pPr>
            <a:r>
              <a:rPr lang="en-US" sz="1600" dirty="0">
                <a:solidFill>
                  <a:schemeClr val="accent4">
                    <a:lumMod val="75000"/>
                  </a:schemeClr>
                </a:solidFill>
                <a:latin typeface="+mj-lt"/>
              </a:rPr>
              <a:t>Trustworthiness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accent4">
                  <a:lumMod val="75000"/>
                </a:schemeClr>
              </a:solidFill>
              <a:effectLst/>
              <a:latin typeface="+mj-lt"/>
            </a:endParaRPr>
          </a:p>
        </p:txBody>
      </p:sp>
    </p:spTree>
    <p:extLst>
      <p:ext uri="{BB962C8B-B14F-4D97-AF65-F5344CB8AC3E}">
        <p14:creationId xmlns:p14="http://schemas.microsoft.com/office/powerpoint/2010/main" val="3599083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68236-D20D-7022-AEF0-142406369D64}"/>
              </a:ext>
            </a:extLst>
          </p:cNvPr>
          <p:cNvSpPr>
            <a:spLocks noGrp="1"/>
          </p:cNvSpPr>
          <p:nvPr>
            <p:ph type="title"/>
          </p:nvPr>
        </p:nvSpPr>
        <p:spPr>
          <a:xfrm>
            <a:off x="365760" y="122238"/>
            <a:ext cx="8229600" cy="1143000"/>
          </a:xfrm>
        </p:spPr>
        <p:txBody>
          <a:bodyPr/>
          <a:lstStyle/>
          <a:p>
            <a:r>
              <a:rPr lang="en-IN" b="1" dirty="0">
                <a:solidFill>
                  <a:srgbClr val="3C1B71"/>
                </a:solidFill>
              </a:rPr>
              <a:t>Statistical Analysis Plan</a:t>
            </a:r>
          </a:p>
        </p:txBody>
      </p:sp>
      <p:sp>
        <p:nvSpPr>
          <p:cNvPr id="4" name="Rectangle 1">
            <a:extLst>
              <a:ext uri="{FF2B5EF4-FFF2-40B4-BE49-F238E27FC236}">
                <a16:creationId xmlns:a16="http://schemas.microsoft.com/office/drawing/2014/main" id="{4D4D4002-4B33-DB19-BADC-9145889D2205}"/>
              </a:ext>
            </a:extLst>
          </p:cNvPr>
          <p:cNvSpPr>
            <a:spLocks noGrp="1" noChangeArrowheads="1"/>
          </p:cNvSpPr>
          <p:nvPr>
            <p:ph idx="1"/>
          </p:nvPr>
        </p:nvSpPr>
        <p:spPr bwMode="auto">
          <a:xfrm>
            <a:off x="1178560" y="1538958"/>
            <a:ext cx="73152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 typeface="Wingdings" panose="05000000000000000000" pitchFamily="2" charset="2"/>
              <a:buChar char="v"/>
            </a:pPr>
            <a:r>
              <a:rPr kumimoji="0" lang="en-US" altLang="en-US" sz="1800" b="1" i="0" u="none" strike="noStrike" cap="none" normalizeH="0" baseline="0" dirty="0">
                <a:ln>
                  <a:noFill/>
                </a:ln>
                <a:solidFill>
                  <a:schemeClr val="accent4">
                    <a:lumMod val="75000"/>
                  </a:schemeClr>
                </a:solidFill>
                <a:effectLst/>
                <a:latin typeface="+mj-lt"/>
              </a:rPr>
              <a:t>Step 1 – Assumption Checks:</a:t>
            </a:r>
            <a:endParaRPr kumimoji="0" lang="en-US" altLang="en-US" sz="1800" b="0" i="0" u="none" strike="noStrike" cap="none" normalizeH="0" baseline="0" dirty="0">
              <a:ln>
                <a:noFill/>
              </a:ln>
              <a:solidFill>
                <a:schemeClr val="accent4">
                  <a:lumMod val="75000"/>
                </a:schemeClr>
              </a:solidFill>
              <a:effectLst/>
              <a:latin typeface="+mj-lt"/>
            </a:endParaRPr>
          </a:p>
          <a:p>
            <a:pPr marL="1085850" lvl="2" defTabSz="914400" eaLnBrk="0" fontAlgn="base" hangingPunct="0">
              <a:spcBef>
                <a:spcPct val="0"/>
              </a:spcBef>
              <a:spcAft>
                <a:spcPct val="0"/>
              </a:spcAft>
              <a:buFont typeface="Wingdings" panose="05000000000000000000" pitchFamily="2" charset="2"/>
              <a:buChar char="ü"/>
            </a:pPr>
            <a:r>
              <a:rPr kumimoji="0" lang="en-US" altLang="en-US" sz="1400" b="0" i="0" u="none" strike="noStrike" cap="none" normalizeH="0" baseline="0" dirty="0">
                <a:ln>
                  <a:noFill/>
                </a:ln>
                <a:solidFill>
                  <a:schemeClr val="accent4">
                    <a:lumMod val="75000"/>
                  </a:schemeClr>
                </a:solidFill>
                <a:effectLst/>
                <a:latin typeface="+mj-lt"/>
              </a:rPr>
              <a:t> </a:t>
            </a:r>
            <a:r>
              <a:rPr kumimoji="0" lang="en-US" altLang="en-US" sz="1600" b="0" i="0" u="none" strike="noStrike" cap="none" normalizeH="0" baseline="0" dirty="0">
                <a:ln>
                  <a:noFill/>
                </a:ln>
                <a:solidFill>
                  <a:schemeClr val="accent4">
                    <a:lumMod val="75000"/>
                  </a:schemeClr>
                </a:solidFill>
                <a:effectLst/>
                <a:latin typeface="+mj-lt"/>
              </a:rPr>
              <a:t>Shapiro–Wilk → normality.</a:t>
            </a:r>
          </a:p>
          <a:p>
            <a:pPr marL="1085850" lvl="2" defTabSz="914400" eaLnBrk="0" fontAlgn="base" hangingPunct="0">
              <a:spcBef>
                <a:spcPct val="0"/>
              </a:spcBef>
              <a:spcAft>
                <a:spcPct val="0"/>
              </a:spcAft>
              <a:buFont typeface="Wingdings" panose="05000000000000000000" pitchFamily="2" charset="2"/>
              <a:buChar char="ü"/>
            </a:pPr>
            <a:r>
              <a:rPr kumimoji="0" lang="en-US" altLang="en-US" sz="1600" b="0" i="0" u="none" strike="noStrike" cap="none" normalizeH="0" baseline="0" dirty="0">
                <a:ln>
                  <a:noFill/>
                </a:ln>
                <a:solidFill>
                  <a:schemeClr val="accent4">
                    <a:lumMod val="75000"/>
                  </a:schemeClr>
                </a:solidFill>
                <a:effectLst/>
                <a:latin typeface="+mj-lt"/>
              </a:rPr>
              <a:t> Levene’s &amp; Bartlett’s → variance equality.</a:t>
            </a:r>
          </a:p>
          <a:p>
            <a:pPr marL="685800" lvl="1" defTabSz="914400" eaLnBrk="0" fontAlgn="base" hangingPunct="0">
              <a:spcBef>
                <a:spcPct val="0"/>
              </a:spcBef>
              <a:spcAft>
                <a:spcPct val="0"/>
              </a:spcAft>
              <a:buFont typeface="Wingdings" panose="05000000000000000000" pitchFamily="2" charset="2"/>
              <a:buChar char="ü"/>
            </a:pPr>
            <a:endParaRPr kumimoji="0" lang="en-US" altLang="en-US" sz="1800" b="0" i="0" u="none" strike="noStrike" cap="none" normalizeH="0" baseline="0" dirty="0">
              <a:ln>
                <a:noFill/>
              </a:ln>
              <a:solidFill>
                <a:schemeClr val="accent4">
                  <a:lumMod val="75000"/>
                </a:schemeClr>
              </a:solidFill>
              <a:effectLst/>
              <a:latin typeface="+mj-l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4">
                    <a:lumMod val="75000"/>
                  </a:schemeClr>
                </a:solidFill>
                <a:effectLst/>
                <a:latin typeface="+mj-lt"/>
              </a:rPr>
              <a:t>Step 2 – Main Test:</a:t>
            </a:r>
            <a:endParaRPr kumimoji="0" lang="en-US" altLang="en-US" sz="1800" b="0" i="0" u="none" strike="noStrike" cap="none" normalizeH="0" baseline="0" dirty="0">
              <a:ln>
                <a:noFill/>
              </a:ln>
              <a:solidFill>
                <a:schemeClr val="accent4">
                  <a:lumMod val="75000"/>
                </a:schemeClr>
              </a:solidFill>
              <a:effectLst/>
              <a:latin typeface="+mj-lt"/>
            </a:endParaRPr>
          </a:p>
          <a:p>
            <a:pPr marL="1085850" lvl="2" defTabSz="914400" eaLnBrk="0" fontAlgn="base" hangingPunct="0">
              <a:spcBef>
                <a:spcPct val="0"/>
              </a:spcBef>
              <a:spcAft>
                <a:spcPct val="0"/>
              </a:spcAft>
              <a:buFont typeface="Wingdings" panose="05000000000000000000" pitchFamily="2" charset="2"/>
              <a:buChar char="ü"/>
            </a:pPr>
            <a:r>
              <a:rPr kumimoji="0" lang="en-US" altLang="en-US" sz="1400" b="0" i="0" u="none" strike="noStrike" cap="none" normalizeH="0" baseline="0" dirty="0">
                <a:ln>
                  <a:noFill/>
                </a:ln>
                <a:solidFill>
                  <a:schemeClr val="accent4">
                    <a:lumMod val="75000"/>
                  </a:schemeClr>
                </a:solidFill>
                <a:effectLst/>
                <a:latin typeface="+mj-lt"/>
              </a:rPr>
              <a:t> </a:t>
            </a:r>
            <a:r>
              <a:rPr kumimoji="0" lang="en-US" altLang="en-US" sz="1600" b="0" i="0" u="none" strike="noStrike" cap="none" normalizeH="0" baseline="0" dirty="0">
                <a:ln>
                  <a:noFill/>
                </a:ln>
                <a:solidFill>
                  <a:schemeClr val="accent4">
                    <a:lumMod val="75000"/>
                  </a:schemeClr>
                </a:solidFill>
                <a:effectLst/>
                <a:latin typeface="+mj-lt"/>
              </a:rPr>
              <a:t>Welch ANOVA (robust to unequal sample sizes/variances).</a:t>
            </a:r>
          </a:p>
          <a:p>
            <a:pPr marL="1085850" lvl="2" defTabSz="914400" eaLnBrk="0" fontAlgn="base" hangingPunct="0">
              <a:spcBef>
                <a:spcPct val="0"/>
              </a:spcBef>
              <a:spcAft>
                <a:spcPct val="0"/>
              </a:spcAft>
              <a:buFont typeface="Wingdings" panose="05000000000000000000" pitchFamily="2" charset="2"/>
              <a:buChar char="ü"/>
            </a:pPr>
            <a:endParaRPr kumimoji="0" lang="en-US" altLang="en-US" sz="1400" b="0" i="0" u="none" strike="noStrike" cap="none" normalizeH="0" baseline="0" dirty="0">
              <a:ln>
                <a:noFill/>
              </a:ln>
              <a:solidFill>
                <a:schemeClr val="accent4">
                  <a:lumMod val="75000"/>
                </a:schemeClr>
              </a:solidFill>
              <a:effectLst/>
              <a:latin typeface="+mj-l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4">
                    <a:lumMod val="75000"/>
                  </a:schemeClr>
                </a:solidFill>
                <a:effectLst/>
                <a:latin typeface="+mj-lt"/>
              </a:rPr>
              <a:t>Step 3 – Effect Size:</a:t>
            </a:r>
            <a:endParaRPr kumimoji="0" lang="en-US" altLang="en-US" sz="1800" b="0" i="0" u="none" strike="noStrike" cap="none" normalizeH="0" baseline="0" dirty="0">
              <a:ln>
                <a:noFill/>
              </a:ln>
              <a:solidFill>
                <a:schemeClr val="accent4">
                  <a:lumMod val="75000"/>
                </a:schemeClr>
              </a:solidFill>
              <a:effectLst/>
              <a:latin typeface="+mj-lt"/>
            </a:endParaRPr>
          </a:p>
          <a:p>
            <a:pPr marL="1085850" lvl="2" defTabSz="914400" eaLnBrk="0" fontAlgn="base" hangingPunct="0">
              <a:spcBef>
                <a:spcPct val="0"/>
              </a:spcBef>
              <a:spcAft>
                <a:spcPct val="0"/>
              </a:spcAft>
              <a:buFont typeface="Wingdings" panose="05000000000000000000" pitchFamily="2" charset="2"/>
              <a:buChar char="ü"/>
            </a:pPr>
            <a:r>
              <a:rPr kumimoji="0" lang="en-US" altLang="en-US" sz="1400" b="0" i="0" u="none" strike="noStrike" cap="none" normalizeH="0" baseline="0" dirty="0">
                <a:ln>
                  <a:noFill/>
                </a:ln>
                <a:solidFill>
                  <a:schemeClr val="accent4">
                    <a:lumMod val="75000"/>
                  </a:schemeClr>
                </a:solidFill>
                <a:effectLst/>
                <a:latin typeface="+mj-lt"/>
              </a:rPr>
              <a:t> </a:t>
            </a:r>
            <a:r>
              <a:rPr kumimoji="0" lang="en-US" altLang="en-US" sz="1600" b="0" i="0" u="none" strike="noStrike" cap="none" normalizeH="0" baseline="0" dirty="0">
                <a:ln>
                  <a:noFill/>
                </a:ln>
                <a:solidFill>
                  <a:schemeClr val="accent4">
                    <a:lumMod val="75000"/>
                  </a:schemeClr>
                </a:solidFill>
                <a:effectLst/>
                <a:latin typeface="+mj-lt"/>
              </a:rPr>
              <a:t>η² (eta-squared) → variance explained.</a:t>
            </a:r>
          </a:p>
          <a:p>
            <a:pPr marL="1085850" lvl="2" defTabSz="914400" eaLnBrk="0" fontAlgn="base" hangingPunct="0">
              <a:spcBef>
                <a:spcPct val="0"/>
              </a:spcBef>
              <a:spcAft>
                <a:spcPct val="0"/>
              </a:spcAft>
              <a:buFont typeface="Wingdings" panose="05000000000000000000" pitchFamily="2" charset="2"/>
              <a:buChar char="ü"/>
            </a:pPr>
            <a:endParaRPr kumimoji="0" lang="en-US" altLang="en-US" sz="1400" b="0" i="0" u="none" strike="noStrike" cap="none" normalizeH="0" baseline="0" dirty="0">
              <a:ln>
                <a:noFill/>
              </a:ln>
              <a:solidFill>
                <a:schemeClr val="accent4">
                  <a:lumMod val="75000"/>
                </a:schemeClr>
              </a:solidFill>
              <a:effectLst/>
              <a:latin typeface="+mj-l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4">
                    <a:lumMod val="75000"/>
                  </a:schemeClr>
                </a:solidFill>
                <a:effectLst/>
                <a:latin typeface="+mj-lt"/>
              </a:rPr>
              <a:t>Step 4 – Post-hoc:</a:t>
            </a:r>
            <a:endParaRPr kumimoji="0" lang="en-US" altLang="en-US" sz="1800" b="0" i="0" u="none" strike="noStrike" cap="none" normalizeH="0" baseline="0" dirty="0">
              <a:ln>
                <a:noFill/>
              </a:ln>
              <a:solidFill>
                <a:schemeClr val="accent4">
                  <a:lumMod val="75000"/>
                </a:schemeClr>
              </a:solidFill>
              <a:effectLst/>
              <a:latin typeface="+mj-lt"/>
            </a:endParaRPr>
          </a:p>
          <a:p>
            <a:pPr marL="1085850" lvl="2" defTabSz="914400" eaLnBrk="0" fontAlgn="base" hangingPunct="0">
              <a:spcBef>
                <a:spcPct val="0"/>
              </a:spcBef>
              <a:spcAft>
                <a:spcPct val="0"/>
              </a:spcAft>
              <a:buFont typeface="Wingdings" panose="05000000000000000000" pitchFamily="2" charset="2"/>
              <a:buChar char="ü"/>
            </a:pPr>
            <a:r>
              <a:rPr kumimoji="0" lang="en-US" altLang="en-US" sz="1400" b="0" i="0" u="none" strike="noStrike" cap="none" normalizeH="0" baseline="0" dirty="0">
                <a:ln>
                  <a:noFill/>
                </a:ln>
                <a:solidFill>
                  <a:schemeClr val="accent4">
                    <a:lumMod val="75000"/>
                  </a:schemeClr>
                </a:solidFill>
                <a:effectLst/>
                <a:latin typeface="+mj-lt"/>
              </a:rPr>
              <a:t> </a:t>
            </a:r>
            <a:r>
              <a:rPr kumimoji="0" lang="en-US" altLang="en-US" sz="1600" b="0" i="0" u="none" strike="noStrike" cap="none" normalizeH="0" baseline="0" dirty="0">
                <a:ln>
                  <a:noFill/>
                </a:ln>
                <a:solidFill>
                  <a:schemeClr val="accent4">
                    <a:lumMod val="75000"/>
                  </a:schemeClr>
                </a:solidFill>
                <a:effectLst/>
                <a:latin typeface="+mj-lt"/>
              </a:rPr>
              <a:t>Games–Howell test planned but </a:t>
            </a:r>
            <a:r>
              <a:rPr kumimoji="0" lang="en-US" altLang="en-US" sz="1600" b="1" i="0" u="none" strike="noStrike" cap="none" normalizeH="0" baseline="0" dirty="0">
                <a:ln>
                  <a:noFill/>
                </a:ln>
                <a:solidFill>
                  <a:schemeClr val="accent4">
                    <a:lumMod val="75000"/>
                  </a:schemeClr>
                </a:solidFill>
                <a:effectLst/>
                <a:latin typeface="+mj-lt"/>
              </a:rPr>
              <a:t>not required</a:t>
            </a:r>
            <a:r>
              <a:rPr kumimoji="0" lang="en-US" altLang="en-US" sz="1600" b="0" i="0" u="none" strike="noStrike" cap="none" normalizeH="0" baseline="0" dirty="0">
                <a:ln>
                  <a:noFill/>
                </a:ln>
                <a:solidFill>
                  <a:schemeClr val="accent4">
                    <a:lumMod val="75000"/>
                  </a:schemeClr>
                </a:solidFill>
                <a:effectLst/>
                <a:latin typeface="+mj-lt"/>
              </a:rPr>
              <a:t> (no significant results).</a:t>
            </a:r>
          </a:p>
          <a:p>
            <a:pPr marL="1085850" lvl="2" defTabSz="914400" eaLnBrk="0" fontAlgn="base" hangingPunct="0">
              <a:spcBef>
                <a:spcPct val="0"/>
              </a:spcBef>
              <a:spcAft>
                <a:spcPct val="0"/>
              </a:spcAft>
              <a:buFont typeface="Wingdings" panose="05000000000000000000" pitchFamily="2" charset="2"/>
              <a:buChar char="ü"/>
            </a:pPr>
            <a:endParaRPr kumimoji="0" lang="en-US" altLang="en-US" sz="1400" b="0" i="0" u="none" strike="noStrike" cap="none" normalizeH="0" baseline="0" dirty="0">
              <a:ln>
                <a:noFill/>
              </a:ln>
              <a:solidFill>
                <a:schemeClr val="accent4">
                  <a:lumMod val="75000"/>
                </a:schemeClr>
              </a:solidFill>
              <a:effectLst/>
              <a:latin typeface="+mj-l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accent4">
                    <a:lumMod val="75000"/>
                  </a:schemeClr>
                </a:solidFill>
                <a:effectLst/>
                <a:latin typeface="+mj-lt"/>
              </a:rPr>
              <a:t>α = 0.05</a:t>
            </a:r>
            <a:r>
              <a:rPr kumimoji="0" lang="en-US" altLang="en-US" sz="1800" b="0" i="0" u="none" strike="noStrike" cap="none" normalizeH="0" baseline="0" dirty="0">
                <a:ln>
                  <a:noFill/>
                </a:ln>
                <a:solidFill>
                  <a:schemeClr val="accent4">
                    <a:lumMod val="75000"/>
                  </a:schemeClr>
                </a:solidFill>
                <a:effectLst/>
                <a:latin typeface="+mj-lt"/>
              </a:rPr>
              <a:t> threshold for significance.</a:t>
            </a:r>
          </a:p>
        </p:txBody>
      </p:sp>
    </p:spTree>
    <p:extLst>
      <p:ext uri="{BB962C8B-B14F-4D97-AF65-F5344CB8AC3E}">
        <p14:creationId xmlns:p14="http://schemas.microsoft.com/office/powerpoint/2010/main" val="3076530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20E4-ADDF-74B1-D341-7A320E6CD1CB}"/>
              </a:ext>
            </a:extLst>
          </p:cNvPr>
          <p:cNvSpPr>
            <a:spLocks noGrp="1"/>
          </p:cNvSpPr>
          <p:nvPr>
            <p:ph type="title"/>
          </p:nvPr>
        </p:nvSpPr>
        <p:spPr>
          <a:xfrm>
            <a:off x="215399" y="762635"/>
            <a:ext cx="8229600" cy="1143000"/>
          </a:xfrm>
        </p:spPr>
        <p:txBody>
          <a:bodyPr>
            <a:normAutofit fontScale="90000"/>
          </a:bodyPr>
          <a:lstStyle/>
          <a:p>
            <a:r>
              <a:rPr lang="en-IN" b="1" dirty="0">
                <a:solidFill>
                  <a:srgbClr val="3C1B71"/>
                </a:solidFill>
              </a:rPr>
              <a:t>Results</a:t>
            </a:r>
            <a:br>
              <a:rPr lang="en-IN" b="1" dirty="0">
                <a:solidFill>
                  <a:srgbClr val="3C1B71"/>
                </a:solidFill>
              </a:rPr>
            </a:br>
            <a:r>
              <a:rPr lang="en-IN" b="1" dirty="0">
                <a:solidFill>
                  <a:srgbClr val="3C1B71"/>
                </a:solidFill>
              </a:rPr>
              <a:t>    </a:t>
            </a:r>
            <a:r>
              <a:rPr lang="en-IN" sz="3600" b="1" dirty="0">
                <a:solidFill>
                  <a:srgbClr val="3C1B71"/>
                </a:solidFill>
              </a:rPr>
              <a:t>From 13 Variants → 5 Models</a:t>
            </a:r>
            <a:br>
              <a:rPr lang="en-IN" b="1" dirty="0">
                <a:solidFill>
                  <a:srgbClr val="3C1B71"/>
                </a:solidFill>
              </a:rPr>
            </a:br>
            <a:br>
              <a:rPr lang="en-IN" b="1" dirty="0">
                <a:solidFill>
                  <a:srgbClr val="3C1B71"/>
                </a:solidFill>
              </a:rPr>
            </a:br>
            <a:endParaRPr lang="en-IN" b="1" dirty="0">
              <a:solidFill>
                <a:srgbClr val="3C1B71"/>
              </a:solidFill>
            </a:endParaRPr>
          </a:p>
        </p:txBody>
      </p:sp>
      <p:pic>
        <p:nvPicPr>
          <p:cNvPr id="7" name="Picture 6" descr="A green and red bar graph&#10;&#10;AI-generated content may be incorrect.">
            <a:extLst>
              <a:ext uri="{FF2B5EF4-FFF2-40B4-BE49-F238E27FC236}">
                <a16:creationId xmlns:a16="http://schemas.microsoft.com/office/drawing/2014/main" id="{1369DCD3-6F6C-0D13-3297-DA6F95B02B9F}"/>
              </a:ext>
            </a:extLst>
          </p:cNvPr>
          <p:cNvPicPr>
            <a:picLocks noChangeAspect="1"/>
          </p:cNvPicPr>
          <p:nvPr/>
        </p:nvPicPr>
        <p:blipFill>
          <a:blip r:embed="rId3"/>
          <a:stretch>
            <a:fillRect/>
          </a:stretch>
        </p:blipFill>
        <p:spPr>
          <a:xfrm>
            <a:off x="3525519" y="2138046"/>
            <a:ext cx="5484361" cy="2814320"/>
          </a:xfrm>
          <a:prstGeom prst="rect">
            <a:avLst/>
          </a:prstGeom>
        </p:spPr>
      </p:pic>
      <p:sp>
        <p:nvSpPr>
          <p:cNvPr id="10" name="Content Placeholder 2">
            <a:extLst>
              <a:ext uri="{FF2B5EF4-FFF2-40B4-BE49-F238E27FC236}">
                <a16:creationId xmlns:a16="http://schemas.microsoft.com/office/drawing/2014/main" id="{852E5360-1FBB-7719-9361-4520433B6772}"/>
              </a:ext>
            </a:extLst>
          </p:cNvPr>
          <p:cNvSpPr>
            <a:spLocks noGrp="1"/>
          </p:cNvSpPr>
          <p:nvPr>
            <p:ph idx="1"/>
          </p:nvPr>
        </p:nvSpPr>
        <p:spPr>
          <a:xfrm>
            <a:off x="134119" y="1569402"/>
            <a:ext cx="3391400" cy="4525963"/>
          </a:xfrm>
        </p:spPr>
        <p:txBody>
          <a:bodyPr>
            <a:normAutofit fontScale="92500" lnSpcReduction="20000"/>
          </a:bodyPr>
          <a:lstStyle/>
          <a:p>
            <a:pPr marL="0" indent="0">
              <a:buNone/>
            </a:pPr>
            <a:r>
              <a:rPr lang="en-US" sz="1800" dirty="0">
                <a:solidFill>
                  <a:schemeClr val="accent4">
                    <a:lumMod val="75000"/>
                  </a:schemeClr>
                </a:solidFill>
                <a:latin typeface="+mj-lt"/>
              </a:rPr>
              <a:t>From Creative Variants to Model-Level Comparison</a:t>
            </a:r>
          </a:p>
          <a:p>
            <a:pPr marL="0" indent="0">
              <a:buNone/>
            </a:pPr>
            <a:endParaRPr lang="en-IN" sz="1800" dirty="0">
              <a:solidFill>
                <a:schemeClr val="accent4">
                  <a:lumMod val="75000"/>
                </a:schemeClr>
              </a:solidFill>
              <a:latin typeface="+mj-lt"/>
            </a:endParaRPr>
          </a:p>
          <a:p>
            <a:pPr lvl="1">
              <a:buFont typeface="Wingdings" panose="05000000000000000000" pitchFamily="2" charset="2"/>
              <a:buChar char="§"/>
            </a:pPr>
            <a:r>
              <a:rPr lang="en-IN" sz="1600" dirty="0">
                <a:solidFill>
                  <a:schemeClr val="accent4">
                    <a:lumMod val="75000"/>
                  </a:schemeClr>
                </a:solidFill>
                <a:latin typeface="+mj-lt"/>
              </a:rPr>
              <a:t>Initial analysis: </a:t>
            </a:r>
            <a:r>
              <a:rPr lang="en-IN" sz="1600" b="1" dirty="0">
                <a:solidFill>
                  <a:schemeClr val="accent4">
                    <a:lumMod val="75000"/>
                  </a:schemeClr>
                </a:solidFill>
                <a:latin typeface="+mj-lt"/>
              </a:rPr>
              <a:t>13 ad variants</a:t>
            </a:r>
            <a:r>
              <a:rPr lang="en-IN" sz="1600" dirty="0">
                <a:solidFill>
                  <a:schemeClr val="accent4">
                    <a:lumMod val="75000"/>
                  </a:schemeClr>
                </a:solidFill>
                <a:latin typeface="+mj-lt"/>
              </a:rPr>
              <a:t> (Human + 12 AI setups).</a:t>
            </a:r>
          </a:p>
          <a:p>
            <a:pPr lvl="1">
              <a:buFont typeface="Wingdings" panose="05000000000000000000" pitchFamily="2" charset="2"/>
              <a:buChar char="§"/>
            </a:pPr>
            <a:endParaRPr lang="en-IN" sz="1600" dirty="0">
              <a:solidFill>
                <a:schemeClr val="accent4">
                  <a:lumMod val="75000"/>
                </a:schemeClr>
              </a:solidFill>
              <a:latin typeface="+mj-lt"/>
            </a:endParaRPr>
          </a:p>
          <a:p>
            <a:pPr lvl="1">
              <a:buFont typeface="Wingdings" panose="05000000000000000000" pitchFamily="2" charset="2"/>
              <a:buChar char="§"/>
            </a:pPr>
            <a:r>
              <a:rPr lang="en-IN" sz="1600" dirty="0">
                <a:solidFill>
                  <a:schemeClr val="accent4">
                    <a:lumMod val="75000"/>
                  </a:schemeClr>
                </a:solidFill>
                <a:latin typeface="+mj-lt"/>
              </a:rPr>
              <a:t>Welch ANOVA: </a:t>
            </a:r>
            <a:r>
              <a:rPr lang="en-IN" sz="1600" b="1" dirty="0">
                <a:solidFill>
                  <a:schemeClr val="accent4">
                    <a:lumMod val="75000"/>
                  </a:schemeClr>
                </a:solidFill>
                <a:latin typeface="+mj-lt"/>
              </a:rPr>
              <a:t>F(12, 65.7) = 0.498, p = 0.909 → non-significant</a:t>
            </a:r>
            <a:r>
              <a:rPr lang="en-IN" sz="1600" dirty="0">
                <a:solidFill>
                  <a:schemeClr val="accent4">
                    <a:lumMod val="75000"/>
                  </a:schemeClr>
                </a:solidFill>
                <a:latin typeface="+mj-lt"/>
              </a:rPr>
              <a:t>.</a:t>
            </a:r>
          </a:p>
          <a:p>
            <a:pPr lvl="1">
              <a:buFont typeface="Wingdings" panose="05000000000000000000" pitchFamily="2" charset="2"/>
              <a:buChar char="§"/>
            </a:pPr>
            <a:endParaRPr lang="en-IN" sz="1600" dirty="0">
              <a:solidFill>
                <a:schemeClr val="accent4">
                  <a:lumMod val="75000"/>
                </a:schemeClr>
              </a:solidFill>
              <a:latin typeface="+mj-lt"/>
            </a:endParaRPr>
          </a:p>
          <a:p>
            <a:pPr lvl="1">
              <a:buFont typeface="Wingdings" panose="05000000000000000000" pitchFamily="2" charset="2"/>
              <a:buChar char="§"/>
            </a:pPr>
            <a:r>
              <a:rPr lang="en-IN" sz="1600" dirty="0">
                <a:solidFill>
                  <a:schemeClr val="accent4">
                    <a:lumMod val="75000"/>
                  </a:schemeClr>
                </a:solidFill>
                <a:latin typeface="+mj-lt"/>
              </a:rPr>
              <a:t>Challenge: </a:t>
            </a:r>
            <a:r>
              <a:rPr lang="en-IN" sz="1600" b="1" dirty="0">
                <a:solidFill>
                  <a:schemeClr val="accent4">
                    <a:lumMod val="75000"/>
                  </a:schemeClr>
                </a:solidFill>
                <a:latin typeface="+mj-lt"/>
              </a:rPr>
              <a:t>small sample sizes</a:t>
            </a:r>
            <a:r>
              <a:rPr lang="en-IN" sz="1600" dirty="0">
                <a:solidFill>
                  <a:schemeClr val="accent4">
                    <a:lumMod val="75000"/>
                  </a:schemeClr>
                </a:solidFill>
                <a:latin typeface="+mj-lt"/>
              </a:rPr>
              <a:t> (≈13–16 per variant).</a:t>
            </a:r>
          </a:p>
          <a:p>
            <a:pPr lvl="1">
              <a:buFont typeface="Wingdings" panose="05000000000000000000" pitchFamily="2" charset="2"/>
              <a:buChar char="§"/>
            </a:pPr>
            <a:endParaRPr lang="en-IN" sz="1600" dirty="0">
              <a:solidFill>
                <a:schemeClr val="accent4">
                  <a:lumMod val="75000"/>
                </a:schemeClr>
              </a:solidFill>
              <a:latin typeface="+mj-lt"/>
            </a:endParaRPr>
          </a:p>
          <a:p>
            <a:pPr lvl="1">
              <a:buFont typeface="Wingdings" panose="05000000000000000000" pitchFamily="2" charset="2"/>
              <a:buChar char="§"/>
            </a:pPr>
            <a:r>
              <a:rPr lang="en-IN" sz="1600" dirty="0">
                <a:solidFill>
                  <a:schemeClr val="accent4">
                    <a:lumMod val="75000"/>
                  </a:schemeClr>
                </a:solidFill>
                <a:latin typeface="+mj-lt"/>
              </a:rPr>
              <a:t>Collapsed into </a:t>
            </a:r>
            <a:r>
              <a:rPr lang="en-IN" sz="1600" b="1" dirty="0">
                <a:solidFill>
                  <a:schemeClr val="accent4">
                    <a:lumMod val="75000"/>
                  </a:schemeClr>
                </a:solidFill>
                <a:latin typeface="+mj-lt"/>
              </a:rPr>
              <a:t>5 groups</a:t>
            </a:r>
            <a:r>
              <a:rPr lang="en-IN" sz="1600" dirty="0">
                <a:solidFill>
                  <a:schemeClr val="accent4">
                    <a:lumMod val="75000"/>
                  </a:schemeClr>
                </a:solidFill>
                <a:latin typeface="+mj-lt"/>
              </a:rPr>
              <a:t>: Human, ChatGPT, Claude, </a:t>
            </a:r>
            <a:r>
              <a:rPr lang="en-IN" sz="1600" dirty="0" err="1">
                <a:solidFill>
                  <a:schemeClr val="accent4">
                    <a:lumMod val="75000"/>
                  </a:schemeClr>
                </a:solidFill>
                <a:latin typeface="+mj-lt"/>
              </a:rPr>
              <a:t>Deepseek</a:t>
            </a:r>
            <a:r>
              <a:rPr lang="en-IN" sz="1600" dirty="0">
                <a:solidFill>
                  <a:schemeClr val="accent4">
                    <a:lumMod val="75000"/>
                  </a:schemeClr>
                </a:solidFill>
                <a:latin typeface="+mj-lt"/>
              </a:rPr>
              <a:t>, Gemini.</a:t>
            </a:r>
          </a:p>
          <a:p>
            <a:pPr lvl="1">
              <a:buFont typeface="Wingdings" panose="05000000000000000000" pitchFamily="2" charset="2"/>
              <a:buChar char="§"/>
            </a:pPr>
            <a:endParaRPr lang="en-IN" sz="1600" dirty="0">
              <a:solidFill>
                <a:schemeClr val="accent4">
                  <a:lumMod val="75000"/>
                </a:schemeClr>
              </a:solidFill>
              <a:latin typeface="+mj-lt"/>
            </a:endParaRPr>
          </a:p>
          <a:p>
            <a:pPr lvl="1">
              <a:buFont typeface="Wingdings" panose="05000000000000000000" pitchFamily="2" charset="2"/>
              <a:buChar char="§"/>
            </a:pPr>
            <a:r>
              <a:rPr lang="en-IN" sz="1600" dirty="0">
                <a:solidFill>
                  <a:schemeClr val="accent4">
                    <a:lumMod val="75000"/>
                  </a:schemeClr>
                </a:solidFill>
                <a:latin typeface="+mj-lt"/>
              </a:rPr>
              <a:t>Improves </a:t>
            </a:r>
            <a:r>
              <a:rPr lang="en-IN" sz="1600" b="1" dirty="0">
                <a:solidFill>
                  <a:schemeClr val="accent4">
                    <a:lumMod val="75000"/>
                  </a:schemeClr>
                </a:solidFill>
                <a:latin typeface="+mj-lt"/>
              </a:rPr>
              <a:t>statistical power</a:t>
            </a:r>
            <a:r>
              <a:rPr lang="en-IN" sz="1600" dirty="0">
                <a:solidFill>
                  <a:schemeClr val="accent4">
                    <a:lumMod val="75000"/>
                  </a:schemeClr>
                </a:solidFill>
                <a:latin typeface="+mj-lt"/>
              </a:rPr>
              <a:t> and aligns with research question.</a:t>
            </a:r>
          </a:p>
          <a:p>
            <a:endParaRPr lang="en-IN" sz="1800" dirty="0">
              <a:solidFill>
                <a:schemeClr val="accent4">
                  <a:lumMod val="75000"/>
                </a:schemeClr>
              </a:solidFill>
              <a:latin typeface="+mj-lt"/>
            </a:endParaRPr>
          </a:p>
        </p:txBody>
      </p:sp>
    </p:spTree>
    <p:extLst>
      <p:ext uri="{BB962C8B-B14F-4D97-AF65-F5344CB8AC3E}">
        <p14:creationId xmlns:p14="http://schemas.microsoft.com/office/powerpoint/2010/main" val="73043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4E7F1-5261-9D96-3374-660B80F31720}"/>
              </a:ext>
            </a:extLst>
          </p:cNvPr>
          <p:cNvSpPr>
            <a:spLocks noGrp="1"/>
          </p:cNvSpPr>
          <p:nvPr>
            <p:ph type="title"/>
          </p:nvPr>
        </p:nvSpPr>
        <p:spPr>
          <a:xfrm>
            <a:off x="457200" y="-121602"/>
            <a:ext cx="8229600" cy="1143000"/>
          </a:xfrm>
        </p:spPr>
        <p:txBody>
          <a:bodyPr/>
          <a:lstStyle/>
          <a:p>
            <a:r>
              <a:rPr lang="en-IN" b="1" dirty="0">
                <a:solidFill>
                  <a:srgbClr val="3C1B71"/>
                </a:solidFill>
              </a:rPr>
              <a:t>5-Model Welch ANOVA Results</a:t>
            </a:r>
          </a:p>
        </p:txBody>
      </p:sp>
      <p:pic>
        <p:nvPicPr>
          <p:cNvPr id="5" name="Picture 4" descr="A group of different colored bars&#10;&#10;AI-generated content may be incorrect.">
            <a:extLst>
              <a:ext uri="{FF2B5EF4-FFF2-40B4-BE49-F238E27FC236}">
                <a16:creationId xmlns:a16="http://schemas.microsoft.com/office/drawing/2014/main" id="{30197EF7-B10F-D787-C381-EBC8BF81C824}"/>
              </a:ext>
            </a:extLst>
          </p:cNvPr>
          <p:cNvPicPr>
            <a:picLocks noChangeAspect="1"/>
          </p:cNvPicPr>
          <p:nvPr/>
        </p:nvPicPr>
        <p:blipFill>
          <a:blip r:embed="rId3"/>
          <a:stretch>
            <a:fillRect/>
          </a:stretch>
        </p:blipFill>
        <p:spPr>
          <a:xfrm>
            <a:off x="1656080" y="904242"/>
            <a:ext cx="5384800" cy="3999364"/>
          </a:xfrm>
          <a:prstGeom prst="rect">
            <a:avLst/>
          </a:prstGeom>
        </p:spPr>
      </p:pic>
      <p:sp>
        <p:nvSpPr>
          <p:cNvPr id="7" name="Rectangle 1">
            <a:extLst>
              <a:ext uri="{FF2B5EF4-FFF2-40B4-BE49-F238E27FC236}">
                <a16:creationId xmlns:a16="http://schemas.microsoft.com/office/drawing/2014/main" id="{2AD4A727-239B-27EF-883E-A6DB748594E4}"/>
              </a:ext>
            </a:extLst>
          </p:cNvPr>
          <p:cNvSpPr>
            <a:spLocks noGrp="1" noChangeArrowheads="1"/>
          </p:cNvSpPr>
          <p:nvPr>
            <p:ph idx="1"/>
          </p:nvPr>
        </p:nvSpPr>
        <p:spPr bwMode="auto">
          <a:xfrm>
            <a:off x="1656080" y="5006120"/>
            <a:ext cx="73964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accent4">
                    <a:lumMod val="75000"/>
                  </a:schemeClr>
                </a:solidFill>
                <a:effectLst/>
                <a:latin typeface="+mj-lt"/>
              </a:rPr>
              <a:t>Welch ANOVA: </a:t>
            </a:r>
            <a:r>
              <a:rPr kumimoji="0" lang="en-US" altLang="en-US" sz="1800" b="1" i="0" u="none" strike="noStrike" cap="none" normalizeH="0" baseline="0" dirty="0">
                <a:ln>
                  <a:noFill/>
                </a:ln>
                <a:solidFill>
                  <a:schemeClr val="accent4">
                    <a:lumMod val="75000"/>
                  </a:schemeClr>
                </a:solidFill>
                <a:effectLst/>
                <a:latin typeface="+mj-lt"/>
              </a:rPr>
              <a:t>F(4, 68.9) = 0.213, p = 0.931</a:t>
            </a: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accent4">
                    <a:lumMod val="75000"/>
                  </a:schemeClr>
                </a:solidFill>
                <a:effectLst/>
                <a:latin typeface="+mj-lt"/>
              </a:rPr>
              <a:t>Effect size: </a:t>
            </a:r>
            <a:r>
              <a:rPr kumimoji="0" lang="en-US" altLang="en-US" sz="1800" b="1" i="0" u="none" strike="noStrike" cap="none" normalizeH="0" baseline="0" dirty="0">
                <a:ln>
                  <a:noFill/>
                </a:ln>
                <a:solidFill>
                  <a:schemeClr val="accent4">
                    <a:lumMod val="75000"/>
                  </a:schemeClr>
                </a:solidFill>
                <a:effectLst/>
                <a:latin typeface="+mj-lt"/>
              </a:rPr>
              <a:t>η² = 0.0054 → negligible</a:t>
            </a: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accent4">
                    <a:lumMod val="75000"/>
                  </a:schemeClr>
                </a:solidFill>
                <a:effectLst/>
                <a:latin typeface="+mj-lt"/>
              </a:rPr>
              <a:t>Conclusion:</a:t>
            </a:r>
            <a:r>
              <a:rPr kumimoji="0" lang="en-US" altLang="en-US" sz="1800" b="0" i="0" u="none" strike="noStrike" cap="none" normalizeH="0" baseline="0" dirty="0">
                <a:ln>
                  <a:noFill/>
                </a:ln>
                <a:solidFill>
                  <a:schemeClr val="accent4">
                    <a:lumMod val="75000"/>
                  </a:schemeClr>
                </a:solidFill>
                <a:effectLst/>
                <a:latin typeface="+mj-lt"/>
              </a:rPr>
              <a:t> No significant differences between Human and LLMs.</a:t>
            </a:r>
          </a:p>
        </p:txBody>
      </p:sp>
    </p:spTree>
    <p:extLst>
      <p:ext uri="{BB962C8B-B14F-4D97-AF65-F5344CB8AC3E}">
        <p14:creationId xmlns:p14="http://schemas.microsoft.com/office/powerpoint/2010/main" val="3013639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96CC-0F26-3CA8-05E5-478BD3E88F51}"/>
              </a:ext>
            </a:extLst>
          </p:cNvPr>
          <p:cNvSpPr>
            <a:spLocks noGrp="1"/>
          </p:cNvSpPr>
          <p:nvPr>
            <p:ph type="title"/>
          </p:nvPr>
        </p:nvSpPr>
        <p:spPr>
          <a:xfrm>
            <a:off x="457200" y="20638"/>
            <a:ext cx="8229600" cy="1143000"/>
          </a:xfrm>
        </p:spPr>
        <p:txBody>
          <a:bodyPr/>
          <a:lstStyle/>
          <a:p>
            <a:r>
              <a:rPr lang="en-IN" b="1" dirty="0">
                <a:solidFill>
                  <a:srgbClr val="4F2683"/>
                </a:solidFill>
              </a:rPr>
              <a:t>Model Ranking</a:t>
            </a:r>
          </a:p>
        </p:txBody>
      </p:sp>
      <p:sp>
        <p:nvSpPr>
          <p:cNvPr id="4" name="Rectangle 1">
            <a:extLst>
              <a:ext uri="{FF2B5EF4-FFF2-40B4-BE49-F238E27FC236}">
                <a16:creationId xmlns:a16="http://schemas.microsoft.com/office/drawing/2014/main" id="{94C6E189-0A1B-B7FE-30A9-907891D18DD3}"/>
              </a:ext>
            </a:extLst>
          </p:cNvPr>
          <p:cNvSpPr>
            <a:spLocks noGrp="1" noChangeArrowheads="1"/>
          </p:cNvSpPr>
          <p:nvPr>
            <p:ph idx="1"/>
          </p:nvPr>
        </p:nvSpPr>
        <p:spPr bwMode="auto">
          <a:xfrm>
            <a:off x="6339840" y="1983938"/>
            <a:ext cx="268224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accent4">
                    <a:lumMod val="75000"/>
                  </a:schemeClr>
                </a:solidFill>
                <a:effectLst/>
                <a:latin typeface="+mj-lt"/>
              </a:rPr>
              <a:t>Claude – 3.633</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accent4">
                    <a:lumMod val="75000"/>
                  </a:schemeClr>
                </a:solidFill>
                <a:effectLst/>
                <a:latin typeface="+mj-lt"/>
              </a:rPr>
              <a:t>ChatGPT – 3.571</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err="1">
                <a:ln>
                  <a:noFill/>
                </a:ln>
                <a:solidFill>
                  <a:schemeClr val="accent4">
                    <a:lumMod val="75000"/>
                  </a:schemeClr>
                </a:solidFill>
                <a:effectLst/>
                <a:latin typeface="+mj-lt"/>
              </a:rPr>
              <a:t>Deepseek</a:t>
            </a:r>
            <a:r>
              <a:rPr kumimoji="0" lang="en-US" altLang="en-US" sz="1800" b="0" i="0" u="none" strike="noStrike" cap="none" normalizeH="0" baseline="0" dirty="0">
                <a:ln>
                  <a:noFill/>
                </a:ln>
                <a:solidFill>
                  <a:schemeClr val="accent4">
                    <a:lumMod val="75000"/>
                  </a:schemeClr>
                </a:solidFill>
                <a:effectLst/>
                <a:latin typeface="+mj-lt"/>
              </a:rPr>
              <a:t> – 3.495</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accent4">
                    <a:lumMod val="75000"/>
                  </a:schemeClr>
                </a:solidFill>
                <a:effectLst/>
                <a:latin typeface="+mj-lt"/>
              </a:rPr>
              <a:t>Gemini – 3.486</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accent4">
                    <a:lumMod val="75000"/>
                  </a:schemeClr>
                </a:solidFill>
                <a:effectLst/>
                <a:latin typeface="+mj-lt"/>
              </a:rPr>
              <a:t>Human – 3.388</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accent4">
                    <a:lumMod val="75000"/>
                  </a:schemeClr>
                </a:solidFill>
                <a:effectLst/>
                <a:latin typeface="+mj-lt"/>
              </a:rPr>
            </a:br>
            <a:r>
              <a:rPr kumimoji="0" lang="en-US" altLang="en-US" sz="1800" b="0" i="0" u="none" strike="noStrike" cap="none" normalizeH="0" baseline="0" dirty="0">
                <a:ln>
                  <a:noFill/>
                </a:ln>
                <a:solidFill>
                  <a:schemeClr val="accent4">
                    <a:lumMod val="75000"/>
                  </a:schemeClr>
                </a:solidFill>
                <a:effectLst/>
                <a:latin typeface="+mj-lt"/>
              </a:rPr>
              <a:t>➡ LLMs slightly higher, but </a:t>
            </a:r>
            <a:r>
              <a:rPr kumimoji="0" lang="en-US" altLang="en-US" sz="1800" b="1" i="0" u="none" strike="noStrike" cap="none" normalizeH="0" baseline="0" dirty="0">
                <a:ln>
                  <a:noFill/>
                </a:ln>
                <a:solidFill>
                  <a:schemeClr val="accent4">
                    <a:lumMod val="75000"/>
                  </a:schemeClr>
                </a:solidFill>
                <a:effectLst/>
                <a:latin typeface="+mj-lt"/>
              </a:rPr>
              <a:t>not statistically significant</a:t>
            </a:r>
            <a:r>
              <a:rPr kumimoji="0" lang="en-US" altLang="en-US" sz="1800" b="0" i="0" u="none" strike="noStrike" cap="none" normalizeH="0" baseline="0" dirty="0">
                <a:ln>
                  <a:noFill/>
                </a:ln>
                <a:solidFill>
                  <a:schemeClr val="accent4">
                    <a:lumMod val="75000"/>
                  </a:schemeClr>
                </a:solidFill>
                <a:effectLst/>
                <a:latin typeface="+mj-lt"/>
              </a:rPr>
              <a:t>.</a:t>
            </a:r>
          </a:p>
        </p:txBody>
      </p:sp>
      <p:pic>
        <p:nvPicPr>
          <p:cNvPr id="5" name="Picture 4" descr="A group of colorful bars&#10;&#10;AI-generated content may be incorrect.">
            <a:extLst>
              <a:ext uri="{FF2B5EF4-FFF2-40B4-BE49-F238E27FC236}">
                <a16:creationId xmlns:a16="http://schemas.microsoft.com/office/drawing/2014/main" id="{21EB5D39-F49A-FD03-BEA9-964C6ED08EC0}"/>
              </a:ext>
            </a:extLst>
          </p:cNvPr>
          <p:cNvPicPr>
            <a:picLocks noChangeAspect="1"/>
          </p:cNvPicPr>
          <p:nvPr/>
        </p:nvPicPr>
        <p:blipFill>
          <a:blip r:embed="rId3"/>
          <a:stretch>
            <a:fillRect/>
          </a:stretch>
        </p:blipFill>
        <p:spPr>
          <a:xfrm>
            <a:off x="264159" y="1383599"/>
            <a:ext cx="5781041" cy="4300560"/>
          </a:xfrm>
          <a:prstGeom prst="rect">
            <a:avLst/>
          </a:prstGeom>
        </p:spPr>
      </p:pic>
    </p:spTree>
    <p:extLst>
      <p:ext uri="{BB962C8B-B14F-4D97-AF65-F5344CB8AC3E}">
        <p14:creationId xmlns:p14="http://schemas.microsoft.com/office/powerpoint/2010/main" val="4272459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D01F-86A6-5436-CA75-4823235CE833}"/>
              </a:ext>
            </a:extLst>
          </p:cNvPr>
          <p:cNvSpPr>
            <a:spLocks noGrp="1"/>
          </p:cNvSpPr>
          <p:nvPr>
            <p:ph type="title"/>
          </p:nvPr>
        </p:nvSpPr>
        <p:spPr/>
        <p:txBody>
          <a:bodyPr/>
          <a:lstStyle/>
          <a:p>
            <a:r>
              <a:rPr lang="en-IN" b="1" dirty="0">
                <a:solidFill>
                  <a:srgbClr val="4F2683"/>
                </a:solidFill>
              </a:rPr>
              <a:t>Descriptive Statistics</a:t>
            </a:r>
          </a:p>
        </p:txBody>
      </p:sp>
      <p:sp>
        <p:nvSpPr>
          <p:cNvPr id="4" name="Rectangle 1">
            <a:extLst>
              <a:ext uri="{FF2B5EF4-FFF2-40B4-BE49-F238E27FC236}">
                <a16:creationId xmlns:a16="http://schemas.microsoft.com/office/drawing/2014/main" id="{956E729D-E9CB-E41A-0CF6-1662C4EDB27B}"/>
              </a:ext>
            </a:extLst>
          </p:cNvPr>
          <p:cNvSpPr>
            <a:spLocks noGrp="1" noChangeArrowheads="1"/>
          </p:cNvSpPr>
          <p:nvPr>
            <p:ph idx="1"/>
          </p:nvPr>
        </p:nvSpPr>
        <p:spPr bwMode="auto">
          <a:xfrm>
            <a:off x="833120" y="2127984"/>
            <a:ext cx="767222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accent4">
                    <a:lumMod val="75000"/>
                  </a:schemeClr>
                </a:solidFill>
                <a:effectLst/>
                <a:latin typeface="+mj-lt"/>
              </a:rPr>
              <a:t>Human ads:</a:t>
            </a:r>
            <a:r>
              <a:rPr kumimoji="0" lang="en-US" altLang="en-US" sz="1800" b="0" i="0" u="none" strike="noStrike" cap="none" normalizeH="0" baseline="0" dirty="0">
                <a:ln>
                  <a:noFill/>
                </a:ln>
                <a:solidFill>
                  <a:schemeClr val="accent4">
                    <a:lumMod val="75000"/>
                  </a:schemeClr>
                </a:solidFill>
                <a:effectLst/>
                <a:latin typeface="+mj-lt"/>
              </a:rPr>
              <a:t> lowest mean, </a:t>
            </a:r>
            <a:r>
              <a:rPr kumimoji="0" lang="en-US" altLang="en-US" sz="1800" b="1" i="0" u="none" strike="noStrike" cap="none" normalizeH="0" baseline="0" dirty="0">
                <a:ln>
                  <a:noFill/>
                </a:ln>
                <a:solidFill>
                  <a:schemeClr val="accent4">
                    <a:lumMod val="75000"/>
                  </a:schemeClr>
                </a:solidFill>
                <a:effectLst/>
                <a:latin typeface="+mj-lt"/>
              </a:rPr>
              <a:t>highest variance (1.42)</a:t>
            </a:r>
            <a:r>
              <a:rPr kumimoji="0" lang="en-US" altLang="en-US" sz="1800" b="0" i="0" u="none" strike="noStrike" cap="none" normalizeH="0" baseline="0" dirty="0">
                <a:ln>
                  <a:noFill/>
                </a:ln>
                <a:solidFill>
                  <a:schemeClr val="accent4">
                    <a:lumMod val="75000"/>
                  </a:schemeClr>
                </a:solidFill>
                <a:effectLst/>
                <a:latin typeface="+mj-lt"/>
              </a:rPr>
              <a:t> → more divided opinions.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accent4">
                    <a:lumMod val="75000"/>
                  </a:schemeClr>
                </a:solidFill>
                <a:effectLst/>
                <a:latin typeface="+mj-lt"/>
              </a:rPr>
              <a:t>LLMs:</a:t>
            </a:r>
            <a:r>
              <a:rPr kumimoji="0" lang="en-US" altLang="en-US" sz="1800" b="0" i="0" u="none" strike="noStrike" cap="none" normalizeH="0" baseline="0" dirty="0">
                <a:ln>
                  <a:noFill/>
                </a:ln>
                <a:solidFill>
                  <a:schemeClr val="accent4">
                    <a:lumMod val="75000"/>
                  </a:schemeClr>
                </a:solidFill>
                <a:effectLst/>
                <a:latin typeface="+mj-lt"/>
              </a:rPr>
              <a:t> ratings more consistent (variance ≈ 1.0).</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accent4">
                    <a:lumMod val="75000"/>
                  </a:schemeClr>
                </a:solidFill>
                <a:effectLst/>
                <a:latin typeface="+mj-lt"/>
              </a:rPr>
              <a:t>Suggests participants viewed AI ads </a:t>
            </a:r>
            <a:r>
              <a:rPr kumimoji="0" lang="en-US" altLang="en-US" sz="1800" b="1" i="0" u="none" strike="noStrike" cap="none" normalizeH="0" baseline="0" dirty="0">
                <a:ln>
                  <a:noFill/>
                </a:ln>
                <a:solidFill>
                  <a:schemeClr val="accent4">
                    <a:lumMod val="75000"/>
                  </a:schemeClr>
                </a:solidFill>
                <a:effectLst/>
                <a:latin typeface="+mj-lt"/>
              </a:rPr>
              <a:t>more uniformly</a:t>
            </a:r>
            <a:r>
              <a:rPr kumimoji="0" lang="en-US" altLang="en-US" sz="1800" b="0" i="0" u="none" strike="noStrike" cap="none" normalizeH="0" baseline="0" dirty="0">
                <a:ln>
                  <a:noFill/>
                </a:ln>
                <a:solidFill>
                  <a:schemeClr val="accent4">
                    <a:lumMod val="75000"/>
                  </a:schemeClr>
                </a:solidFill>
                <a:effectLst/>
                <a:latin typeface="+mj-lt"/>
              </a:rPr>
              <a:t>.</a:t>
            </a:r>
          </a:p>
        </p:txBody>
      </p:sp>
    </p:spTree>
    <p:extLst>
      <p:ext uri="{BB962C8B-B14F-4D97-AF65-F5344CB8AC3E}">
        <p14:creationId xmlns:p14="http://schemas.microsoft.com/office/powerpoint/2010/main" val="2750130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640268" y="529592"/>
            <a:ext cx="8005704" cy="1323439"/>
          </a:xfrm>
          <a:prstGeom prst="rect">
            <a:avLst/>
          </a:prstGeom>
          <a:noFill/>
        </p:spPr>
        <p:txBody>
          <a:bodyPr wrap="square" rtlCol="0">
            <a:spAutoFit/>
          </a:bodyPr>
          <a:lstStyle/>
          <a:p>
            <a:r>
              <a:rPr lang="en-US" sz="4000" b="1" dirty="0">
                <a:solidFill>
                  <a:srgbClr val="3C1B71"/>
                </a:solidFill>
                <a:latin typeface="+mj-lt"/>
                <a:cs typeface="Arial Unicode MS"/>
              </a:rPr>
              <a:t>				DIRECTED STUDY 					        				  PRESENTATION</a:t>
            </a:r>
          </a:p>
        </p:txBody>
      </p:sp>
      <p:sp>
        <p:nvSpPr>
          <p:cNvPr id="2" name="TextBox 1">
            <a:extLst>
              <a:ext uri="{FF2B5EF4-FFF2-40B4-BE49-F238E27FC236}">
                <a16:creationId xmlns:a16="http://schemas.microsoft.com/office/drawing/2014/main" id="{6CE70612-6806-1D8E-52DE-B8B5617F6AE0}"/>
              </a:ext>
            </a:extLst>
          </p:cNvPr>
          <p:cNvSpPr txBox="1"/>
          <p:nvPr/>
        </p:nvSpPr>
        <p:spPr>
          <a:xfrm>
            <a:off x="1935480" y="4724576"/>
            <a:ext cx="5273040" cy="677108"/>
          </a:xfrm>
          <a:prstGeom prst="rect">
            <a:avLst/>
          </a:prstGeom>
          <a:noFill/>
        </p:spPr>
        <p:txBody>
          <a:bodyPr wrap="square" rtlCol="0">
            <a:spAutoFit/>
          </a:bodyPr>
          <a:lstStyle/>
          <a:p>
            <a:r>
              <a:rPr lang="en-IN" sz="2000" b="1" dirty="0">
                <a:solidFill>
                  <a:srgbClr val="4F2683"/>
                </a:solidFill>
              </a:rPr>
              <a:t>PRESENTED BY: SAKTHI MAHALAKSHMI SANKAR</a:t>
            </a:r>
          </a:p>
          <a:p>
            <a:r>
              <a:rPr lang="en-IN" b="1" dirty="0">
                <a:solidFill>
                  <a:srgbClr val="4F2683"/>
                </a:solidFill>
              </a:rPr>
              <a:t>		</a:t>
            </a:r>
          </a:p>
        </p:txBody>
      </p:sp>
      <p:sp>
        <p:nvSpPr>
          <p:cNvPr id="3" name="TextBox 2">
            <a:extLst>
              <a:ext uri="{FF2B5EF4-FFF2-40B4-BE49-F238E27FC236}">
                <a16:creationId xmlns:a16="http://schemas.microsoft.com/office/drawing/2014/main" id="{8C8FBAB0-A2FE-C07A-F968-1904E864ED73}"/>
              </a:ext>
            </a:extLst>
          </p:cNvPr>
          <p:cNvSpPr txBox="1"/>
          <p:nvPr/>
        </p:nvSpPr>
        <p:spPr>
          <a:xfrm>
            <a:off x="2032000" y="5150826"/>
            <a:ext cx="5994400" cy="646331"/>
          </a:xfrm>
          <a:prstGeom prst="rect">
            <a:avLst/>
          </a:prstGeom>
          <a:noFill/>
        </p:spPr>
        <p:txBody>
          <a:bodyPr wrap="square" rtlCol="0">
            <a:spAutoFit/>
          </a:bodyPr>
          <a:lstStyle/>
          <a:p>
            <a:r>
              <a:rPr lang="en-IN" b="1" dirty="0">
                <a:solidFill>
                  <a:srgbClr val="4F2683"/>
                </a:solidFill>
              </a:rPr>
              <a:t>Department of Computer Science | August 26,2025</a:t>
            </a:r>
          </a:p>
          <a:p>
            <a:endParaRPr lang="en-IN" dirty="0">
              <a:solidFill>
                <a:schemeClr val="accent4"/>
              </a:solidFill>
            </a:endParaRPr>
          </a:p>
        </p:txBody>
      </p:sp>
      <p:sp>
        <p:nvSpPr>
          <p:cNvPr id="7" name="TextBox 6">
            <a:extLst>
              <a:ext uri="{FF2B5EF4-FFF2-40B4-BE49-F238E27FC236}">
                <a16:creationId xmlns:a16="http://schemas.microsoft.com/office/drawing/2014/main" id="{A24EBCC4-F807-40A5-94DF-78947695F0B5}"/>
              </a:ext>
            </a:extLst>
          </p:cNvPr>
          <p:cNvSpPr txBox="1"/>
          <p:nvPr/>
        </p:nvSpPr>
        <p:spPr>
          <a:xfrm>
            <a:off x="873760" y="2533530"/>
            <a:ext cx="8148320" cy="1200329"/>
          </a:xfrm>
          <a:prstGeom prst="rect">
            <a:avLst/>
          </a:prstGeom>
          <a:noFill/>
        </p:spPr>
        <p:txBody>
          <a:bodyPr wrap="square" rtlCol="0">
            <a:spAutoFit/>
          </a:bodyPr>
          <a:lstStyle/>
          <a:p>
            <a:r>
              <a:rPr lang="en-US" sz="2400" b="1" dirty="0">
                <a:solidFill>
                  <a:schemeClr val="accent4">
                    <a:lumMod val="75000"/>
                  </a:schemeClr>
                </a:solidFill>
              </a:rPr>
              <a:t>COMPARATIVE EVALUATION OF LARGE LANGUAGE MODELS  	FOR E-COMMERCE ADVERTISEMENT GENERATION: </a:t>
            </a:r>
          </a:p>
          <a:p>
            <a:r>
              <a:rPr lang="en-US" sz="2400" b="1" dirty="0">
                <a:solidFill>
                  <a:schemeClr val="accent4">
                    <a:lumMod val="75000"/>
                  </a:schemeClr>
                </a:solidFill>
              </a:rPr>
              <a:t>			A SURVEY-BASED ANALYSIS</a:t>
            </a:r>
            <a:endParaRPr lang="en-IN" sz="2400" b="1" dirty="0">
              <a:solidFill>
                <a:schemeClr val="accent4">
                  <a:lumMod val="75000"/>
                </a:schemeClr>
              </a:solidFill>
            </a:endParaRPr>
          </a:p>
        </p:txBody>
      </p:sp>
    </p:spTree>
    <p:extLst>
      <p:ext uri="{BB962C8B-B14F-4D97-AF65-F5344CB8AC3E}">
        <p14:creationId xmlns:p14="http://schemas.microsoft.com/office/powerpoint/2010/main" val="405048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F7BE-E1A7-10FC-9BC6-4E65AD64B728}"/>
              </a:ext>
            </a:extLst>
          </p:cNvPr>
          <p:cNvSpPr>
            <a:spLocks noGrp="1"/>
          </p:cNvSpPr>
          <p:nvPr>
            <p:ph type="title"/>
          </p:nvPr>
        </p:nvSpPr>
        <p:spPr/>
        <p:txBody>
          <a:bodyPr/>
          <a:lstStyle/>
          <a:p>
            <a:r>
              <a:rPr lang="en-IN" b="1" dirty="0">
                <a:solidFill>
                  <a:srgbClr val="4F2683"/>
                </a:solidFill>
              </a:rPr>
              <a:t>Dimension-Level Insights</a:t>
            </a:r>
          </a:p>
        </p:txBody>
      </p:sp>
      <p:sp>
        <p:nvSpPr>
          <p:cNvPr id="9" name="Rectangle: Rounded Corners 8">
            <a:extLst>
              <a:ext uri="{FF2B5EF4-FFF2-40B4-BE49-F238E27FC236}">
                <a16:creationId xmlns:a16="http://schemas.microsoft.com/office/drawing/2014/main" id="{A08434D5-A0A7-442B-5049-444A73F3F023}"/>
              </a:ext>
            </a:extLst>
          </p:cNvPr>
          <p:cNvSpPr/>
          <p:nvPr/>
        </p:nvSpPr>
        <p:spPr>
          <a:xfrm>
            <a:off x="4795520" y="1899920"/>
            <a:ext cx="3728720" cy="3373120"/>
          </a:xfrm>
          <a:prstGeom prst="roundRect">
            <a:avLst/>
          </a:prstGeom>
          <a:solidFill>
            <a:schemeClr val="accent4">
              <a:lumMod val="20000"/>
              <a:lumOff val="8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defTabSz="914400" eaLnBrk="0" fontAlgn="base" hangingPunct="0">
              <a:spcBef>
                <a:spcPct val="0"/>
              </a:spcBef>
              <a:spcAft>
                <a:spcPct val="0"/>
              </a:spcAft>
              <a:buFont typeface="Wingdings" panose="05000000000000000000" pitchFamily="2" charset="2"/>
              <a:buChar char="§"/>
            </a:pPr>
            <a:r>
              <a:rPr lang="en-US" altLang="en-US" sz="1600" b="1" dirty="0">
                <a:solidFill>
                  <a:schemeClr val="accent4">
                    <a:lumMod val="75000"/>
                  </a:schemeClr>
                </a:solidFill>
              </a:rPr>
              <a:t>Trustworthiness:</a:t>
            </a:r>
            <a:r>
              <a:rPr lang="en-US" altLang="en-US" sz="1600" dirty="0">
                <a:solidFill>
                  <a:schemeClr val="accent4">
                    <a:lumMod val="75000"/>
                  </a:schemeClr>
                </a:solidFill>
              </a:rPr>
              <a:t> Claude slightly higher.</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600" b="1" dirty="0">
                <a:solidFill>
                  <a:schemeClr val="accent4">
                    <a:lumMod val="75000"/>
                  </a:schemeClr>
                </a:solidFill>
              </a:rPr>
              <a:t>Message Clarity:</a:t>
            </a:r>
            <a:r>
              <a:rPr lang="en-US" altLang="en-US" sz="1600" dirty="0">
                <a:solidFill>
                  <a:schemeClr val="accent4">
                    <a:lumMod val="75000"/>
                  </a:schemeClr>
                </a:solidFill>
              </a:rPr>
              <a:t> Gemini &amp; ChatGPT strong.</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600" b="1" dirty="0">
                <a:solidFill>
                  <a:schemeClr val="accent4">
                    <a:lumMod val="75000"/>
                  </a:schemeClr>
                </a:solidFill>
              </a:rPr>
              <a:t>Visual Appeal:</a:t>
            </a:r>
            <a:r>
              <a:rPr lang="en-US" altLang="en-US" sz="1600" dirty="0">
                <a:solidFill>
                  <a:schemeClr val="accent4">
                    <a:lumMod val="75000"/>
                  </a:schemeClr>
                </a:solidFill>
              </a:rPr>
              <a:t> LLMs &gt; Human.</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600" dirty="0">
                <a:solidFill>
                  <a:schemeClr val="accent4">
                    <a:lumMod val="75000"/>
                  </a:schemeClr>
                </a:solidFill>
              </a:rPr>
              <a:t>None were statistically significant.</a:t>
            </a:r>
          </a:p>
        </p:txBody>
      </p:sp>
      <p:sp>
        <p:nvSpPr>
          <p:cNvPr id="10" name="Rectangle: Rounded Corners 9">
            <a:extLst>
              <a:ext uri="{FF2B5EF4-FFF2-40B4-BE49-F238E27FC236}">
                <a16:creationId xmlns:a16="http://schemas.microsoft.com/office/drawing/2014/main" id="{98E48D3A-E8A4-1BBF-74C9-BCF5C84973F4}"/>
              </a:ext>
            </a:extLst>
          </p:cNvPr>
          <p:cNvSpPr/>
          <p:nvPr/>
        </p:nvSpPr>
        <p:spPr>
          <a:xfrm>
            <a:off x="894080" y="1899920"/>
            <a:ext cx="3586480" cy="3373120"/>
          </a:xfrm>
          <a:prstGeom prst="roundRect">
            <a:avLst/>
          </a:prstGeom>
          <a:solidFill>
            <a:schemeClr val="accent4">
              <a:lumMod val="20000"/>
              <a:lumOff val="80000"/>
            </a:schemeClr>
          </a:solidFill>
          <a:ln>
            <a:solidFill>
              <a:schemeClr val="accent4">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defTabSz="914400" eaLnBrk="0" fontAlgn="base" hangingPunct="0">
              <a:spcBef>
                <a:spcPct val="0"/>
              </a:spcBef>
              <a:spcAft>
                <a:spcPct val="0"/>
              </a:spcAft>
              <a:buFont typeface="Wingdings" panose="05000000000000000000" pitchFamily="2" charset="2"/>
              <a:buChar char="§"/>
            </a:pPr>
            <a:r>
              <a:rPr lang="en-US" altLang="en-US" sz="1600" dirty="0">
                <a:solidFill>
                  <a:schemeClr val="accent4">
                    <a:lumMod val="75000"/>
                  </a:schemeClr>
                </a:solidFill>
              </a:rPr>
              <a:t>Dimensions: </a:t>
            </a:r>
            <a:r>
              <a:rPr lang="en-US" altLang="en-US" sz="1600" b="1" dirty="0">
                <a:solidFill>
                  <a:schemeClr val="accent4">
                    <a:lumMod val="75000"/>
                  </a:schemeClr>
                </a:solidFill>
              </a:rPr>
              <a:t>Purchase Intent, Visual Appeal, Value Convincing, Message Clarity, Trustworthiness.</a:t>
            </a:r>
            <a:endParaRPr lang="en-US" altLang="en-US" sz="1600" dirty="0">
              <a:solidFill>
                <a:schemeClr val="accent4">
                  <a:lumMod val="75000"/>
                </a:schemeClr>
              </a:solidFill>
            </a:endParaRPr>
          </a:p>
          <a:p>
            <a:pPr marL="285750" lvl="0" indent="-285750" defTabSz="914400" eaLnBrk="0" fontAlgn="base" hangingPunct="0">
              <a:spcBef>
                <a:spcPct val="0"/>
              </a:spcBef>
              <a:spcAft>
                <a:spcPct val="0"/>
              </a:spcAft>
              <a:buFont typeface="Wingdings" panose="05000000000000000000" pitchFamily="2" charset="2"/>
              <a:buChar char="§"/>
            </a:pPr>
            <a:r>
              <a:rPr lang="en-US" altLang="en-US" sz="1600" dirty="0">
                <a:solidFill>
                  <a:schemeClr val="accent4">
                    <a:lumMod val="75000"/>
                  </a:schemeClr>
                </a:solidFill>
              </a:rPr>
              <a:t>All </a:t>
            </a:r>
            <a:r>
              <a:rPr lang="en-US" altLang="en-US" sz="1600" b="1" dirty="0">
                <a:solidFill>
                  <a:schemeClr val="accent4">
                    <a:lumMod val="75000"/>
                  </a:schemeClr>
                </a:solidFill>
              </a:rPr>
              <a:t>non-significant (p &gt; 0.4)</a:t>
            </a:r>
            <a:r>
              <a:rPr lang="en-US" altLang="en-US" sz="1600" dirty="0">
                <a:solidFill>
                  <a:schemeClr val="accent4">
                    <a:lumMod val="75000"/>
                  </a:schemeClr>
                </a:solidFill>
              </a:rPr>
              <a:t>.</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600" dirty="0">
                <a:solidFill>
                  <a:schemeClr val="accent4">
                    <a:lumMod val="75000"/>
                  </a:schemeClr>
                </a:solidFill>
              </a:rPr>
              <a:t>Perceptions stable across all dimensions.</a:t>
            </a:r>
          </a:p>
          <a:p>
            <a:pPr marL="285750" lvl="0" indent="-285750" defTabSz="914400" eaLnBrk="0" fontAlgn="base" hangingPunct="0">
              <a:spcBef>
                <a:spcPct val="0"/>
              </a:spcBef>
              <a:spcAft>
                <a:spcPct val="0"/>
              </a:spcAft>
              <a:buFont typeface="Wingdings" panose="05000000000000000000" pitchFamily="2" charset="2"/>
              <a:buChar char="§"/>
            </a:pPr>
            <a:endParaRPr lang="en-US" altLang="en-US" dirty="0">
              <a:solidFill>
                <a:schemeClr val="accent4">
                  <a:lumMod val="75000"/>
                </a:schemeClr>
              </a:solidFill>
            </a:endParaRPr>
          </a:p>
        </p:txBody>
      </p:sp>
    </p:spTree>
    <p:extLst>
      <p:ext uri="{BB962C8B-B14F-4D97-AF65-F5344CB8AC3E}">
        <p14:creationId xmlns:p14="http://schemas.microsoft.com/office/powerpoint/2010/main" val="2483043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BBF347D-FD25-0CC5-AA60-586CC08AFA41}"/>
              </a:ext>
            </a:extLst>
          </p:cNvPr>
          <p:cNvPicPr>
            <a:picLocks noChangeAspect="1"/>
          </p:cNvPicPr>
          <p:nvPr/>
        </p:nvPicPr>
        <p:blipFill>
          <a:blip r:embed="rId2"/>
          <a:stretch>
            <a:fillRect/>
          </a:stretch>
        </p:blipFill>
        <p:spPr>
          <a:xfrm>
            <a:off x="0" y="1"/>
            <a:ext cx="9144000" cy="6085840"/>
          </a:xfrm>
          <a:prstGeom prst="rect">
            <a:avLst/>
          </a:prstGeom>
        </p:spPr>
      </p:pic>
    </p:spTree>
    <p:extLst>
      <p:ext uri="{BB962C8B-B14F-4D97-AF65-F5344CB8AC3E}">
        <p14:creationId xmlns:p14="http://schemas.microsoft.com/office/powerpoint/2010/main" val="1695226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5567-B850-2445-D7FC-02287EBC2F90}"/>
              </a:ext>
            </a:extLst>
          </p:cNvPr>
          <p:cNvSpPr>
            <a:spLocks noGrp="1"/>
          </p:cNvSpPr>
          <p:nvPr>
            <p:ph type="title"/>
          </p:nvPr>
        </p:nvSpPr>
        <p:spPr>
          <a:xfrm>
            <a:off x="457199" y="-101282"/>
            <a:ext cx="8229600" cy="1143000"/>
          </a:xfrm>
        </p:spPr>
        <p:txBody>
          <a:bodyPr/>
          <a:lstStyle/>
          <a:p>
            <a:r>
              <a:rPr lang="en-IN" b="1" dirty="0">
                <a:solidFill>
                  <a:srgbClr val="4F2683"/>
                </a:solidFill>
              </a:rPr>
              <a:t>Best vs Worst Performers</a:t>
            </a:r>
          </a:p>
        </p:txBody>
      </p:sp>
      <p:sp>
        <p:nvSpPr>
          <p:cNvPr id="4" name="Rectangle 1">
            <a:extLst>
              <a:ext uri="{FF2B5EF4-FFF2-40B4-BE49-F238E27FC236}">
                <a16:creationId xmlns:a16="http://schemas.microsoft.com/office/drawing/2014/main" id="{E48F9595-9688-6352-48AB-FEF4DD69798D}"/>
              </a:ext>
            </a:extLst>
          </p:cNvPr>
          <p:cNvSpPr>
            <a:spLocks noGrp="1" noChangeArrowheads="1"/>
          </p:cNvSpPr>
          <p:nvPr>
            <p:ph idx="1"/>
          </p:nvPr>
        </p:nvSpPr>
        <p:spPr bwMode="auto">
          <a:xfrm>
            <a:off x="254000" y="5483355"/>
            <a:ext cx="90627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4">
                    <a:lumMod val="75000"/>
                  </a:schemeClr>
                </a:solidFill>
                <a:effectLst/>
                <a:latin typeface="+mj-lt"/>
              </a:rPr>
              <a:t>Best:</a:t>
            </a:r>
            <a:r>
              <a:rPr kumimoji="0" lang="en-US" altLang="en-US" sz="1600" b="0" i="0" u="none" strike="noStrike" cap="none" normalizeH="0" baseline="0" dirty="0">
                <a:ln>
                  <a:noFill/>
                </a:ln>
                <a:solidFill>
                  <a:schemeClr val="accent4">
                    <a:lumMod val="75000"/>
                  </a:schemeClr>
                </a:solidFill>
                <a:effectLst/>
                <a:latin typeface="+mj-lt"/>
              </a:rPr>
              <a:t> Claude leads in Purchase, Visual, Value, Trust; Gemini tops Message Clarity.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4">
                    <a:lumMod val="75000"/>
                  </a:schemeClr>
                </a:solidFill>
                <a:effectLst/>
                <a:latin typeface="+mj-lt"/>
              </a:rPr>
              <a:t>Worst:</a:t>
            </a:r>
            <a:r>
              <a:rPr kumimoji="0" lang="en-US" altLang="en-US" sz="1600" b="0" i="0" u="none" strike="noStrike" cap="none" normalizeH="0" baseline="0" dirty="0">
                <a:ln>
                  <a:noFill/>
                </a:ln>
                <a:solidFill>
                  <a:schemeClr val="accent4">
                    <a:lumMod val="75000"/>
                  </a:schemeClr>
                </a:solidFill>
                <a:effectLst/>
                <a:latin typeface="+mj-lt"/>
              </a:rPr>
              <a:t> Human lowest in 3/5 dimensions, </a:t>
            </a:r>
            <a:r>
              <a:rPr kumimoji="0" lang="en-US" altLang="en-US" sz="1600" b="0" i="0" u="none" strike="noStrike" cap="none" normalizeH="0" baseline="0" dirty="0" err="1">
                <a:ln>
                  <a:noFill/>
                </a:ln>
                <a:solidFill>
                  <a:schemeClr val="accent4">
                    <a:lumMod val="75000"/>
                  </a:schemeClr>
                </a:solidFill>
                <a:effectLst/>
                <a:latin typeface="+mj-lt"/>
              </a:rPr>
              <a:t>Deepseek</a:t>
            </a:r>
            <a:r>
              <a:rPr kumimoji="0" lang="en-US" altLang="en-US" sz="1600" b="0" i="0" u="none" strike="noStrike" cap="none" normalizeH="0" baseline="0" dirty="0">
                <a:ln>
                  <a:noFill/>
                </a:ln>
                <a:solidFill>
                  <a:schemeClr val="accent4">
                    <a:lumMod val="75000"/>
                  </a:schemeClr>
                </a:solidFill>
                <a:effectLst/>
                <a:latin typeface="+mj-lt"/>
              </a:rPr>
              <a:t> lowest in Value, Claude lowest in Message Clarity.</a:t>
            </a:r>
          </a:p>
        </p:txBody>
      </p:sp>
      <p:pic>
        <p:nvPicPr>
          <p:cNvPr id="6" name="Picture 5" descr="A graph of different colored bars&#10;&#10;AI-generated content may be incorrect.">
            <a:extLst>
              <a:ext uri="{FF2B5EF4-FFF2-40B4-BE49-F238E27FC236}">
                <a16:creationId xmlns:a16="http://schemas.microsoft.com/office/drawing/2014/main" id="{77FF8FE0-BBE2-CA2D-9D10-7B2378B4CF34}"/>
              </a:ext>
            </a:extLst>
          </p:cNvPr>
          <p:cNvPicPr>
            <a:picLocks noChangeAspect="1"/>
          </p:cNvPicPr>
          <p:nvPr/>
        </p:nvPicPr>
        <p:blipFill>
          <a:blip r:embed="rId3"/>
          <a:stretch>
            <a:fillRect/>
          </a:stretch>
        </p:blipFill>
        <p:spPr>
          <a:xfrm>
            <a:off x="111760" y="1157859"/>
            <a:ext cx="8686800" cy="4315167"/>
          </a:xfrm>
          <a:prstGeom prst="rect">
            <a:avLst/>
          </a:prstGeom>
        </p:spPr>
      </p:pic>
    </p:spTree>
    <p:extLst>
      <p:ext uri="{BB962C8B-B14F-4D97-AF65-F5344CB8AC3E}">
        <p14:creationId xmlns:p14="http://schemas.microsoft.com/office/powerpoint/2010/main" val="3587852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8B70-EFE9-F227-99F5-053A14B1089F}"/>
              </a:ext>
            </a:extLst>
          </p:cNvPr>
          <p:cNvSpPr>
            <a:spLocks noGrp="1"/>
          </p:cNvSpPr>
          <p:nvPr>
            <p:ph type="title"/>
          </p:nvPr>
        </p:nvSpPr>
        <p:spPr/>
        <p:txBody>
          <a:bodyPr/>
          <a:lstStyle/>
          <a:p>
            <a:r>
              <a:rPr lang="en-IN" b="1" dirty="0">
                <a:solidFill>
                  <a:srgbClr val="4F2683"/>
                </a:solidFill>
              </a:rPr>
              <a:t>Results Summary</a:t>
            </a:r>
          </a:p>
        </p:txBody>
      </p:sp>
      <p:sp>
        <p:nvSpPr>
          <p:cNvPr id="4" name="Rectangle 1">
            <a:extLst>
              <a:ext uri="{FF2B5EF4-FFF2-40B4-BE49-F238E27FC236}">
                <a16:creationId xmlns:a16="http://schemas.microsoft.com/office/drawing/2014/main" id="{7337D31B-BC09-E224-862E-84E44E2EF31E}"/>
              </a:ext>
            </a:extLst>
          </p:cNvPr>
          <p:cNvSpPr>
            <a:spLocks noGrp="1" noChangeArrowheads="1"/>
          </p:cNvSpPr>
          <p:nvPr>
            <p:ph idx="1"/>
          </p:nvPr>
        </p:nvSpPr>
        <p:spPr bwMode="auto">
          <a:xfrm>
            <a:off x="1137920" y="1745284"/>
            <a:ext cx="73660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accent4">
                    <a:lumMod val="75000"/>
                  </a:schemeClr>
                </a:solidFill>
                <a:effectLst/>
                <a:latin typeface="+mj-lt"/>
              </a:rPr>
              <a:t>13-Variant ANOVA → </a:t>
            </a:r>
            <a:r>
              <a:rPr kumimoji="0" lang="en-US" altLang="en-US" sz="1800" b="1" i="0" u="none" strike="noStrike" cap="none" normalizeH="0" baseline="0" dirty="0">
                <a:ln>
                  <a:noFill/>
                </a:ln>
                <a:solidFill>
                  <a:schemeClr val="accent4">
                    <a:lumMod val="75000"/>
                  </a:schemeClr>
                </a:solidFill>
                <a:effectLst/>
                <a:latin typeface="+mj-lt"/>
              </a:rPr>
              <a:t>No significant differences</a:t>
            </a:r>
            <a:r>
              <a:rPr kumimoji="0" lang="en-US" altLang="en-US" sz="1800" b="0" i="0" u="none" strike="noStrike" cap="none" normalizeH="0" baseline="0" dirty="0">
                <a:ln>
                  <a:noFill/>
                </a:ln>
                <a:solidFill>
                  <a:schemeClr val="accent4">
                    <a:lumMod val="75000"/>
                  </a:schemeClr>
                </a:solidFill>
                <a:effectLst/>
                <a:latin typeface="+mj-l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accent4">
                    <a:lumMod val="75000"/>
                  </a:schemeClr>
                </a:solidFill>
                <a:effectLst/>
                <a:latin typeface="+mj-lt"/>
              </a:rPr>
              <a:t>5-Model ANOVA → </a:t>
            </a:r>
            <a:r>
              <a:rPr kumimoji="0" lang="en-US" altLang="en-US" sz="1800" b="1" i="0" u="none" strike="noStrike" cap="none" normalizeH="0" baseline="0" dirty="0">
                <a:ln>
                  <a:noFill/>
                </a:ln>
                <a:solidFill>
                  <a:schemeClr val="accent4">
                    <a:lumMod val="75000"/>
                  </a:schemeClr>
                </a:solidFill>
                <a:effectLst/>
                <a:latin typeface="+mj-lt"/>
              </a:rPr>
              <a:t>No significant differences</a:t>
            </a:r>
            <a:r>
              <a:rPr kumimoji="0" lang="en-US" altLang="en-US" sz="1800" b="0" i="0" u="none" strike="noStrike" cap="none" normalizeH="0" baseline="0" dirty="0">
                <a:ln>
                  <a:noFill/>
                </a:ln>
                <a:solidFill>
                  <a:schemeClr val="accent4">
                    <a:lumMod val="75000"/>
                  </a:schemeClr>
                </a:solidFill>
                <a:effectLst/>
                <a:latin typeface="+mj-l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accent4">
                    <a:lumMod val="75000"/>
                  </a:schemeClr>
                </a:solidFill>
                <a:effectLst/>
                <a:latin typeface="+mj-lt"/>
              </a:rPr>
              <a:t>Model ranking: Claude &gt; ChatGPT &gt; </a:t>
            </a:r>
            <a:r>
              <a:rPr kumimoji="0" lang="en-US" altLang="en-US" sz="1800" b="0" i="0" u="none" strike="noStrike" cap="none" normalizeH="0" baseline="0" dirty="0" err="1">
                <a:ln>
                  <a:noFill/>
                </a:ln>
                <a:solidFill>
                  <a:schemeClr val="accent4">
                    <a:lumMod val="75000"/>
                  </a:schemeClr>
                </a:solidFill>
                <a:effectLst/>
                <a:latin typeface="+mj-lt"/>
              </a:rPr>
              <a:t>Deepseek</a:t>
            </a:r>
            <a:r>
              <a:rPr kumimoji="0" lang="en-US" altLang="en-US" sz="1800" b="0" i="0" u="none" strike="noStrike" cap="none" normalizeH="0" baseline="0" dirty="0">
                <a:ln>
                  <a:noFill/>
                </a:ln>
                <a:solidFill>
                  <a:schemeClr val="accent4">
                    <a:lumMod val="75000"/>
                  </a:schemeClr>
                </a:solidFill>
                <a:effectLst/>
                <a:latin typeface="+mj-lt"/>
              </a:rPr>
              <a:t> &gt; Gemini &gt; Human.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accent4">
                    <a:lumMod val="75000"/>
                  </a:schemeClr>
                </a:solidFill>
                <a:effectLst/>
                <a:latin typeface="+mj-lt"/>
              </a:rPr>
              <a:t>Dimensions: Stable, no differences.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accent4">
                  <a:lumMod val="75000"/>
                </a:schemeClr>
              </a:solidFill>
              <a:effectLst/>
              <a:latin typeface="+mj-lt"/>
            </a:endParaRPr>
          </a:p>
          <a:p>
            <a:pPr lvl="0" defTabSz="914400" eaLnBrk="0" fontAlgn="base" hangingPunct="0">
              <a:spcBef>
                <a:spcPct val="0"/>
              </a:spcBef>
              <a:spcAft>
                <a:spcPct val="0"/>
              </a:spcAft>
              <a:buFont typeface="Wingdings" panose="05000000000000000000" pitchFamily="2" charset="2"/>
              <a:buChar char="ü"/>
            </a:pPr>
            <a:r>
              <a:rPr lang="en-US" sz="1800" dirty="0">
                <a:solidFill>
                  <a:schemeClr val="accent4">
                    <a:lumMod val="75000"/>
                  </a:schemeClr>
                </a:solidFill>
                <a:latin typeface="+mj-lt"/>
              </a:rPr>
              <a:t>Strengths/weaknesses: Claude most consistent, Human lowest in visuals.</a:t>
            </a:r>
            <a:endParaRPr kumimoji="0" lang="en-US" altLang="en-US" sz="1800" b="0" i="0" u="none" strike="noStrike" cap="none" normalizeH="0" baseline="0" dirty="0">
              <a:ln>
                <a:noFill/>
              </a:ln>
              <a:solidFill>
                <a:schemeClr val="accent4">
                  <a:lumMod val="75000"/>
                </a:schemeClr>
              </a:solidFill>
              <a:effectLst/>
              <a:latin typeface="+mj-lt"/>
            </a:endParaRPr>
          </a:p>
        </p:txBody>
      </p:sp>
    </p:spTree>
    <p:extLst>
      <p:ext uri="{BB962C8B-B14F-4D97-AF65-F5344CB8AC3E}">
        <p14:creationId xmlns:p14="http://schemas.microsoft.com/office/powerpoint/2010/main" val="2560747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4C38-A98A-D14B-E98B-6BB8458A9E3D}"/>
              </a:ext>
            </a:extLst>
          </p:cNvPr>
          <p:cNvSpPr>
            <a:spLocks noGrp="1"/>
          </p:cNvSpPr>
          <p:nvPr>
            <p:ph type="title"/>
          </p:nvPr>
        </p:nvSpPr>
        <p:spPr>
          <a:xfrm>
            <a:off x="325120" y="264796"/>
            <a:ext cx="8229600" cy="1143000"/>
          </a:xfrm>
        </p:spPr>
        <p:txBody>
          <a:bodyPr/>
          <a:lstStyle/>
          <a:p>
            <a:r>
              <a:rPr lang="en-IN" b="1" dirty="0">
                <a:solidFill>
                  <a:srgbClr val="4F2683"/>
                </a:solidFill>
              </a:rPr>
              <a:t>Key Insights</a:t>
            </a:r>
          </a:p>
        </p:txBody>
      </p:sp>
      <p:sp>
        <p:nvSpPr>
          <p:cNvPr id="3" name="Rectangle 1">
            <a:extLst>
              <a:ext uri="{FF2B5EF4-FFF2-40B4-BE49-F238E27FC236}">
                <a16:creationId xmlns:a16="http://schemas.microsoft.com/office/drawing/2014/main" id="{D8CC2F93-A81F-504F-27A4-E5316E89C39B}"/>
              </a:ext>
            </a:extLst>
          </p:cNvPr>
          <p:cNvSpPr>
            <a:spLocks noGrp="1" noChangeArrowheads="1"/>
          </p:cNvSpPr>
          <p:nvPr>
            <p:ph idx="1"/>
          </p:nvPr>
        </p:nvSpPr>
        <p:spPr bwMode="auto">
          <a:xfrm>
            <a:off x="568960" y="1586437"/>
            <a:ext cx="8229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accent4">
                    <a:lumMod val="75000"/>
                  </a:schemeClr>
                </a:solidFill>
                <a:effectLst/>
                <a:latin typeface="+mj-lt"/>
              </a:rPr>
              <a:t>Parity between Human and AI:</a:t>
            </a:r>
            <a:r>
              <a:rPr kumimoji="0" lang="en-US" altLang="en-US" sz="1800" b="0" i="0" u="none" strike="noStrike" cap="none" normalizeH="0" baseline="0" dirty="0">
                <a:ln>
                  <a:noFill/>
                </a:ln>
                <a:solidFill>
                  <a:schemeClr val="accent4">
                    <a:lumMod val="75000"/>
                  </a:schemeClr>
                </a:solidFill>
                <a:effectLst/>
                <a:latin typeface="+mj-lt"/>
              </a:rPr>
              <a:t> </a:t>
            </a:r>
            <a:r>
              <a:rPr kumimoji="0" lang="en-US" altLang="en-US" sz="1800" i="0" u="none" strike="noStrike" cap="none" normalizeH="0" baseline="0" dirty="0">
                <a:ln>
                  <a:noFill/>
                </a:ln>
                <a:solidFill>
                  <a:schemeClr val="accent4">
                    <a:lumMod val="75000"/>
                  </a:schemeClr>
                </a:solidFill>
                <a:effectLst/>
                <a:latin typeface="+mj-lt"/>
              </a:rPr>
              <a:t>No significant differences → AI ads perceived as equally effective.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accent4">
                    <a:lumMod val="75000"/>
                  </a:schemeClr>
                </a:solidFill>
                <a:effectLst/>
                <a:latin typeface="+mj-lt"/>
              </a:rPr>
              <a:t>Consistency advantage:</a:t>
            </a:r>
            <a:r>
              <a:rPr kumimoji="0" lang="en-US" altLang="en-US" sz="1800" b="0" i="0" u="none" strike="noStrike" cap="none" normalizeH="0" baseline="0" dirty="0">
                <a:ln>
                  <a:noFill/>
                </a:ln>
                <a:solidFill>
                  <a:schemeClr val="accent4">
                    <a:lumMod val="75000"/>
                  </a:schemeClr>
                </a:solidFill>
                <a:effectLst/>
                <a:latin typeface="+mj-lt"/>
              </a:rPr>
              <a:t> </a:t>
            </a:r>
            <a:r>
              <a:rPr kumimoji="0" lang="en-US" altLang="en-US" sz="1800" i="0" u="none" strike="noStrike" cap="none" normalizeH="0" baseline="0" dirty="0">
                <a:ln>
                  <a:noFill/>
                </a:ln>
                <a:solidFill>
                  <a:schemeClr val="accent4">
                    <a:lumMod val="75000"/>
                  </a:schemeClr>
                </a:solidFill>
                <a:effectLst/>
                <a:latin typeface="+mj-lt"/>
              </a:rPr>
              <a:t>LLM ads had lower variance, showing more stable audience reception.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accent4">
                    <a:lumMod val="75000"/>
                  </a:schemeClr>
                </a:solidFill>
                <a:effectLst/>
                <a:latin typeface="+mj-lt"/>
              </a:rPr>
              <a:t>Claude’s edge:</a:t>
            </a:r>
            <a:r>
              <a:rPr kumimoji="0" lang="en-US" altLang="en-US" sz="1800" b="0" i="0" u="none" strike="noStrike" cap="none" normalizeH="0" baseline="0" dirty="0">
                <a:ln>
                  <a:noFill/>
                </a:ln>
                <a:solidFill>
                  <a:schemeClr val="accent4">
                    <a:lumMod val="75000"/>
                  </a:schemeClr>
                </a:solidFill>
                <a:effectLst/>
                <a:latin typeface="+mj-lt"/>
              </a:rPr>
              <a:t> Slightly higher means across 4/5 dimensions → best overall reliability.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accent4">
                    <a:lumMod val="75000"/>
                  </a:schemeClr>
                </a:solidFill>
                <a:effectLst/>
                <a:latin typeface="+mj-lt"/>
              </a:rPr>
              <a:t>Human weakness:</a:t>
            </a:r>
            <a:r>
              <a:rPr kumimoji="0" lang="en-US" altLang="en-US" sz="1800" b="0" i="0" u="none" strike="noStrike" cap="none" normalizeH="0" baseline="0" dirty="0">
                <a:ln>
                  <a:noFill/>
                </a:ln>
                <a:solidFill>
                  <a:schemeClr val="accent4">
                    <a:lumMod val="75000"/>
                  </a:schemeClr>
                </a:solidFill>
                <a:effectLst/>
                <a:latin typeface="+mj-lt"/>
              </a:rPr>
              <a:t> </a:t>
            </a:r>
            <a:r>
              <a:rPr kumimoji="0" lang="en-US" altLang="en-US" sz="1800" i="0" u="none" strike="noStrike" cap="none" normalizeH="0" baseline="0" dirty="0">
                <a:ln>
                  <a:noFill/>
                </a:ln>
                <a:solidFill>
                  <a:schemeClr val="accent4">
                    <a:lumMod val="75000"/>
                  </a:schemeClr>
                </a:solidFill>
                <a:effectLst/>
                <a:latin typeface="+mj-lt"/>
              </a:rPr>
              <a:t>Human ads scored lowest in Visual Appeal → possible bias toward professional polish of AI-generated ads.</a:t>
            </a:r>
          </a:p>
        </p:txBody>
      </p:sp>
    </p:spTree>
    <p:extLst>
      <p:ext uri="{BB962C8B-B14F-4D97-AF65-F5344CB8AC3E}">
        <p14:creationId xmlns:p14="http://schemas.microsoft.com/office/powerpoint/2010/main" val="1861071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ADDDF-DCD7-489B-D690-E7C573B0F173}"/>
              </a:ext>
            </a:extLst>
          </p:cNvPr>
          <p:cNvSpPr>
            <a:spLocks noGrp="1"/>
          </p:cNvSpPr>
          <p:nvPr>
            <p:ph type="title"/>
          </p:nvPr>
        </p:nvSpPr>
        <p:spPr>
          <a:xfrm>
            <a:off x="457200" y="155319"/>
            <a:ext cx="8229600" cy="1143000"/>
          </a:xfrm>
        </p:spPr>
        <p:txBody>
          <a:bodyPr/>
          <a:lstStyle/>
          <a:p>
            <a:r>
              <a:rPr lang="en-IN" b="1" dirty="0">
                <a:solidFill>
                  <a:srgbClr val="4F2683"/>
                </a:solidFill>
              </a:rPr>
              <a:t>Why No Significant Differences?</a:t>
            </a:r>
          </a:p>
        </p:txBody>
      </p:sp>
      <p:sp>
        <p:nvSpPr>
          <p:cNvPr id="4" name="Rectangle 1">
            <a:extLst>
              <a:ext uri="{FF2B5EF4-FFF2-40B4-BE49-F238E27FC236}">
                <a16:creationId xmlns:a16="http://schemas.microsoft.com/office/drawing/2014/main" id="{BFE73E7E-267E-A5A6-F840-A0CF4DE343EC}"/>
              </a:ext>
            </a:extLst>
          </p:cNvPr>
          <p:cNvSpPr>
            <a:spLocks noGrp="1" noChangeArrowheads="1"/>
          </p:cNvSpPr>
          <p:nvPr>
            <p:ph idx="1"/>
          </p:nvPr>
        </p:nvSpPr>
        <p:spPr bwMode="auto">
          <a:xfrm>
            <a:off x="1168400" y="5023376"/>
            <a:ext cx="53091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lang="en-US" altLang="en-US" sz="1800" dirty="0">
              <a:solidFill>
                <a:schemeClr val="accent4">
                  <a:lumMod val="75000"/>
                </a:schemeClr>
              </a:solidFill>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accent4">
                  <a:lumMod val="75000"/>
                </a:schemeClr>
              </a:solidFill>
              <a:effectLst/>
              <a:latin typeface="+mj-lt"/>
            </a:endParaRPr>
          </a:p>
        </p:txBody>
      </p:sp>
      <p:sp>
        <p:nvSpPr>
          <p:cNvPr id="3" name="Rectangle 1">
            <a:extLst>
              <a:ext uri="{FF2B5EF4-FFF2-40B4-BE49-F238E27FC236}">
                <a16:creationId xmlns:a16="http://schemas.microsoft.com/office/drawing/2014/main" id="{8B87D4FD-BD8B-3B2F-FB9B-DD64345BE508}"/>
              </a:ext>
            </a:extLst>
          </p:cNvPr>
          <p:cNvSpPr>
            <a:spLocks noChangeArrowheads="1"/>
          </p:cNvSpPr>
          <p:nvPr/>
        </p:nvSpPr>
        <p:spPr bwMode="auto">
          <a:xfrm>
            <a:off x="375920" y="1852787"/>
            <a:ext cx="876808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accent4">
                    <a:lumMod val="75000"/>
                  </a:schemeClr>
                </a:solidFill>
                <a:effectLst/>
                <a:latin typeface="+mj-lt"/>
              </a:rPr>
              <a:t>Sample size effect:</a:t>
            </a:r>
            <a:r>
              <a:rPr kumimoji="0" lang="en-US" altLang="en-US" b="0" i="0" u="none" strike="noStrike" cap="none" normalizeH="0" baseline="0" dirty="0">
                <a:ln>
                  <a:noFill/>
                </a:ln>
                <a:solidFill>
                  <a:schemeClr val="accent4">
                    <a:lumMod val="75000"/>
                  </a:schemeClr>
                </a:solidFill>
                <a:effectLst/>
                <a:latin typeface="+mj-lt"/>
              </a:rPr>
              <a:t> 42 per AI group vs 16 human → power imbalance.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accent4">
                  <a:lumMod val="75000"/>
                </a:schemeClr>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accent4">
                    <a:lumMod val="75000"/>
                  </a:schemeClr>
                </a:solidFill>
                <a:effectLst/>
                <a:latin typeface="+mj-lt"/>
              </a:rPr>
              <a:t>Survey limitations:</a:t>
            </a:r>
            <a:r>
              <a:rPr kumimoji="0" lang="en-US" altLang="en-US" b="0" i="0" u="none" strike="noStrike" cap="none" normalizeH="0" baseline="0" dirty="0">
                <a:ln>
                  <a:noFill/>
                </a:ln>
                <a:solidFill>
                  <a:schemeClr val="accent4">
                    <a:lumMod val="75000"/>
                  </a:schemeClr>
                </a:solidFill>
                <a:effectLst/>
                <a:latin typeface="+mj-lt"/>
              </a:rPr>
              <a:t> Subjective perception ≠ real consumer behavior (no CTR, no sales conversion).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accent4">
                  <a:lumMod val="75000"/>
                </a:schemeClr>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accent4">
                    <a:lumMod val="75000"/>
                  </a:schemeClr>
                </a:solidFill>
                <a:effectLst/>
                <a:latin typeface="+mj-lt"/>
              </a:rPr>
              <a:t>Product neutrality:</a:t>
            </a:r>
            <a:r>
              <a:rPr kumimoji="0" lang="en-US" altLang="en-US" b="0" i="0" u="none" strike="noStrike" cap="none" normalizeH="0" baseline="0" dirty="0">
                <a:ln>
                  <a:noFill/>
                </a:ln>
                <a:solidFill>
                  <a:schemeClr val="accent4">
                    <a:lumMod val="75000"/>
                  </a:schemeClr>
                </a:solidFill>
                <a:effectLst/>
                <a:latin typeface="+mj-lt"/>
              </a:rPr>
              <a:t> Everyday items (not emotionally charged products).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b="0" i="0" u="none" strike="noStrike" cap="none" normalizeH="0" baseline="0" dirty="0">
              <a:ln>
                <a:noFill/>
              </a:ln>
              <a:solidFill>
                <a:schemeClr val="accent4">
                  <a:lumMod val="75000"/>
                </a:schemeClr>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accent4">
                    <a:lumMod val="75000"/>
                  </a:schemeClr>
                </a:solidFill>
                <a:effectLst/>
                <a:latin typeface="+mj-lt"/>
              </a:rPr>
              <a:t>Ceiling effect:</a:t>
            </a:r>
            <a:r>
              <a:rPr kumimoji="0" lang="en-US" altLang="en-US" b="0" i="0" u="none" strike="noStrike" cap="none" normalizeH="0" baseline="0" dirty="0">
                <a:ln>
                  <a:noFill/>
                </a:ln>
                <a:solidFill>
                  <a:schemeClr val="accent4">
                    <a:lumMod val="75000"/>
                  </a:schemeClr>
                </a:solidFill>
                <a:effectLst/>
                <a:latin typeface="+mj-lt"/>
              </a:rPr>
              <a:t> Ratings clustered in the 3.3–3.9 range → </a:t>
            </a:r>
            <a:r>
              <a:rPr kumimoji="0" lang="en-US" altLang="en-US" i="0" u="none" strike="noStrike" cap="none" normalizeH="0" baseline="0" dirty="0">
                <a:ln>
                  <a:noFill/>
                </a:ln>
                <a:solidFill>
                  <a:schemeClr val="accent4">
                    <a:lumMod val="75000"/>
                  </a:schemeClr>
                </a:solidFill>
                <a:effectLst/>
                <a:latin typeface="+mj-lt"/>
              </a:rPr>
              <a:t>narrow scoring band reduced differentiation.</a:t>
            </a:r>
          </a:p>
        </p:txBody>
      </p:sp>
    </p:spTree>
    <p:extLst>
      <p:ext uri="{BB962C8B-B14F-4D97-AF65-F5344CB8AC3E}">
        <p14:creationId xmlns:p14="http://schemas.microsoft.com/office/powerpoint/2010/main" val="1199201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4942-5FF2-F303-EB80-A0E2B5340408}"/>
              </a:ext>
            </a:extLst>
          </p:cNvPr>
          <p:cNvSpPr>
            <a:spLocks noGrp="1"/>
          </p:cNvSpPr>
          <p:nvPr>
            <p:ph type="title"/>
          </p:nvPr>
        </p:nvSpPr>
        <p:spPr/>
        <p:txBody>
          <a:bodyPr/>
          <a:lstStyle/>
          <a:p>
            <a:r>
              <a:rPr lang="en-IN" b="1" dirty="0">
                <a:solidFill>
                  <a:srgbClr val="4F2683"/>
                </a:solidFill>
              </a:rPr>
              <a:t>Practical Implications for Industry</a:t>
            </a:r>
          </a:p>
        </p:txBody>
      </p:sp>
      <p:sp>
        <p:nvSpPr>
          <p:cNvPr id="4" name="Rectangle 1">
            <a:extLst>
              <a:ext uri="{FF2B5EF4-FFF2-40B4-BE49-F238E27FC236}">
                <a16:creationId xmlns:a16="http://schemas.microsoft.com/office/drawing/2014/main" id="{C8608318-FDAC-AA61-A641-D940A189CB35}"/>
              </a:ext>
            </a:extLst>
          </p:cNvPr>
          <p:cNvSpPr>
            <a:spLocks noGrp="1" noChangeArrowheads="1"/>
          </p:cNvSpPr>
          <p:nvPr>
            <p:ph idx="1"/>
          </p:nvPr>
        </p:nvSpPr>
        <p:spPr bwMode="auto">
          <a:xfrm>
            <a:off x="599440" y="2105795"/>
            <a:ext cx="790448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accent4">
                    <a:lumMod val="75000"/>
                  </a:schemeClr>
                </a:solidFill>
                <a:effectLst/>
                <a:latin typeface="+mj-lt"/>
              </a:rPr>
              <a:t>AI can safely replace or augment humans</a:t>
            </a:r>
            <a:r>
              <a:rPr kumimoji="0" lang="en-US" altLang="en-US" sz="1800" b="0" i="0" u="none" strike="noStrike" cap="none" normalizeH="0" baseline="0" dirty="0">
                <a:ln>
                  <a:noFill/>
                </a:ln>
                <a:solidFill>
                  <a:schemeClr val="accent4">
                    <a:lumMod val="75000"/>
                  </a:schemeClr>
                </a:solidFill>
                <a:effectLst/>
                <a:latin typeface="+mj-lt"/>
              </a:rPr>
              <a:t> for ad copy/imagery → </a:t>
            </a:r>
            <a:r>
              <a:rPr kumimoji="0" lang="en-US" altLang="en-US" sz="1800" b="1" i="0" u="none" strike="noStrike" cap="none" normalizeH="0" baseline="0" dirty="0">
                <a:ln>
                  <a:noFill/>
                </a:ln>
                <a:solidFill>
                  <a:schemeClr val="accent4">
                    <a:lumMod val="75000"/>
                  </a:schemeClr>
                </a:solidFill>
                <a:effectLst/>
                <a:latin typeface="+mj-lt"/>
              </a:rPr>
              <a:t>cost &amp; speed savings</a:t>
            </a:r>
            <a:r>
              <a:rPr kumimoji="0" lang="en-US" altLang="en-US" sz="1800" b="0" i="0" u="none" strike="noStrike" cap="none" normalizeH="0" baseline="0" dirty="0">
                <a:ln>
                  <a:noFill/>
                </a:ln>
                <a:solidFill>
                  <a:schemeClr val="accent4">
                    <a:lumMod val="75000"/>
                  </a:schemeClr>
                </a:solidFill>
                <a:effectLst/>
                <a:latin typeface="+mj-l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accent4">
                    <a:lumMod val="75000"/>
                  </a:schemeClr>
                </a:solidFill>
                <a:effectLst/>
                <a:latin typeface="+mj-lt"/>
              </a:rPr>
              <a:t>Businesses can </a:t>
            </a:r>
            <a:r>
              <a:rPr kumimoji="0" lang="en-US" altLang="en-US" sz="1800" b="1" i="0" u="none" strike="noStrike" cap="none" normalizeH="0" baseline="0" dirty="0">
                <a:ln>
                  <a:noFill/>
                </a:ln>
                <a:solidFill>
                  <a:schemeClr val="accent4">
                    <a:lumMod val="75000"/>
                  </a:schemeClr>
                </a:solidFill>
                <a:effectLst/>
                <a:latin typeface="+mj-lt"/>
              </a:rPr>
              <a:t>mix models</a:t>
            </a:r>
            <a:r>
              <a:rPr kumimoji="0" lang="en-US" altLang="en-US" sz="1800" b="0" i="0" u="none" strike="noStrike" cap="none" normalizeH="0" baseline="0" dirty="0">
                <a:ln>
                  <a:noFill/>
                </a:ln>
                <a:solidFill>
                  <a:schemeClr val="accent4">
                    <a:lumMod val="75000"/>
                  </a:schemeClr>
                </a:solidFill>
                <a:effectLst/>
                <a:latin typeface="+mj-lt"/>
              </a:rPr>
              <a:t> (Claude for persuasion, Gemini for clarity).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accent4">
                    <a:lumMod val="75000"/>
                  </a:schemeClr>
                </a:solidFill>
                <a:effectLst/>
                <a:latin typeface="+mj-lt"/>
              </a:rPr>
              <a:t>Audience does not penalize AI content</a:t>
            </a:r>
            <a:r>
              <a:rPr kumimoji="0" lang="en-US" altLang="en-US" sz="1800" b="0" i="0" u="none" strike="noStrike" cap="none" normalizeH="0" baseline="0" dirty="0">
                <a:ln>
                  <a:noFill/>
                </a:ln>
                <a:solidFill>
                  <a:schemeClr val="accent4">
                    <a:lumMod val="75000"/>
                  </a:schemeClr>
                </a:solidFill>
                <a:effectLst/>
                <a:latin typeface="+mj-lt"/>
              </a:rPr>
              <a:t> → removes adoption risk.</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accent4">
                    <a:lumMod val="75000"/>
                  </a:schemeClr>
                </a:solidFill>
                <a:effectLst/>
                <a:latin typeface="+mj-lt"/>
              </a:rPr>
              <a:t>Future: AI can </a:t>
            </a:r>
            <a:r>
              <a:rPr kumimoji="0" lang="en-US" altLang="en-US" sz="1800" b="1" i="0" u="none" strike="noStrike" cap="none" normalizeH="0" baseline="0" dirty="0">
                <a:ln>
                  <a:noFill/>
                </a:ln>
                <a:solidFill>
                  <a:schemeClr val="accent4">
                    <a:lumMod val="75000"/>
                  </a:schemeClr>
                </a:solidFill>
                <a:effectLst/>
                <a:latin typeface="+mj-lt"/>
              </a:rPr>
              <a:t>scale ad personalization</a:t>
            </a:r>
            <a:r>
              <a:rPr kumimoji="0" lang="en-US" altLang="en-US" sz="1800" b="0" i="0" u="none" strike="noStrike" cap="none" normalizeH="0" baseline="0" dirty="0">
                <a:ln>
                  <a:noFill/>
                </a:ln>
                <a:solidFill>
                  <a:schemeClr val="accent4">
                    <a:lumMod val="75000"/>
                  </a:schemeClr>
                </a:solidFill>
                <a:effectLst/>
                <a:latin typeface="+mj-lt"/>
              </a:rPr>
              <a:t> far beyond human capacity.</a:t>
            </a:r>
          </a:p>
        </p:txBody>
      </p:sp>
    </p:spTree>
    <p:extLst>
      <p:ext uri="{BB962C8B-B14F-4D97-AF65-F5344CB8AC3E}">
        <p14:creationId xmlns:p14="http://schemas.microsoft.com/office/powerpoint/2010/main" val="290774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0357-19FA-5292-236C-D021B5156CB3}"/>
              </a:ext>
            </a:extLst>
          </p:cNvPr>
          <p:cNvSpPr>
            <a:spLocks noGrp="1"/>
          </p:cNvSpPr>
          <p:nvPr>
            <p:ph type="title"/>
          </p:nvPr>
        </p:nvSpPr>
        <p:spPr>
          <a:xfrm>
            <a:off x="335280" y="122238"/>
            <a:ext cx="8229600" cy="1143000"/>
          </a:xfrm>
        </p:spPr>
        <p:txBody>
          <a:bodyPr/>
          <a:lstStyle/>
          <a:p>
            <a:r>
              <a:rPr lang="en-IN" b="1" dirty="0">
                <a:solidFill>
                  <a:srgbClr val="4F2683"/>
                </a:solidFill>
              </a:rPr>
              <a:t>Limitations</a:t>
            </a:r>
          </a:p>
        </p:txBody>
      </p:sp>
      <p:sp>
        <p:nvSpPr>
          <p:cNvPr id="3" name="Rectangle 1">
            <a:extLst>
              <a:ext uri="{FF2B5EF4-FFF2-40B4-BE49-F238E27FC236}">
                <a16:creationId xmlns:a16="http://schemas.microsoft.com/office/drawing/2014/main" id="{81919B32-1503-2D1F-51E0-6B991811E1B9}"/>
              </a:ext>
            </a:extLst>
          </p:cNvPr>
          <p:cNvSpPr>
            <a:spLocks noGrp="1" noChangeArrowheads="1"/>
          </p:cNvSpPr>
          <p:nvPr>
            <p:ph idx="1"/>
          </p:nvPr>
        </p:nvSpPr>
        <p:spPr bwMode="auto">
          <a:xfrm>
            <a:off x="457200" y="1940511"/>
            <a:ext cx="826386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accent4">
                    <a:lumMod val="75000"/>
                  </a:schemeClr>
                </a:solidFill>
                <a:effectLst/>
                <a:latin typeface="+mj-lt"/>
              </a:rPr>
              <a:t>No </a:t>
            </a:r>
            <a:r>
              <a:rPr kumimoji="0" lang="en-US" altLang="en-US" sz="1800" b="1" i="0" u="none" strike="noStrike" cap="none" normalizeH="0" baseline="0" dirty="0">
                <a:ln>
                  <a:noFill/>
                </a:ln>
                <a:solidFill>
                  <a:schemeClr val="accent4">
                    <a:lumMod val="75000"/>
                  </a:schemeClr>
                </a:solidFill>
                <a:effectLst/>
                <a:latin typeface="+mj-lt"/>
              </a:rPr>
              <a:t>real campaign metrics</a:t>
            </a:r>
            <a:r>
              <a:rPr kumimoji="0" lang="en-US" altLang="en-US" sz="1800" b="0" i="0" u="none" strike="noStrike" cap="none" normalizeH="0" baseline="0" dirty="0">
                <a:ln>
                  <a:noFill/>
                </a:ln>
                <a:solidFill>
                  <a:schemeClr val="accent4">
                    <a:lumMod val="75000"/>
                  </a:schemeClr>
                </a:solidFill>
                <a:effectLst/>
                <a:latin typeface="+mj-lt"/>
              </a:rPr>
              <a:t> (impressions, CTR, conversions).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accent4">
                    <a:lumMod val="75000"/>
                  </a:schemeClr>
                </a:solidFill>
                <a:effectLst/>
                <a:latin typeface="+mj-lt"/>
              </a:rPr>
              <a:t>Narrow </a:t>
            </a:r>
            <a:r>
              <a:rPr kumimoji="0" lang="en-US" altLang="en-US" sz="1800" b="1" i="0" u="none" strike="noStrike" cap="none" normalizeH="0" baseline="0" dirty="0">
                <a:ln>
                  <a:noFill/>
                </a:ln>
                <a:solidFill>
                  <a:schemeClr val="accent4">
                    <a:lumMod val="75000"/>
                  </a:schemeClr>
                </a:solidFill>
                <a:effectLst/>
                <a:latin typeface="+mj-lt"/>
              </a:rPr>
              <a:t>product set</a:t>
            </a:r>
            <a:r>
              <a:rPr kumimoji="0" lang="en-US" altLang="en-US" sz="1800" b="0" i="0" u="none" strike="noStrike" cap="none" normalizeH="0" baseline="0" dirty="0">
                <a:ln>
                  <a:noFill/>
                </a:ln>
                <a:solidFill>
                  <a:schemeClr val="accent4">
                    <a:lumMod val="75000"/>
                  </a:schemeClr>
                </a:solidFill>
                <a:effectLst/>
                <a:latin typeface="+mj-lt"/>
              </a:rPr>
              <a:t> (low-involvement items only).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accent4">
                    <a:lumMod val="75000"/>
                  </a:schemeClr>
                </a:solidFill>
                <a:effectLst/>
                <a:latin typeface="+mj-lt"/>
              </a:rPr>
              <a:t>Single exposure design</a:t>
            </a:r>
            <a:r>
              <a:rPr kumimoji="0" lang="en-US" altLang="en-US" sz="1800" b="0" i="0" u="none" strike="noStrike" cap="none" normalizeH="0" baseline="0" dirty="0">
                <a:ln>
                  <a:noFill/>
                </a:ln>
                <a:solidFill>
                  <a:schemeClr val="accent4">
                    <a:lumMod val="75000"/>
                  </a:schemeClr>
                </a:solidFill>
                <a:effectLst/>
                <a:latin typeface="+mj-lt"/>
              </a:rPr>
              <a:t> → real marketing involves repetition &amp; retargeting.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accent4">
                    <a:lumMod val="75000"/>
                  </a:schemeClr>
                </a:solidFill>
                <a:effectLst/>
                <a:latin typeface="+mj-lt"/>
              </a:rPr>
              <a:t>Prompting unoptimized</a:t>
            </a:r>
            <a:r>
              <a:rPr kumimoji="0" lang="en-US" altLang="en-US" sz="1800" b="0" i="0" u="none" strike="noStrike" cap="none" normalizeH="0" baseline="0" dirty="0">
                <a:ln>
                  <a:noFill/>
                </a:ln>
                <a:solidFill>
                  <a:schemeClr val="accent4">
                    <a:lumMod val="75000"/>
                  </a:schemeClr>
                </a:solidFill>
                <a:effectLst/>
                <a:latin typeface="+mj-lt"/>
              </a:rPr>
              <a:t> → off-the-shelf generation, not fine-tuned for persuasion.</a:t>
            </a:r>
          </a:p>
        </p:txBody>
      </p:sp>
    </p:spTree>
    <p:extLst>
      <p:ext uri="{BB962C8B-B14F-4D97-AF65-F5344CB8AC3E}">
        <p14:creationId xmlns:p14="http://schemas.microsoft.com/office/powerpoint/2010/main" val="3346677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8624-4747-4845-4EE6-69FDEFA2E655}"/>
              </a:ext>
            </a:extLst>
          </p:cNvPr>
          <p:cNvSpPr>
            <a:spLocks noGrp="1"/>
          </p:cNvSpPr>
          <p:nvPr>
            <p:ph type="title"/>
          </p:nvPr>
        </p:nvSpPr>
        <p:spPr>
          <a:xfrm>
            <a:off x="345440" y="122238"/>
            <a:ext cx="8229600" cy="1143000"/>
          </a:xfrm>
        </p:spPr>
        <p:txBody>
          <a:bodyPr/>
          <a:lstStyle/>
          <a:p>
            <a:r>
              <a:rPr lang="en-IN" b="1" dirty="0">
                <a:solidFill>
                  <a:srgbClr val="4F2683"/>
                </a:solidFill>
              </a:rPr>
              <a:t>Roadmap &amp; Future Work</a:t>
            </a:r>
          </a:p>
        </p:txBody>
      </p:sp>
      <p:sp>
        <p:nvSpPr>
          <p:cNvPr id="3" name="Rectangle 1">
            <a:extLst>
              <a:ext uri="{FF2B5EF4-FFF2-40B4-BE49-F238E27FC236}">
                <a16:creationId xmlns:a16="http://schemas.microsoft.com/office/drawing/2014/main" id="{8C3FEFE2-D177-3BC8-7684-10888C534B23}"/>
              </a:ext>
            </a:extLst>
          </p:cNvPr>
          <p:cNvSpPr>
            <a:spLocks noGrp="1" noChangeArrowheads="1"/>
          </p:cNvSpPr>
          <p:nvPr>
            <p:ph idx="1"/>
          </p:nvPr>
        </p:nvSpPr>
        <p:spPr bwMode="auto">
          <a:xfrm>
            <a:off x="631774" y="1869482"/>
            <a:ext cx="805502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accent4">
                    <a:lumMod val="75000"/>
                  </a:schemeClr>
                </a:solidFill>
                <a:effectLst/>
                <a:latin typeface="+mj-lt"/>
              </a:rPr>
              <a:t>Expand sample size</a:t>
            </a:r>
            <a:r>
              <a:rPr kumimoji="0" lang="en-US" altLang="en-US" sz="1800" b="0" i="0" u="none" strike="noStrike" cap="none" normalizeH="0" baseline="0" dirty="0">
                <a:ln>
                  <a:noFill/>
                </a:ln>
                <a:solidFill>
                  <a:schemeClr val="accent4">
                    <a:lumMod val="75000"/>
                  </a:schemeClr>
                </a:solidFill>
                <a:effectLst/>
                <a:latin typeface="+mj-lt"/>
              </a:rPr>
              <a:t> with balanced human &amp; AI groups.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accent4">
                    <a:lumMod val="75000"/>
                  </a:schemeClr>
                </a:solidFill>
                <a:effectLst/>
                <a:latin typeface="+mj-lt"/>
              </a:rPr>
              <a:t>Test with </a:t>
            </a:r>
            <a:r>
              <a:rPr kumimoji="0" lang="en-US" altLang="en-US" sz="1800" b="1" i="0" u="none" strike="noStrike" cap="none" normalizeH="0" baseline="0" dirty="0">
                <a:ln>
                  <a:noFill/>
                </a:ln>
                <a:solidFill>
                  <a:schemeClr val="accent4">
                    <a:lumMod val="75000"/>
                  </a:schemeClr>
                </a:solidFill>
                <a:effectLst/>
                <a:latin typeface="+mj-lt"/>
              </a:rPr>
              <a:t>real engagement data</a:t>
            </a:r>
            <a:r>
              <a:rPr kumimoji="0" lang="en-US" altLang="en-US" sz="1800" b="0" i="0" u="none" strike="noStrike" cap="none" normalizeH="0" baseline="0" dirty="0">
                <a:ln>
                  <a:noFill/>
                </a:ln>
                <a:solidFill>
                  <a:schemeClr val="accent4">
                    <a:lumMod val="75000"/>
                  </a:schemeClr>
                </a:solidFill>
                <a:effectLst/>
                <a:latin typeface="+mj-lt"/>
              </a:rPr>
              <a:t> (ads deployed on FB/IG marketplace).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accent4">
                    <a:lumMod val="75000"/>
                  </a:schemeClr>
                </a:solidFill>
                <a:effectLst/>
                <a:latin typeface="+mj-lt"/>
              </a:rPr>
              <a:t>Experiment with </a:t>
            </a:r>
            <a:r>
              <a:rPr kumimoji="0" lang="en-US" altLang="en-US" sz="1800" b="1" i="0" u="none" strike="noStrike" cap="none" normalizeH="0" baseline="0" dirty="0">
                <a:ln>
                  <a:noFill/>
                </a:ln>
                <a:solidFill>
                  <a:schemeClr val="accent4">
                    <a:lumMod val="75000"/>
                  </a:schemeClr>
                </a:solidFill>
                <a:effectLst/>
                <a:latin typeface="+mj-lt"/>
              </a:rPr>
              <a:t>prompt engineering &amp; fine-tuning</a:t>
            </a:r>
            <a:r>
              <a:rPr kumimoji="0" lang="en-US" altLang="en-US" sz="1800" b="0" i="0" u="none" strike="noStrike" cap="none" normalizeH="0" baseline="0" dirty="0">
                <a:ln>
                  <a:noFill/>
                </a:ln>
                <a:solidFill>
                  <a:schemeClr val="accent4">
                    <a:lumMod val="75000"/>
                  </a:schemeClr>
                </a:solidFill>
                <a:effectLst/>
                <a:latin typeface="+mj-lt"/>
              </a:rPr>
              <a:t> for persuasive effectiveness.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accent4">
                    <a:lumMod val="75000"/>
                  </a:schemeClr>
                </a:solidFill>
                <a:effectLst/>
                <a:latin typeface="+mj-lt"/>
              </a:rPr>
              <a:t>Investigate </a:t>
            </a:r>
            <a:r>
              <a:rPr kumimoji="0" lang="en-US" altLang="en-US" sz="1800" b="1" i="0" u="none" strike="noStrike" cap="none" normalizeH="0" baseline="0" dirty="0">
                <a:ln>
                  <a:noFill/>
                </a:ln>
                <a:solidFill>
                  <a:schemeClr val="accent4">
                    <a:lumMod val="75000"/>
                  </a:schemeClr>
                </a:solidFill>
                <a:effectLst/>
                <a:latin typeface="+mj-lt"/>
              </a:rPr>
              <a:t>hybrid workflows</a:t>
            </a:r>
            <a:r>
              <a:rPr kumimoji="0" lang="en-US" altLang="en-US" sz="1800" b="0" i="0" u="none" strike="noStrike" cap="none" normalizeH="0" baseline="0" dirty="0">
                <a:ln>
                  <a:noFill/>
                </a:ln>
                <a:solidFill>
                  <a:schemeClr val="accent4">
                    <a:lumMod val="75000"/>
                  </a:schemeClr>
                </a:solidFill>
                <a:effectLst/>
                <a:latin typeface="+mj-lt"/>
              </a:rPr>
              <a:t> (AI drafts + human curation).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accent4">
                    <a:lumMod val="75000"/>
                  </a:schemeClr>
                </a:solidFill>
                <a:effectLst/>
                <a:latin typeface="+mj-lt"/>
              </a:rPr>
              <a:t>Explore </a:t>
            </a:r>
            <a:r>
              <a:rPr kumimoji="0" lang="en-US" altLang="en-US" sz="1800" b="1" i="0" u="none" strike="noStrike" cap="none" normalizeH="0" baseline="0" dirty="0">
                <a:ln>
                  <a:noFill/>
                </a:ln>
                <a:solidFill>
                  <a:schemeClr val="accent4">
                    <a:lumMod val="75000"/>
                  </a:schemeClr>
                </a:solidFill>
                <a:effectLst/>
                <a:latin typeface="+mj-lt"/>
              </a:rPr>
              <a:t>cross-modal personalization</a:t>
            </a:r>
            <a:r>
              <a:rPr kumimoji="0" lang="en-US" altLang="en-US" sz="1800" b="0" i="0" u="none" strike="noStrike" cap="none" normalizeH="0" baseline="0" dirty="0">
                <a:ln>
                  <a:noFill/>
                </a:ln>
                <a:solidFill>
                  <a:schemeClr val="accent4">
                    <a:lumMod val="75000"/>
                  </a:schemeClr>
                </a:solidFill>
                <a:effectLst/>
                <a:latin typeface="+mj-lt"/>
              </a:rPr>
              <a:t> (different ads by demographic clusters).</a:t>
            </a:r>
          </a:p>
        </p:txBody>
      </p:sp>
    </p:spTree>
    <p:extLst>
      <p:ext uri="{BB962C8B-B14F-4D97-AF65-F5344CB8AC3E}">
        <p14:creationId xmlns:p14="http://schemas.microsoft.com/office/powerpoint/2010/main" val="446039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1ED11-250D-1B3C-B776-FC3A17B63723}"/>
              </a:ext>
            </a:extLst>
          </p:cNvPr>
          <p:cNvSpPr>
            <a:spLocks noGrp="1"/>
          </p:cNvSpPr>
          <p:nvPr>
            <p:ph type="title"/>
          </p:nvPr>
        </p:nvSpPr>
        <p:spPr>
          <a:xfrm>
            <a:off x="457200" y="2268219"/>
            <a:ext cx="8229600" cy="1143000"/>
          </a:xfrm>
        </p:spPr>
        <p:txBody>
          <a:bodyPr>
            <a:normAutofit/>
          </a:bodyPr>
          <a:lstStyle/>
          <a:p>
            <a:r>
              <a:rPr lang="en-IN" sz="6000" b="1" dirty="0">
                <a:solidFill>
                  <a:srgbClr val="4F2683"/>
                </a:solidFill>
              </a:rPr>
              <a:t>THANK YOU !!!</a:t>
            </a:r>
          </a:p>
        </p:txBody>
      </p:sp>
    </p:spTree>
    <p:extLst>
      <p:ext uri="{BB962C8B-B14F-4D97-AF65-F5344CB8AC3E}">
        <p14:creationId xmlns:p14="http://schemas.microsoft.com/office/powerpoint/2010/main" val="4053166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DFF2-70E4-94B9-65E1-9F7FAF213391}"/>
              </a:ext>
            </a:extLst>
          </p:cNvPr>
          <p:cNvSpPr>
            <a:spLocks noGrp="1"/>
          </p:cNvSpPr>
          <p:nvPr>
            <p:ph type="title"/>
          </p:nvPr>
        </p:nvSpPr>
        <p:spPr>
          <a:xfrm>
            <a:off x="355600" y="305436"/>
            <a:ext cx="8229600" cy="1143000"/>
          </a:xfrm>
        </p:spPr>
        <p:txBody>
          <a:bodyPr>
            <a:normAutofit/>
          </a:bodyPr>
          <a:lstStyle/>
          <a:p>
            <a:r>
              <a:rPr lang="en-IN" sz="5000" b="1" dirty="0">
                <a:solidFill>
                  <a:srgbClr val="3C1B71"/>
                </a:solidFill>
              </a:rPr>
              <a:t>About the Project</a:t>
            </a:r>
          </a:p>
        </p:txBody>
      </p:sp>
      <p:graphicFrame>
        <p:nvGraphicFramePr>
          <p:cNvPr id="8" name="Rectangle 1">
            <a:extLst>
              <a:ext uri="{FF2B5EF4-FFF2-40B4-BE49-F238E27FC236}">
                <a16:creationId xmlns:a16="http://schemas.microsoft.com/office/drawing/2014/main" id="{C8C36C95-AF60-FE43-6CC0-61182EB6ADA6}"/>
              </a:ext>
            </a:extLst>
          </p:cNvPr>
          <p:cNvGraphicFramePr>
            <a:graphicFrameLocks noGrp="1"/>
          </p:cNvGraphicFramePr>
          <p:nvPr>
            <p:ph idx="1"/>
            <p:extLst>
              <p:ext uri="{D42A27DB-BD31-4B8C-83A1-F6EECF244321}">
                <p14:modId xmlns:p14="http://schemas.microsoft.com/office/powerpoint/2010/main" val="2462387807"/>
              </p:ext>
            </p:extLst>
          </p:nvPr>
        </p:nvGraphicFramePr>
        <p:xfrm>
          <a:off x="599440" y="1997839"/>
          <a:ext cx="8087360" cy="2862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720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2875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F2F2B-141C-B1B9-AF9E-F36B2EEBD3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0CB301-79A3-A324-28CA-EA6CFE2FBDDC}"/>
              </a:ext>
            </a:extLst>
          </p:cNvPr>
          <p:cNvSpPr>
            <a:spLocks noGrp="1"/>
          </p:cNvSpPr>
          <p:nvPr>
            <p:ph type="title"/>
          </p:nvPr>
        </p:nvSpPr>
        <p:spPr>
          <a:xfrm>
            <a:off x="274320" y="193676"/>
            <a:ext cx="8229600" cy="1143000"/>
          </a:xfrm>
        </p:spPr>
        <p:txBody>
          <a:bodyPr>
            <a:normAutofit/>
          </a:bodyPr>
          <a:lstStyle/>
          <a:p>
            <a:r>
              <a:rPr lang="en-IN" sz="5400" b="1" dirty="0">
                <a:solidFill>
                  <a:srgbClr val="3C1B71"/>
                </a:solidFill>
              </a:rPr>
              <a:t>Problem Statement</a:t>
            </a:r>
            <a:endParaRPr lang="en-IN" sz="5000" b="1" dirty="0">
              <a:solidFill>
                <a:srgbClr val="3C1B71"/>
              </a:solidFill>
            </a:endParaRPr>
          </a:p>
        </p:txBody>
      </p:sp>
      <p:sp>
        <p:nvSpPr>
          <p:cNvPr id="5" name="Rectangle 1">
            <a:extLst>
              <a:ext uri="{FF2B5EF4-FFF2-40B4-BE49-F238E27FC236}">
                <a16:creationId xmlns:a16="http://schemas.microsoft.com/office/drawing/2014/main" id="{5A18DC19-3589-AFDA-14E7-13D494635373}"/>
              </a:ext>
            </a:extLst>
          </p:cNvPr>
          <p:cNvSpPr>
            <a:spLocks noGrp="1" noChangeArrowheads="1"/>
          </p:cNvSpPr>
          <p:nvPr>
            <p:ph idx="1"/>
          </p:nvPr>
        </p:nvSpPr>
        <p:spPr bwMode="auto">
          <a:xfrm>
            <a:off x="355600" y="1841699"/>
            <a:ext cx="865632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accent4">
                    <a:lumMod val="75000"/>
                  </a:schemeClr>
                </a:solidFill>
                <a:effectLst/>
                <a:latin typeface="+mj-lt"/>
              </a:rPr>
              <a:t>High Cost:</a:t>
            </a:r>
            <a:r>
              <a:rPr kumimoji="0" lang="en-US" altLang="en-US" sz="1800" b="0" i="0" u="none" strike="noStrike" cap="none" normalizeH="0" baseline="0" dirty="0">
                <a:ln>
                  <a:noFill/>
                </a:ln>
                <a:solidFill>
                  <a:schemeClr val="accent4">
                    <a:lumMod val="75000"/>
                  </a:schemeClr>
                </a:solidFill>
                <a:effectLst/>
                <a:latin typeface="+mj-lt"/>
              </a:rPr>
              <a:t> Creative professionals are expensive, especially at scale</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accent4">
                    <a:lumMod val="75000"/>
                  </a:schemeClr>
                </a:solidFill>
                <a:effectLst/>
                <a:latin typeface="+mj-lt"/>
              </a:rPr>
              <a:t>Slow Turnaround:</a:t>
            </a:r>
            <a:r>
              <a:rPr kumimoji="0" lang="en-US" altLang="en-US" sz="1800" b="0" i="0" u="none" strike="noStrike" cap="none" normalizeH="0" baseline="0" dirty="0">
                <a:ln>
                  <a:noFill/>
                </a:ln>
                <a:solidFill>
                  <a:schemeClr val="accent4">
                    <a:lumMod val="75000"/>
                  </a:schemeClr>
                </a:solidFill>
                <a:effectLst/>
                <a:latin typeface="+mj-lt"/>
              </a:rPr>
              <a:t> Manual ad creation delays campaign agility</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accent4">
                    <a:lumMod val="75000"/>
                  </a:schemeClr>
                </a:solidFill>
                <a:effectLst/>
                <a:latin typeface="+mj-lt"/>
              </a:rPr>
              <a:t>Quality Variability:</a:t>
            </a:r>
            <a:r>
              <a:rPr kumimoji="0" lang="en-US" altLang="en-US" sz="1800" b="0" i="0" u="none" strike="noStrike" cap="none" normalizeH="0" baseline="0" dirty="0">
                <a:ln>
                  <a:noFill/>
                </a:ln>
                <a:solidFill>
                  <a:schemeClr val="accent4">
                    <a:lumMod val="75000"/>
                  </a:schemeClr>
                </a:solidFill>
                <a:effectLst/>
                <a:latin typeface="+mj-lt"/>
              </a:rPr>
              <a:t> Human-created content varies in tone &amp; style</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accent4">
                    <a:lumMod val="75000"/>
                  </a:schemeClr>
                </a:solidFill>
                <a:effectLst/>
                <a:latin typeface="+mj-lt"/>
              </a:rPr>
              <a:t>Scalability Challenges:</a:t>
            </a:r>
            <a:r>
              <a:rPr kumimoji="0" lang="en-US" altLang="en-US" sz="1800" b="0" i="0" u="none" strike="noStrike" cap="none" normalizeH="0" baseline="0" dirty="0">
                <a:ln>
                  <a:noFill/>
                </a:ln>
                <a:solidFill>
                  <a:schemeClr val="accent4">
                    <a:lumMod val="75000"/>
                  </a:schemeClr>
                </a:solidFill>
                <a:effectLst/>
                <a:latin typeface="+mj-lt"/>
              </a:rPr>
              <a:t> Difficult to produce diverse ads for large catalogs</a:t>
            </a: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accent4">
                  <a:lumMod val="75000"/>
                </a:schemeClr>
              </a:solidFill>
              <a:effectLst/>
              <a:latin typeface="+mj-lt"/>
            </a:endParaRPr>
          </a:p>
          <a:p>
            <a:pPr marR="0" lvl="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accent4">
                    <a:lumMod val="75000"/>
                  </a:schemeClr>
                </a:solidFill>
                <a:effectLst/>
                <a:latin typeface="+mj-lt"/>
              </a:rPr>
              <a:t>Research Gap:</a:t>
            </a:r>
            <a:r>
              <a:rPr kumimoji="0" lang="en-US" altLang="en-US" sz="1800" b="0" i="0" u="none" strike="noStrike" cap="none" normalizeH="0" baseline="0" dirty="0">
                <a:ln>
                  <a:noFill/>
                </a:ln>
                <a:solidFill>
                  <a:schemeClr val="accent4">
                    <a:lumMod val="75000"/>
                  </a:schemeClr>
                </a:solidFill>
                <a:effectLst/>
                <a:latin typeface="+mj-lt"/>
              </a:rPr>
              <a:t> Limited empirical evaluation of LLM ads in real commercial settings</a:t>
            </a:r>
          </a:p>
        </p:txBody>
      </p:sp>
    </p:spTree>
    <p:extLst>
      <p:ext uri="{BB962C8B-B14F-4D97-AF65-F5344CB8AC3E}">
        <p14:creationId xmlns:p14="http://schemas.microsoft.com/office/powerpoint/2010/main" val="3932201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F71A-3DDD-8B9C-29DC-D4F218922615}"/>
              </a:ext>
            </a:extLst>
          </p:cNvPr>
          <p:cNvSpPr>
            <a:spLocks noGrp="1"/>
          </p:cNvSpPr>
          <p:nvPr>
            <p:ph type="title"/>
          </p:nvPr>
        </p:nvSpPr>
        <p:spPr>
          <a:xfrm>
            <a:off x="243840" y="160337"/>
            <a:ext cx="8229600" cy="1143000"/>
          </a:xfrm>
        </p:spPr>
        <p:txBody>
          <a:bodyPr/>
          <a:lstStyle/>
          <a:p>
            <a:r>
              <a:rPr lang="en-IN" b="1" dirty="0">
                <a:solidFill>
                  <a:srgbClr val="3C1B71"/>
                </a:solidFill>
              </a:rPr>
              <a:t>Research Gap</a:t>
            </a:r>
          </a:p>
        </p:txBody>
      </p:sp>
      <p:sp>
        <p:nvSpPr>
          <p:cNvPr id="3" name="Content Placeholder 2">
            <a:extLst>
              <a:ext uri="{FF2B5EF4-FFF2-40B4-BE49-F238E27FC236}">
                <a16:creationId xmlns:a16="http://schemas.microsoft.com/office/drawing/2014/main" id="{C1531736-1B30-E7EF-EA8D-7FFC377BF4B1}"/>
              </a:ext>
            </a:extLst>
          </p:cNvPr>
          <p:cNvSpPr>
            <a:spLocks noGrp="1"/>
          </p:cNvSpPr>
          <p:nvPr>
            <p:ph idx="1"/>
          </p:nvPr>
        </p:nvSpPr>
        <p:spPr/>
        <p:txBody>
          <a:bodyPr>
            <a:normAutofit/>
          </a:bodyPr>
          <a:lstStyle/>
          <a:p>
            <a:r>
              <a:rPr lang="en-US" sz="1800" dirty="0">
                <a:solidFill>
                  <a:schemeClr val="accent4">
                    <a:lumMod val="75000"/>
                  </a:schemeClr>
                </a:solidFill>
              </a:rPr>
              <a:t>Most LLM advertising studies focus on content generation but not comparative perception with human ads.</a:t>
            </a:r>
          </a:p>
          <a:p>
            <a:endParaRPr lang="en-US" sz="1800" dirty="0">
              <a:solidFill>
                <a:schemeClr val="accent4">
                  <a:lumMod val="75000"/>
                </a:schemeClr>
              </a:solidFill>
            </a:endParaRPr>
          </a:p>
          <a:p>
            <a:r>
              <a:rPr lang="en-US" sz="1800" dirty="0">
                <a:solidFill>
                  <a:schemeClr val="accent4">
                    <a:lumMod val="75000"/>
                  </a:schemeClr>
                </a:solidFill>
              </a:rPr>
              <a:t>Lack of </a:t>
            </a:r>
            <a:r>
              <a:rPr lang="en-US" sz="1800" b="1" dirty="0">
                <a:solidFill>
                  <a:schemeClr val="accent4">
                    <a:lumMod val="75000"/>
                  </a:schemeClr>
                </a:solidFill>
              </a:rPr>
              <a:t>controlled experiments</a:t>
            </a:r>
            <a:r>
              <a:rPr lang="en-US" sz="1800" dirty="0">
                <a:solidFill>
                  <a:schemeClr val="accent4">
                    <a:lumMod val="75000"/>
                  </a:schemeClr>
                </a:solidFill>
              </a:rPr>
              <a:t> in real e-commerce contexts.</a:t>
            </a:r>
          </a:p>
          <a:p>
            <a:endParaRPr lang="en-US" sz="1800" dirty="0">
              <a:solidFill>
                <a:schemeClr val="accent4">
                  <a:lumMod val="75000"/>
                </a:schemeClr>
              </a:solidFill>
            </a:endParaRPr>
          </a:p>
          <a:p>
            <a:r>
              <a:rPr lang="en-US" sz="1800" dirty="0">
                <a:solidFill>
                  <a:schemeClr val="accent4">
                    <a:lumMod val="75000"/>
                  </a:schemeClr>
                </a:solidFill>
              </a:rPr>
              <a:t>Need for </a:t>
            </a:r>
            <a:r>
              <a:rPr lang="en-US" sz="1800" b="1" dirty="0">
                <a:solidFill>
                  <a:schemeClr val="accent4">
                    <a:lumMod val="75000"/>
                  </a:schemeClr>
                </a:solidFill>
              </a:rPr>
              <a:t>multi-dimensional evaluation</a:t>
            </a:r>
            <a:r>
              <a:rPr lang="en-US" sz="1800" dirty="0">
                <a:solidFill>
                  <a:schemeClr val="accent4">
                    <a:lumMod val="75000"/>
                  </a:schemeClr>
                </a:solidFill>
              </a:rPr>
              <a:t> (Purchase Intent, Visual Appeal, Value Convincing, Message Clarity, Trustworthiness).</a:t>
            </a:r>
          </a:p>
          <a:p>
            <a:pPr marL="0" indent="0">
              <a:buNone/>
            </a:pPr>
            <a:endParaRPr lang="en-IN" sz="1800" dirty="0">
              <a:solidFill>
                <a:schemeClr val="accent4">
                  <a:lumMod val="75000"/>
                </a:schemeClr>
              </a:solidFill>
            </a:endParaRPr>
          </a:p>
        </p:txBody>
      </p:sp>
    </p:spTree>
    <p:extLst>
      <p:ext uri="{BB962C8B-B14F-4D97-AF65-F5344CB8AC3E}">
        <p14:creationId xmlns:p14="http://schemas.microsoft.com/office/powerpoint/2010/main" val="121241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899A-62F2-2B12-943C-9C231E35941D}"/>
              </a:ext>
            </a:extLst>
          </p:cNvPr>
          <p:cNvSpPr>
            <a:spLocks noGrp="1"/>
          </p:cNvSpPr>
          <p:nvPr>
            <p:ph type="title"/>
          </p:nvPr>
        </p:nvSpPr>
        <p:spPr>
          <a:xfrm>
            <a:off x="264160" y="56197"/>
            <a:ext cx="8229600" cy="1143000"/>
          </a:xfrm>
        </p:spPr>
        <p:txBody>
          <a:bodyPr>
            <a:normAutofit/>
          </a:bodyPr>
          <a:lstStyle/>
          <a:p>
            <a:r>
              <a:rPr lang="en-IN" sz="5000" b="1" dirty="0">
                <a:solidFill>
                  <a:srgbClr val="3C1B71"/>
                </a:solidFill>
              </a:rPr>
              <a:t>Objectives</a:t>
            </a:r>
          </a:p>
        </p:txBody>
      </p:sp>
      <p:sp>
        <p:nvSpPr>
          <p:cNvPr id="3" name="Content Placeholder 2">
            <a:extLst>
              <a:ext uri="{FF2B5EF4-FFF2-40B4-BE49-F238E27FC236}">
                <a16:creationId xmlns:a16="http://schemas.microsoft.com/office/drawing/2014/main" id="{5F3CFCC4-0F0A-83D4-2127-C53B015D1FB9}"/>
              </a:ext>
            </a:extLst>
          </p:cNvPr>
          <p:cNvSpPr>
            <a:spLocks noGrp="1"/>
          </p:cNvSpPr>
          <p:nvPr>
            <p:ph idx="1"/>
          </p:nvPr>
        </p:nvSpPr>
        <p:spPr>
          <a:xfrm>
            <a:off x="701040" y="1498601"/>
            <a:ext cx="8077200" cy="4160520"/>
          </a:xfrm>
        </p:spPr>
        <p:txBody>
          <a:bodyPr>
            <a:normAutofit/>
          </a:bodyPr>
          <a:lstStyle/>
          <a:p>
            <a:pPr marL="0" indent="0">
              <a:buNone/>
            </a:pPr>
            <a:r>
              <a:rPr lang="en-US" sz="2800" b="1" dirty="0">
                <a:solidFill>
                  <a:srgbClr val="3C1B71"/>
                </a:solidFill>
              </a:rPr>
              <a:t>Primary Objective:</a:t>
            </a:r>
            <a:endParaRPr lang="en-US" sz="2800" dirty="0">
              <a:solidFill>
                <a:srgbClr val="3C1B71"/>
              </a:solidFill>
            </a:endParaRPr>
          </a:p>
          <a:p>
            <a:pPr lvl="1">
              <a:buFont typeface="Wingdings" panose="05000000000000000000" pitchFamily="2" charset="2"/>
              <a:buChar char="§"/>
            </a:pPr>
            <a:r>
              <a:rPr lang="en-US" sz="2200" dirty="0">
                <a:solidFill>
                  <a:schemeClr val="accent4">
                    <a:lumMod val="75000"/>
                  </a:schemeClr>
                </a:solidFill>
              </a:rPr>
              <a:t>Benchmark state-of-the-art LLMs for automatic ad generation</a:t>
            </a:r>
          </a:p>
          <a:p>
            <a:pPr marL="457200" lvl="1" indent="0">
              <a:buNone/>
            </a:pPr>
            <a:endParaRPr lang="en-US" dirty="0"/>
          </a:p>
          <a:p>
            <a:pPr marL="0" indent="0">
              <a:buNone/>
            </a:pPr>
            <a:r>
              <a:rPr lang="en-US" sz="2800" b="1" dirty="0">
                <a:solidFill>
                  <a:srgbClr val="3C1B71"/>
                </a:solidFill>
              </a:rPr>
              <a:t>Secondary Objectives:</a:t>
            </a:r>
            <a:endParaRPr lang="en-US" sz="2800" dirty="0">
              <a:solidFill>
                <a:srgbClr val="3C1B71"/>
              </a:solidFill>
            </a:endParaRPr>
          </a:p>
          <a:p>
            <a:pPr lvl="1">
              <a:buFont typeface="Wingdings" panose="05000000000000000000" pitchFamily="2" charset="2"/>
              <a:buChar char="§"/>
            </a:pPr>
            <a:r>
              <a:rPr lang="en-US" sz="2200" dirty="0">
                <a:solidFill>
                  <a:schemeClr val="accent4">
                    <a:lumMod val="75000"/>
                  </a:schemeClr>
                </a:solidFill>
              </a:rPr>
              <a:t>Compare AI vs human ad effectiveness</a:t>
            </a:r>
          </a:p>
          <a:p>
            <a:pPr lvl="1">
              <a:buFont typeface="Wingdings" panose="05000000000000000000" pitchFamily="2" charset="2"/>
              <a:buChar char="§"/>
            </a:pPr>
            <a:r>
              <a:rPr lang="en-US" sz="2200" dirty="0">
                <a:solidFill>
                  <a:schemeClr val="accent4">
                    <a:lumMod val="75000"/>
                  </a:schemeClr>
                </a:solidFill>
              </a:rPr>
              <a:t>Identify best LLM for copy/image</a:t>
            </a:r>
          </a:p>
          <a:p>
            <a:pPr lvl="1">
              <a:buFont typeface="Wingdings" panose="05000000000000000000" pitchFamily="2" charset="2"/>
              <a:buChar char="§"/>
            </a:pPr>
            <a:r>
              <a:rPr lang="en-US" sz="2200" dirty="0">
                <a:solidFill>
                  <a:schemeClr val="accent4">
                    <a:lumMod val="75000"/>
                  </a:schemeClr>
                </a:solidFill>
              </a:rPr>
              <a:t>Analyze across product categories</a:t>
            </a:r>
          </a:p>
          <a:p>
            <a:pPr lvl="1">
              <a:buFont typeface="Wingdings" panose="05000000000000000000" pitchFamily="2" charset="2"/>
              <a:buChar char="§"/>
            </a:pPr>
            <a:r>
              <a:rPr lang="en-US" sz="2200" dirty="0">
                <a:solidFill>
                  <a:schemeClr val="accent4">
                    <a:lumMod val="75000"/>
                  </a:schemeClr>
                </a:solidFill>
              </a:rPr>
              <a:t>Build reusable methodology</a:t>
            </a:r>
          </a:p>
          <a:p>
            <a:pPr lvl="1">
              <a:buFont typeface="Wingdings" panose="05000000000000000000" pitchFamily="2" charset="2"/>
              <a:buChar char="§"/>
            </a:pPr>
            <a:r>
              <a:rPr lang="en-US" sz="2200" dirty="0">
                <a:solidFill>
                  <a:schemeClr val="accent4">
                    <a:lumMod val="75000"/>
                  </a:schemeClr>
                </a:solidFill>
              </a:rPr>
              <a:t>Provide statistical evidence for viability</a:t>
            </a:r>
          </a:p>
          <a:p>
            <a:endParaRPr lang="en-IN" dirty="0"/>
          </a:p>
        </p:txBody>
      </p:sp>
    </p:spTree>
    <p:extLst>
      <p:ext uri="{BB962C8B-B14F-4D97-AF65-F5344CB8AC3E}">
        <p14:creationId xmlns:p14="http://schemas.microsoft.com/office/powerpoint/2010/main" val="3928394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37EBA3-893A-14AE-FB00-C5C50E71C14C}"/>
              </a:ext>
            </a:extLst>
          </p:cNvPr>
          <p:cNvSpPr>
            <a:spLocks noGrp="1"/>
          </p:cNvSpPr>
          <p:nvPr>
            <p:ph idx="1"/>
          </p:nvPr>
        </p:nvSpPr>
        <p:spPr>
          <a:xfrm>
            <a:off x="0" y="0"/>
            <a:ext cx="9144000" cy="6126163"/>
          </a:xfrm>
          <a:solidFill>
            <a:srgbClr val="4F2683"/>
          </a:solidFill>
        </p:spPr>
        <p:txBody>
          <a:bodyPr/>
          <a:lstStyle/>
          <a:p>
            <a:pPr marL="0" indent="0">
              <a:buNone/>
            </a:pPr>
            <a:endParaRPr lang="en-US" b="1" dirty="0">
              <a:solidFill>
                <a:schemeClr val="bg1"/>
              </a:solidFill>
            </a:endParaRPr>
          </a:p>
          <a:p>
            <a:pPr marL="0" indent="0">
              <a:buNone/>
            </a:pPr>
            <a:endParaRPr lang="en-US" b="1" dirty="0">
              <a:solidFill>
                <a:schemeClr val="bg1"/>
              </a:solidFill>
            </a:endParaRPr>
          </a:p>
          <a:p>
            <a:pPr marL="0" indent="0">
              <a:buNone/>
            </a:pPr>
            <a:endParaRPr lang="en-US" b="1" dirty="0">
              <a:solidFill>
                <a:schemeClr val="bg1"/>
              </a:solidFill>
            </a:endParaRPr>
          </a:p>
          <a:p>
            <a:pPr marL="0" indent="0">
              <a:buNone/>
            </a:pPr>
            <a:r>
              <a:rPr lang="en-US" b="1" dirty="0">
                <a:solidFill>
                  <a:schemeClr val="bg1"/>
                </a:solidFill>
              </a:rPr>
              <a:t>		</a:t>
            </a:r>
            <a:endParaRPr lang="en-IN" b="1" dirty="0">
              <a:solidFill>
                <a:schemeClr val="bg1"/>
              </a:solidFill>
            </a:endParaRPr>
          </a:p>
        </p:txBody>
      </p:sp>
      <p:sp>
        <p:nvSpPr>
          <p:cNvPr id="4" name="TextBox 3">
            <a:extLst>
              <a:ext uri="{FF2B5EF4-FFF2-40B4-BE49-F238E27FC236}">
                <a16:creationId xmlns:a16="http://schemas.microsoft.com/office/drawing/2014/main" id="{293CA1E0-1F52-46C2-C0C9-40C0223991CA}"/>
              </a:ext>
            </a:extLst>
          </p:cNvPr>
          <p:cNvSpPr txBox="1"/>
          <p:nvPr/>
        </p:nvSpPr>
        <p:spPr>
          <a:xfrm>
            <a:off x="1270000" y="2196971"/>
            <a:ext cx="7457440" cy="1569660"/>
          </a:xfrm>
          <a:prstGeom prst="rect">
            <a:avLst/>
          </a:prstGeom>
          <a:noFill/>
        </p:spPr>
        <p:txBody>
          <a:bodyPr wrap="square" rtlCol="0">
            <a:spAutoFit/>
          </a:bodyPr>
          <a:lstStyle/>
          <a:p>
            <a:r>
              <a:rPr lang="en-US" sz="3200" b="1" dirty="0">
                <a:solidFill>
                  <a:schemeClr val="bg1"/>
                </a:solidFill>
                <a:latin typeface="Arial" panose="020B0604020202020204" pitchFamily="34" charset="0"/>
                <a:cs typeface="Arial" panose="020B0604020202020204" pitchFamily="34" charset="0"/>
              </a:rPr>
              <a:t>	Can AI-generated ads match </a:t>
            </a:r>
          </a:p>
          <a:p>
            <a:r>
              <a:rPr lang="en-US" sz="3200" b="1" dirty="0">
                <a:solidFill>
                  <a:schemeClr val="bg1"/>
                </a:solidFill>
                <a:latin typeface="Arial" panose="020B0604020202020204" pitchFamily="34" charset="0"/>
                <a:cs typeface="Arial" panose="020B0604020202020204" pitchFamily="34" charset="0"/>
              </a:rPr>
              <a:t>or outperform human-created ads in   		perceived effectiveness?</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782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A390-8E81-C637-51D7-F959B5941F4D}"/>
              </a:ext>
            </a:extLst>
          </p:cNvPr>
          <p:cNvSpPr>
            <a:spLocks noGrp="1"/>
          </p:cNvSpPr>
          <p:nvPr>
            <p:ph type="title"/>
          </p:nvPr>
        </p:nvSpPr>
        <p:spPr>
          <a:xfrm>
            <a:off x="355600" y="274638"/>
            <a:ext cx="8229600" cy="1143000"/>
          </a:xfrm>
        </p:spPr>
        <p:txBody>
          <a:bodyPr>
            <a:normAutofit/>
          </a:bodyPr>
          <a:lstStyle/>
          <a:p>
            <a:r>
              <a:rPr lang="en-IN" sz="5000" b="1" dirty="0">
                <a:solidFill>
                  <a:srgbClr val="4F2683"/>
                </a:solidFill>
              </a:rPr>
              <a:t>LLM Models</a:t>
            </a:r>
          </a:p>
        </p:txBody>
      </p:sp>
      <p:graphicFrame>
        <p:nvGraphicFramePr>
          <p:cNvPr id="8" name="Content Placeholder 7">
            <a:extLst>
              <a:ext uri="{FF2B5EF4-FFF2-40B4-BE49-F238E27FC236}">
                <a16:creationId xmlns:a16="http://schemas.microsoft.com/office/drawing/2014/main" id="{AA18F170-2DDC-9D19-509A-4AB3BFE02B82}"/>
              </a:ext>
            </a:extLst>
          </p:cNvPr>
          <p:cNvGraphicFramePr>
            <a:graphicFrameLocks noGrp="1"/>
          </p:cNvGraphicFramePr>
          <p:nvPr>
            <p:ph idx="1"/>
            <p:extLst>
              <p:ext uri="{D42A27DB-BD31-4B8C-83A1-F6EECF244321}">
                <p14:modId xmlns:p14="http://schemas.microsoft.com/office/powerpoint/2010/main" val="1097913268"/>
              </p:ext>
            </p:extLst>
          </p:nvPr>
        </p:nvGraphicFramePr>
        <p:xfrm>
          <a:off x="1422400" y="2052319"/>
          <a:ext cx="6299200" cy="2753361"/>
        </p:xfrm>
        <a:graphic>
          <a:graphicData uri="http://schemas.openxmlformats.org/drawingml/2006/table">
            <a:tbl>
              <a:tblPr>
                <a:tableStyleId>{5C22544A-7EE6-4342-B048-85BDC9FD1C3A}</a:tableStyleId>
              </a:tblPr>
              <a:tblGrid>
                <a:gridCol w="1560527">
                  <a:extLst>
                    <a:ext uri="{9D8B030D-6E8A-4147-A177-3AD203B41FA5}">
                      <a16:colId xmlns:a16="http://schemas.microsoft.com/office/drawing/2014/main" val="1573578101"/>
                    </a:ext>
                  </a:extLst>
                </a:gridCol>
                <a:gridCol w="2808273">
                  <a:extLst>
                    <a:ext uri="{9D8B030D-6E8A-4147-A177-3AD203B41FA5}">
                      <a16:colId xmlns:a16="http://schemas.microsoft.com/office/drawing/2014/main" val="1155316596"/>
                    </a:ext>
                  </a:extLst>
                </a:gridCol>
                <a:gridCol w="1930400">
                  <a:extLst>
                    <a:ext uri="{9D8B030D-6E8A-4147-A177-3AD203B41FA5}">
                      <a16:colId xmlns:a16="http://schemas.microsoft.com/office/drawing/2014/main" val="1981281654"/>
                    </a:ext>
                  </a:extLst>
                </a:gridCol>
              </a:tblGrid>
              <a:tr h="511172">
                <a:tc>
                  <a:txBody>
                    <a:bodyPr/>
                    <a:lstStyle/>
                    <a:p>
                      <a:pPr algn="ctr" fontAlgn="ctr">
                        <a:buNone/>
                      </a:pPr>
                      <a:r>
                        <a:rPr lang="en-IN" sz="1600" b="1" u="none" strike="noStrike" dirty="0">
                          <a:solidFill>
                            <a:schemeClr val="bg1"/>
                          </a:solidFill>
                          <a:effectLst/>
                        </a:rPr>
                        <a:t>Model</a:t>
                      </a:r>
                      <a:endParaRPr lang="en-IN" sz="1600" b="1" i="0" u="none" strike="noStrike" dirty="0">
                        <a:solidFill>
                          <a:schemeClr val="bg1"/>
                        </a:solidFill>
                        <a:effectLst/>
                        <a:latin typeface="Aptos Narrow" panose="020B0004020202020204" pitchFamily="34" charset="0"/>
                      </a:endParaRPr>
                    </a:p>
                  </a:txBody>
                  <a:tcPr marL="7620" marR="7620" marT="7620" marB="0" anchor="ctr">
                    <a:solidFill>
                      <a:schemeClr val="accent4">
                        <a:lumMod val="75000"/>
                      </a:schemeClr>
                    </a:solidFill>
                  </a:tcPr>
                </a:tc>
                <a:tc>
                  <a:txBody>
                    <a:bodyPr/>
                    <a:lstStyle/>
                    <a:p>
                      <a:pPr algn="ctr" fontAlgn="ctr">
                        <a:buNone/>
                      </a:pPr>
                      <a:r>
                        <a:rPr lang="en-IN" sz="1600" b="1" u="none" strike="noStrike" dirty="0">
                          <a:solidFill>
                            <a:schemeClr val="bg1"/>
                          </a:solidFill>
                          <a:effectLst/>
                        </a:rPr>
                        <a:t>Key Strengths</a:t>
                      </a:r>
                      <a:endParaRPr lang="en-IN" sz="1600" b="1" i="0" u="none" strike="noStrike" dirty="0">
                        <a:solidFill>
                          <a:schemeClr val="bg1"/>
                        </a:solidFill>
                        <a:effectLst/>
                        <a:latin typeface="Aptos Narrow" panose="020B0004020202020204" pitchFamily="34" charset="0"/>
                      </a:endParaRPr>
                    </a:p>
                  </a:txBody>
                  <a:tcPr marL="7620" marR="7620" marT="7620" marB="0" anchor="ctr">
                    <a:solidFill>
                      <a:schemeClr val="accent4">
                        <a:lumMod val="75000"/>
                      </a:schemeClr>
                    </a:solidFill>
                  </a:tcPr>
                </a:tc>
                <a:tc>
                  <a:txBody>
                    <a:bodyPr/>
                    <a:lstStyle/>
                    <a:p>
                      <a:pPr algn="ctr" fontAlgn="ctr">
                        <a:buNone/>
                      </a:pPr>
                      <a:r>
                        <a:rPr lang="en-IN" sz="1600" b="1" u="none" strike="noStrike" dirty="0">
                          <a:solidFill>
                            <a:schemeClr val="bg1"/>
                          </a:solidFill>
                          <a:effectLst/>
                        </a:rPr>
                        <a:t>Image API</a:t>
                      </a:r>
                      <a:endParaRPr lang="en-IN" sz="1600" b="1" i="0" u="none" strike="noStrike" dirty="0">
                        <a:solidFill>
                          <a:schemeClr val="bg1"/>
                        </a:solidFill>
                        <a:effectLst/>
                        <a:latin typeface="Aptos Narrow" panose="020B0004020202020204" pitchFamily="34" charset="0"/>
                      </a:endParaRPr>
                    </a:p>
                  </a:txBody>
                  <a:tcPr marL="7620" marR="7620" marT="7620" marB="0" anchor="ctr">
                    <a:solidFill>
                      <a:schemeClr val="accent4">
                        <a:lumMod val="75000"/>
                      </a:schemeClr>
                    </a:solidFill>
                  </a:tcPr>
                </a:tc>
                <a:extLst>
                  <a:ext uri="{0D108BD9-81ED-4DB2-BD59-A6C34878D82A}">
                    <a16:rowId xmlns:a16="http://schemas.microsoft.com/office/drawing/2014/main" val="1704039634"/>
                  </a:ext>
                </a:extLst>
              </a:tr>
              <a:tr h="557643">
                <a:tc>
                  <a:txBody>
                    <a:bodyPr/>
                    <a:lstStyle/>
                    <a:p>
                      <a:pPr algn="ctr" fontAlgn="ctr">
                        <a:buNone/>
                      </a:pPr>
                      <a:r>
                        <a:rPr lang="en-IN" sz="1400" b="1" u="none" strike="noStrike" dirty="0">
                          <a:solidFill>
                            <a:schemeClr val="accent4">
                              <a:lumMod val="50000"/>
                            </a:schemeClr>
                          </a:solidFill>
                          <a:effectLst/>
                        </a:rPr>
                        <a:t>Claude 3.5 Sonnet</a:t>
                      </a:r>
                      <a:endParaRPr lang="en-IN" sz="1400" b="1" i="0" u="none" strike="noStrike" dirty="0">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tc>
                  <a:txBody>
                    <a:bodyPr/>
                    <a:lstStyle/>
                    <a:p>
                      <a:pPr algn="ctr" fontAlgn="ctr">
                        <a:buNone/>
                      </a:pPr>
                      <a:r>
                        <a:rPr lang="en-IN" sz="1400" b="1" u="none" strike="noStrike" dirty="0">
                          <a:solidFill>
                            <a:schemeClr val="accent4">
                              <a:lumMod val="50000"/>
                            </a:schemeClr>
                          </a:solidFill>
                          <a:effectLst/>
                        </a:rPr>
                        <a:t>Strong reasoning, creative writing</a:t>
                      </a:r>
                      <a:endParaRPr lang="en-IN" sz="1400" b="1" i="0" u="none" strike="noStrike" dirty="0">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tc>
                  <a:txBody>
                    <a:bodyPr/>
                    <a:lstStyle/>
                    <a:p>
                      <a:pPr algn="ctr" fontAlgn="ctr">
                        <a:buNone/>
                      </a:pPr>
                      <a:r>
                        <a:rPr lang="en-IN" sz="1400" b="1" u="none" strike="noStrike" dirty="0">
                          <a:solidFill>
                            <a:schemeClr val="accent4">
                              <a:lumMod val="50000"/>
                            </a:schemeClr>
                          </a:solidFill>
                          <a:effectLst/>
                        </a:rPr>
                        <a:t>DALL·E 3</a:t>
                      </a:r>
                      <a:endParaRPr lang="en-IN" sz="1400" b="1" i="0" u="none" strike="noStrike" dirty="0">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2153686804"/>
                  </a:ext>
                </a:extLst>
              </a:tr>
              <a:tr h="557643">
                <a:tc>
                  <a:txBody>
                    <a:bodyPr/>
                    <a:lstStyle/>
                    <a:p>
                      <a:pPr algn="ctr" fontAlgn="ctr">
                        <a:buNone/>
                      </a:pPr>
                      <a:r>
                        <a:rPr lang="en-IN" sz="1400" b="1" u="none" strike="noStrike">
                          <a:solidFill>
                            <a:schemeClr val="accent4">
                              <a:lumMod val="50000"/>
                            </a:schemeClr>
                          </a:solidFill>
                          <a:effectLst/>
                        </a:rPr>
                        <a:t>GPT-4o</a:t>
                      </a:r>
                      <a:endParaRPr lang="en-IN" sz="1400" b="1" i="0" u="none" strike="noStrike">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tc>
                  <a:txBody>
                    <a:bodyPr/>
                    <a:lstStyle/>
                    <a:p>
                      <a:pPr algn="ctr" fontAlgn="ctr">
                        <a:buNone/>
                      </a:pPr>
                      <a:r>
                        <a:rPr lang="en-IN" sz="1400" b="1" u="none" strike="noStrike" dirty="0">
                          <a:solidFill>
                            <a:schemeClr val="accent4">
                              <a:lumMod val="50000"/>
                            </a:schemeClr>
                          </a:solidFill>
                          <a:effectLst/>
                        </a:rPr>
                        <a:t>Multimodal, broad knowledge</a:t>
                      </a:r>
                      <a:endParaRPr lang="en-IN" sz="1400" b="1" i="0" u="none" strike="noStrike" dirty="0">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tc>
                  <a:txBody>
                    <a:bodyPr/>
                    <a:lstStyle/>
                    <a:p>
                      <a:pPr algn="ctr" fontAlgn="ctr">
                        <a:buNone/>
                      </a:pPr>
                      <a:r>
                        <a:rPr lang="en-IN" sz="1400" b="1" u="none" strike="noStrike" dirty="0">
                          <a:solidFill>
                            <a:schemeClr val="accent4">
                              <a:lumMod val="50000"/>
                            </a:schemeClr>
                          </a:solidFill>
                          <a:effectLst/>
                        </a:rPr>
                        <a:t>DALL·E 3</a:t>
                      </a:r>
                      <a:endParaRPr lang="en-IN" sz="1400" b="1" i="0" u="none" strike="noStrike" dirty="0">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2081263774"/>
                  </a:ext>
                </a:extLst>
              </a:tr>
              <a:tr h="557643">
                <a:tc>
                  <a:txBody>
                    <a:bodyPr/>
                    <a:lstStyle/>
                    <a:p>
                      <a:pPr algn="ctr" fontAlgn="ctr">
                        <a:buNone/>
                      </a:pPr>
                      <a:r>
                        <a:rPr lang="en-IN" sz="1400" b="1" u="none" strike="noStrike">
                          <a:solidFill>
                            <a:schemeClr val="accent4">
                              <a:lumMod val="50000"/>
                            </a:schemeClr>
                          </a:solidFill>
                          <a:effectLst/>
                        </a:rPr>
                        <a:t>Gemini 1.5 Pro</a:t>
                      </a:r>
                      <a:endParaRPr lang="en-IN" sz="1400" b="1" i="0" u="none" strike="noStrike">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tc>
                  <a:txBody>
                    <a:bodyPr/>
                    <a:lstStyle/>
                    <a:p>
                      <a:pPr algn="ctr" fontAlgn="ctr">
                        <a:buNone/>
                      </a:pPr>
                      <a:r>
                        <a:rPr lang="en-IN" sz="1400" b="1" u="none" strike="noStrike">
                          <a:solidFill>
                            <a:schemeClr val="accent4">
                              <a:lumMod val="50000"/>
                            </a:schemeClr>
                          </a:solidFill>
                          <a:effectLst/>
                        </a:rPr>
                        <a:t>Large context, Google ecosystem</a:t>
                      </a:r>
                      <a:endParaRPr lang="en-IN" sz="1400" b="1" i="0" u="none" strike="noStrike">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tc>
                  <a:txBody>
                    <a:bodyPr/>
                    <a:lstStyle/>
                    <a:p>
                      <a:pPr algn="ctr" fontAlgn="ctr">
                        <a:buNone/>
                      </a:pPr>
                      <a:r>
                        <a:rPr lang="en-IN" sz="1400" b="1" u="none" strike="noStrike" dirty="0">
                          <a:solidFill>
                            <a:schemeClr val="accent4">
                              <a:lumMod val="50000"/>
                            </a:schemeClr>
                          </a:solidFill>
                          <a:effectLst/>
                        </a:rPr>
                        <a:t>Imagen 2</a:t>
                      </a:r>
                      <a:endParaRPr lang="en-IN" sz="1400" b="1" i="0" u="none" strike="noStrike" dirty="0">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1295162911"/>
                  </a:ext>
                </a:extLst>
              </a:tr>
              <a:tr h="569260">
                <a:tc>
                  <a:txBody>
                    <a:bodyPr/>
                    <a:lstStyle/>
                    <a:p>
                      <a:pPr algn="ctr" fontAlgn="ctr">
                        <a:buNone/>
                      </a:pPr>
                      <a:r>
                        <a:rPr lang="en-IN" sz="1400" b="1" u="none" strike="noStrike">
                          <a:solidFill>
                            <a:schemeClr val="accent4">
                              <a:lumMod val="50000"/>
                            </a:schemeClr>
                          </a:solidFill>
                          <a:effectLst/>
                        </a:rPr>
                        <a:t>DeepSeek V2.5</a:t>
                      </a:r>
                      <a:endParaRPr lang="en-IN" sz="1400" b="1" i="0" u="none" strike="noStrike">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tc>
                  <a:txBody>
                    <a:bodyPr/>
                    <a:lstStyle/>
                    <a:p>
                      <a:pPr algn="ctr" fontAlgn="ctr">
                        <a:buNone/>
                      </a:pPr>
                      <a:r>
                        <a:rPr lang="en-IN" sz="1400" b="1" u="none" strike="noStrike">
                          <a:solidFill>
                            <a:schemeClr val="accent4">
                              <a:lumMod val="50000"/>
                            </a:schemeClr>
                          </a:solidFill>
                          <a:effectLst/>
                        </a:rPr>
                        <a:t>Cost-efficient, analytical</a:t>
                      </a:r>
                      <a:endParaRPr lang="en-IN" sz="1400" b="1" i="0" u="none" strike="noStrike">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tc>
                  <a:txBody>
                    <a:bodyPr/>
                    <a:lstStyle/>
                    <a:p>
                      <a:pPr algn="ctr" fontAlgn="ctr">
                        <a:buNone/>
                      </a:pPr>
                      <a:r>
                        <a:rPr lang="en-IN" sz="1400" b="1" u="none" strike="noStrike" dirty="0">
                          <a:solidFill>
                            <a:schemeClr val="accent4">
                              <a:lumMod val="50000"/>
                            </a:schemeClr>
                          </a:solidFill>
                          <a:effectLst/>
                        </a:rPr>
                        <a:t>Stable Diffusion XL</a:t>
                      </a:r>
                      <a:endParaRPr lang="en-IN" sz="1400" b="1" i="0" u="none" strike="noStrike" dirty="0">
                        <a:solidFill>
                          <a:schemeClr val="accent4">
                            <a:lumMod val="50000"/>
                          </a:schemeClr>
                        </a:solidFill>
                        <a:effectLst/>
                        <a:latin typeface="Aptos Narrow" panose="020B0004020202020204" pitchFamily="34" charset="0"/>
                      </a:endParaRPr>
                    </a:p>
                  </a:txBody>
                  <a:tcPr marL="7620" marR="7620" marT="7620" marB="0" anchor="ctr">
                    <a:solidFill>
                      <a:schemeClr val="accent4">
                        <a:lumMod val="40000"/>
                        <a:lumOff val="60000"/>
                      </a:schemeClr>
                    </a:solidFill>
                  </a:tcPr>
                </a:tc>
                <a:extLst>
                  <a:ext uri="{0D108BD9-81ED-4DB2-BD59-A6C34878D82A}">
                    <a16:rowId xmlns:a16="http://schemas.microsoft.com/office/drawing/2014/main" val="1705325862"/>
                  </a:ext>
                </a:extLst>
              </a:tr>
            </a:tbl>
          </a:graphicData>
        </a:graphic>
      </p:graphicFrame>
    </p:spTree>
    <p:extLst>
      <p:ext uri="{BB962C8B-B14F-4D97-AF65-F5344CB8AC3E}">
        <p14:creationId xmlns:p14="http://schemas.microsoft.com/office/powerpoint/2010/main" val="333183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F6BA-3FAB-8CAD-28C5-773CCBC4BAF5}"/>
              </a:ext>
            </a:extLst>
          </p:cNvPr>
          <p:cNvSpPr>
            <a:spLocks noGrp="1"/>
          </p:cNvSpPr>
          <p:nvPr>
            <p:ph type="title"/>
          </p:nvPr>
        </p:nvSpPr>
        <p:spPr>
          <a:xfrm>
            <a:off x="355600" y="173038"/>
            <a:ext cx="8229600" cy="1143000"/>
          </a:xfrm>
        </p:spPr>
        <p:txBody>
          <a:bodyPr/>
          <a:lstStyle/>
          <a:p>
            <a:r>
              <a:rPr lang="en-IN" b="1" dirty="0">
                <a:solidFill>
                  <a:srgbClr val="3C1B71"/>
                </a:solidFill>
              </a:rPr>
              <a:t>ChatGPT (OpenAI)</a:t>
            </a:r>
          </a:p>
        </p:txBody>
      </p:sp>
      <p:sp>
        <p:nvSpPr>
          <p:cNvPr id="4" name="Rectangle 1">
            <a:extLst>
              <a:ext uri="{FF2B5EF4-FFF2-40B4-BE49-F238E27FC236}">
                <a16:creationId xmlns:a16="http://schemas.microsoft.com/office/drawing/2014/main" id="{F9DC6BFC-78BA-DFBA-642A-4F8F9FA5CDC7}"/>
              </a:ext>
            </a:extLst>
          </p:cNvPr>
          <p:cNvSpPr>
            <a:spLocks noGrp="1" noChangeArrowheads="1"/>
          </p:cNvSpPr>
          <p:nvPr>
            <p:ph idx="1"/>
          </p:nvPr>
        </p:nvSpPr>
        <p:spPr bwMode="auto">
          <a:xfrm>
            <a:off x="1757680" y="1542233"/>
            <a:ext cx="623824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LLM Used:</a:t>
            </a:r>
            <a:r>
              <a:rPr kumimoji="0" lang="en-US" altLang="en-US" sz="1800" b="0" i="0" u="none" strike="noStrike" cap="none" normalizeH="0" baseline="0" dirty="0">
                <a:ln>
                  <a:noFill/>
                </a:ln>
                <a:solidFill>
                  <a:schemeClr val="accent4">
                    <a:lumMod val="75000"/>
                  </a:schemeClr>
                </a:solidFill>
                <a:effectLst/>
                <a:latin typeface="+mj-lt"/>
              </a:rPr>
              <a:t> GPT-4 Turbo (OpenAI).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Copy Generation:</a:t>
            </a:r>
            <a:r>
              <a:rPr kumimoji="0" lang="en-US" altLang="en-US" sz="1800" b="0" i="0" u="none" strike="noStrike" cap="none" normalizeH="0" baseline="0" dirty="0">
                <a:ln>
                  <a:noFill/>
                </a:ln>
                <a:solidFill>
                  <a:schemeClr val="accent4">
                    <a:lumMod val="75000"/>
                  </a:schemeClr>
                </a:solidFill>
                <a:effectLst/>
                <a:latin typeface="+mj-lt"/>
              </a:rPr>
              <a:t> Produced short, persuasive ad text.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Image Tool:</a:t>
            </a:r>
            <a:r>
              <a:rPr kumimoji="0" lang="en-US" altLang="en-US" sz="1800" b="0" i="0" u="none" strike="noStrike" cap="none" normalizeH="0" baseline="0" dirty="0">
                <a:ln>
                  <a:noFill/>
                </a:ln>
                <a:solidFill>
                  <a:schemeClr val="accent4">
                    <a:lumMod val="75000"/>
                  </a:schemeClr>
                </a:solidFill>
                <a:effectLst/>
                <a:latin typeface="+mj-lt"/>
              </a:rPr>
              <a:t> </a:t>
            </a:r>
            <a:r>
              <a:rPr kumimoji="0" lang="en-US" altLang="en-US" sz="1800" b="1" i="0" u="none" strike="noStrike" cap="none" normalizeH="0" baseline="0" dirty="0">
                <a:ln>
                  <a:noFill/>
                </a:ln>
                <a:solidFill>
                  <a:schemeClr val="accent4">
                    <a:lumMod val="75000"/>
                  </a:schemeClr>
                </a:solidFill>
                <a:effectLst/>
                <a:latin typeface="+mj-lt"/>
              </a:rPr>
              <a:t>DALL·E 3</a:t>
            </a:r>
            <a:r>
              <a:rPr kumimoji="0" lang="en-US" altLang="en-US" sz="1800" b="0" i="0" u="none" strike="noStrike" cap="none" normalizeH="0" baseline="0" dirty="0">
                <a:ln>
                  <a:noFill/>
                </a:ln>
                <a:solidFill>
                  <a:schemeClr val="accent4">
                    <a:lumMod val="75000"/>
                  </a:schemeClr>
                </a:solidFill>
                <a:effectLst/>
                <a:latin typeface="+mj-lt"/>
              </a:rPr>
              <a:t> (native to OpenAI).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Why DALL·E?</a:t>
            </a:r>
            <a:endParaRPr kumimoji="0" lang="en-US" altLang="en-US" sz="1800" b="0" i="0" u="none" strike="noStrike" cap="none" normalizeH="0" baseline="0" dirty="0">
              <a:ln>
                <a:noFill/>
              </a:ln>
              <a:solidFill>
                <a:schemeClr val="accent4">
                  <a:lumMod val="75000"/>
                </a:schemeClr>
              </a:solidFill>
              <a:effectLst/>
              <a:latin typeface="+mj-lt"/>
            </a:endParaRP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Seamless integration with ChatGPT API.</a:t>
            </a: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Known for </a:t>
            </a:r>
            <a:r>
              <a:rPr kumimoji="0" lang="en-US" altLang="en-US" sz="1800" b="1" i="0" u="none" strike="noStrike" cap="none" normalizeH="0" baseline="0" dirty="0">
                <a:ln>
                  <a:noFill/>
                </a:ln>
                <a:solidFill>
                  <a:schemeClr val="accent4">
                    <a:lumMod val="75000"/>
                  </a:schemeClr>
                </a:solidFill>
                <a:effectLst/>
                <a:latin typeface="+mj-lt"/>
              </a:rPr>
              <a:t>clean, photorealistic images</a:t>
            </a:r>
            <a:r>
              <a:rPr kumimoji="0" lang="en-US" altLang="en-US" sz="1800" b="0" i="0" u="none" strike="noStrike" cap="none" normalizeH="0" baseline="0" dirty="0">
                <a:ln>
                  <a:noFill/>
                </a:ln>
                <a:solidFill>
                  <a:schemeClr val="accent4">
                    <a:lumMod val="75000"/>
                  </a:schemeClr>
                </a:solidFill>
                <a:effectLst/>
                <a:latin typeface="+mj-lt"/>
              </a:rPr>
              <a:t>.</a:t>
            </a: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Minimal preprocessing → fast turnaround.</a:t>
            </a:r>
          </a:p>
          <a:p>
            <a:pPr marL="685800" lvl="1" defTabSz="914400" eaLnBrk="0" fontAlgn="base" hangingPunct="0">
              <a:spcBef>
                <a:spcPct val="0"/>
              </a:spcBef>
              <a:spcAft>
                <a:spcPct val="0"/>
              </a:spcAft>
              <a:buFont typeface="Wingdings" panose="05000000000000000000" pitchFamily="2" charset="2"/>
              <a:buChar char="§"/>
            </a:pPr>
            <a:endParaRPr kumimoji="0" lang="en-US" altLang="en-US" sz="1800" b="0" i="0" u="none" strike="noStrike" cap="none" normalizeH="0" baseline="0" dirty="0">
              <a:ln>
                <a:noFill/>
              </a:ln>
              <a:solidFill>
                <a:schemeClr val="accent4">
                  <a:lumMod val="75000"/>
                </a:schemeClr>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4">
                    <a:lumMod val="75000"/>
                  </a:schemeClr>
                </a:solidFill>
                <a:effectLst/>
                <a:latin typeface="+mj-lt"/>
              </a:rPr>
              <a:t>Why ChatGPT?</a:t>
            </a:r>
            <a:endParaRPr kumimoji="0" lang="en-US" altLang="en-US" sz="1800" b="0" i="0" u="none" strike="noStrike" cap="none" normalizeH="0" baseline="0" dirty="0">
              <a:ln>
                <a:noFill/>
              </a:ln>
              <a:solidFill>
                <a:schemeClr val="accent4">
                  <a:lumMod val="75000"/>
                </a:schemeClr>
              </a:solidFill>
              <a:effectLst/>
              <a:latin typeface="+mj-lt"/>
            </a:endParaRPr>
          </a:p>
          <a:p>
            <a:pPr marL="685800" lvl="1" defTabSz="914400" eaLnBrk="0" fontAlgn="base" hangingPunct="0">
              <a:spcBef>
                <a:spcPct val="0"/>
              </a:spcBef>
              <a:spcAft>
                <a:spcPct val="0"/>
              </a:spcAft>
              <a:buFont typeface="Wingdings" panose="05000000000000000000" pitchFamily="2" charset="2"/>
              <a:buChar char="§"/>
            </a:pPr>
            <a:r>
              <a:rPr kumimoji="0" lang="en-US" altLang="en-US" sz="1800" b="0" i="0" u="none" strike="noStrike" cap="none" normalizeH="0" baseline="0" dirty="0">
                <a:ln>
                  <a:noFill/>
                </a:ln>
                <a:solidFill>
                  <a:schemeClr val="accent4">
                    <a:lumMod val="75000"/>
                  </a:schemeClr>
                </a:solidFill>
                <a:effectLst/>
                <a:latin typeface="+mj-lt"/>
              </a:rPr>
              <a:t>Industry benchmark, strong fluency, easy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4">
                  <a:lumMod val="75000"/>
                </a:schemeClr>
              </a:solidFill>
              <a:effectLst/>
              <a:latin typeface="+mj-lt"/>
            </a:endParaRPr>
          </a:p>
        </p:txBody>
      </p:sp>
    </p:spTree>
    <p:extLst>
      <p:ext uri="{BB962C8B-B14F-4D97-AF65-F5344CB8AC3E}">
        <p14:creationId xmlns:p14="http://schemas.microsoft.com/office/powerpoint/2010/main" val="3614272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724</TotalTime>
  <Words>3373</Words>
  <Application>Microsoft Office PowerPoint</Application>
  <PresentationFormat>On-screen Show (4:3)</PresentationFormat>
  <Paragraphs>339</Paragraphs>
  <Slides>30</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 Narrow</vt:lpstr>
      <vt:lpstr>Arial</vt:lpstr>
      <vt:lpstr>Calibri</vt:lpstr>
      <vt:lpstr>Courier New</vt:lpstr>
      <vt:lpstr>Wingdings</vt:lpstr>
      <vt:lpstr>Office Theme</vt:lpstr>
      <vt:lpstr>PowerPoint Presentation</vt:lpstr>
      <vt:lpstr>PowerPoint Presentation</vt:lpstr>
      <vt:lpstr>About the Project</vt:lpstr>
      <vt:lpstr>Problem Statement</vt:lpstr>
      <vt:lpstr>Research Gap</vt:lpstr>
      <vt:lpstr>Objectives</vt:lpstr>
      <vt:lpstr>PowerPoint Presentation</vt:lpstr>
      <vt:lpstr>LLM Models</vt:lpstr>
      <vt:lpstr>ChatGPT (OpenAI)</vt:lpstr>
      <vt:lpstr>Claude (Anthropic)</vt:lpstr>
      <vt:lpstr>Gemini (Google DeepMind)</vt:lpstr>
      <vt:lpstr>Deepseek (Open-Source)</vt:lpstr>
      <vt:lpstr>Ad Generation Modes </vt:lpstr>
      <vt:lpstr>Experimental Design</vt:lpstr>
      <vt:lpstr>Statistical Analysis Plan</vt:lpstr>
      <vt:lpstr>Results     From 13 Variants → 5 Models  </vt:lpstr>
      <vt:lpstr>5-Model Welch ANOVA Results</vt:lpstr>
      <vt:lpstr>Model Ranking</vt:lpstr>
      <vt:lpstr>Descriptive Statistics</vt:lpstr>
      <vt:lpstr>Dimension-Level Insights</vt:lpstr>
      <vt:lpstr>PowerPoint Presentation</vt:lpstr>
      <vt:lpstr>Best vs Worst Performers</vt:lpstr>
      <vt:lpstr>Results Summary</vt:lpstr>
      <vt:lpstr>Key Insights</vt:lpstr>
      <vt:lpstr>Why No Significant Differences?</vt:lpstr>
      <vt:lpstr>Practical Implications for Industry</vt:lpstr>
      <vt:lpstr>Limitations</vt:lpstr>
      <vt:lpstr>Roadmap &amp; Future Work</vt:lpstr>
      <vt:lpstr>THANK YOU !!!</vt:lpstr>
      <vt:lpstr>PowerPoint Presentation</vt:lpstr>
    </vt:vector>
  </TitlesOfParts>
  <Company>UWO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Wilson</dc:creator>
  <cp:lastModifiedBy>SAKTHI MAHALAKSHMI SANKAR</cp:lastModifiedBy>
  <cp:revision>31</cp:revision>
  <cp:lastPrinted>2012-01-12T15:01:17Z</cp:lastPrinted>
  <dcterms:created xsi:type="dcterms:W3CDTF">2011-12-23T15:22:14Z</dcterms:created>
  <dcterms:modified xsi:type="dcterms:W3CDTF">2025-08-26T13:48:59Z</dcterms:modified>
</cp:coreProperties>
</file>