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Barlow Bold" charset="1" panose="00000800000000000000"/>
      <p:regular r:id="rId24"/>
    </p:embeddedFont>
    <p:embeddedFont>
      <p:font typeface="Arbutus Slab" charset="1" panose="02000000000000000000"/>
      <p:regular r:id="rId25"/>
    </p:embeddedFont>
    <p:embeddedFont>
      <p:font typeface="Times New Roman Bold" charset="1" panose="02030802070405020303"/>
      <p:regular r:id="rId26"/>
    </p:embeddedFont>
    <p:embeddedFont>
      <p:font typeface="Times New Roman" charset="1" panose="02030502070405020303"/>
      <p:regular r:id="rId27"/>
    </p:embeddedFont>
    <p:embeddedFont>
      <p:font typeface="Times New Roman Semi-Bold" charset="1" panose="02030702070405020303"/>
      <p:regular r:id="rId28"/>
    </p:embeddedFont>
    <p:embeddedFont>
      <p:font typeface="Canva Sans Bold" charset="1" panose="020B0803030501040103"/>
      <p:regular r:id="rId29"/>
    </p:embeddedFont>
    <p:embeddedFont>
      <p:font typeface="Canva Sans" charset="1" panose="020B0503030501040103"/>
      <p:regular r:id="rId30"/>
    </p:embeddedFont>
    <p:embeddedFont>
      <p:font typeface="Times New Roman Bold Italics" charset="1" panose="020308020704050903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 Id="rId9" Target="https://www.techmahindra.com/services/intelligent-automation/" TargetMode="External" Type="http://schemas.openxmlformats.org/officeDocument/2006/relationships/hyperlink"/></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 Id="rId9" Target="https://www.techmahindra.com/services/data-analytics/" TargetMode="External" Type="http://schemas.openxmlformats.org/officeDocument/2006/relationships/hyperlink"/></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techmahindra.com" TargetMode="External" Type="http://schemas.openxmlformats.org/officeDocument/2006/relationships/hyperlink"/><Relationship Id="rId11" Target="https://www.techmahindra.com" TargetMode="External" Type="http://schemas.openxmlformats.org/officeDocument/2006/relationships/hyperlink"/><Relationship Id="rId12" Target="https://www.techmahindra.com" TargetMode="External" Type="http://schemas.openxmlformats.org/officeDocument/2006/relationships/hyperlink"/><Relationship Id="rId13" Target="https://www.techmahindra.com" TargetMode="External" Type="http://schemas.openxmlformats.org/officeDocument/2006/relationships/hyperlink"/><Relationship Id="rId14" Target="https://www.techmahindra.com" TargetMode="External" Type="http://schemas.openxmlformats.org/officeDocument/2006/relationships/hyperlink"/><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 Id="rId9" Target="https://www.techmahindra.com/services/digital-supply-chain/"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888" r="0" b="-16888"/>
            </a:stretch>
          </a:blipFill>
        </p:spPr>
      </p:sp>
      <p:sp>
        <p:nvSpPr>
          <p:cNvPr name="Freeform 3" id="3"/>
          <p:cNvSpPr/>
          <p:nvPr/>
        </p:nvSpPr>
        <p:spPr>
          <a:xfrm flipH="true" flipV="false" rot="-2235223">
            <a:off x="-1221091" y="7787833"/>
            <a:ext cx="3916596" cy="4790943"/>
          </a:xfrm>
          <a:custGeom>
            <a:avLst/>
            <a:gdLst/>
            <a:ahLst/>
            <a:cxnLst/>
            <a:rect r="r" b="b" t="t" l="l"/>
            <a:pathLst>
              <a:path h="4790943" w="3916596">
                <a:moveTo>
                  <a:pt x="3916596" y="0"/>
                </a:moveTo>
                <a:lnTo>
                  <a:pt x="0" y="0"/>
                </a:lnTo>
                <a:lnTo>
                  <a:pt x="0" y="4790943"/>
                </a:lnTo>
                <a:lnTo>
                  <a:pt x="3916596" y="4790943"/>
                </a:lnTo>
                <a:lnTo>
                  <a:pt x="3916596" y="0"/>
                </a:lnTo>
                <a:close/>
              </a:path>
            </a:pathLst>
          </a:custGeom>
          <a:blipFill>
            <a:blip r:embed="rId3"/>
            <a:stretch>
              <a:fillRect l="0" t="0" r="0" b="0"/>
            </a:stretch>
          </a:blipFill>
        </p:spPr>
      </p:sp>
      <p:sp>
        <p:nvSpPr>
          <p:cNvPr name="Freeform 4" id="4"/>
          <p:cNvSpPr/>
          <p:nvPr/>
        </p:nvSpPr>
        <p:spPr>
          <a:xfrm flipH="false" flipV="false" rot="0">
            <a:off x="299884" y="9033805"/>
            <a:ext cx="3947827" cy="6419230"/>
          </a:xfrm>
          <a:custGeom>
            <a:avLst/>
            <a:gdLst/>
            <a:ahLst/>
            <a:cxnLst/>
            <a:rect r="r" b="b" t="t" l="l"/>
            <a:pathLst>
              <a:path h="6419230" w="3947827">
                <a:moveTo>
                  <a:pt x="0" y="0"/>
                </a:moveTo>
                <a:lnTo>
                  <a:pt x="3947827" y="0"/>
                </a:lnTo>
                <a:lnTo>
                  <a:pt x="3947827" y="6419230"/>
                </a:lnTo>
                <a:lnTo>
                  <a:pt x="0" y="6419230"/>
                </a:lnTo>
                <a:lnTo>
                  <a:pt x="0" y="0"/>
                </a:lnTo>
                <a:close/>
              </a:path>
            </a:pathLst>
          </a:custGeom>
          <a:blipFill>
            <a:blip r:embed="rId4"/>
            <a:stretch>
              <a:fillRect l="0" t="0" r="0" b="0"/>
            </a:stretch>
          </a:blipFill>
        </p:spPr>
      </p:sp>
      <p:sp>
        <p:nvSpPr>
          <p:cNvPr name="Freeform 5" id="5"/>
          <p:cNvSpPr/>
          <p:nvPr/>
        </p:nvSpPr>
        <p:spPr>
          <a:xfrm flipH="false" flipV="false" rot="0">
            <a:off x="1829343" y="9033805"/>
            <a:ext cx="4359074" cy="7499482"/>
          </a:xfrm>
          <a:custGeom>
            <a:avLst/>
            <a:gdLst/>
            <a:ahLst/>
            <a:cxnLst/>
            <a:rect r="r" b="b" t="t" l="l"/>
            <a:pathLst>
              <a:path h="7499482" w="4359074">
                <a:moveTo>
                  <a:pt x="0" y="0"/>
                </a:moveTo>
                <a:lnTo>
                  <a:pt x="4359074" y="0"/>
                </a:lnTo>
                <a:lnTo>
                  <a:pt x="4359074" y="7499482"/>
                </a:lnTo>
                <a:lnTo>
                  <a:pt x="0" y="7499482"/>
                </a:lnTo>
                <a:lnTo>
                  <a:pt x="0" y="0"/>
                </a:lnTo>
                <a:close/>
              </a:path>
            </a:pathLst>
          </a:custGeom>
          <a:blipFill>
            <a:blip r:embed="rId5"/>
            <a:stretch>
              <a:fillRect l="0" t="0" r="0" b="0"/>
            </a:stretch>
          </a:blipFill>
        </p:spPr>
      </p:sp>
      <p:sp>
        <p:nvSpPr>
          <p:cNvPr name="Freeform 6" id="6"/>
          <p:cNvSpPr/>
          <p:nvPr/>
        </p:nvSpPr>
        <p:spPr>
          <a:xfrm flipH="false" flipV="true" rot="0">
            <a:off x="16391922" y="-1761677"/>
            <a:ext cx="2804755" cy="4526840"/>
          </a:xfrm>
          <a:custGeom>
            <a:avLst/>
            <a:gdLst/>
            <a:ahLst/>
            <a:cxnLst/>
            <a:rect r="r" b="b" t="t" l="l"/>
            <a:pathLst>
              <a:path h="4526840" w="2804755">
                <a:moveTo>
                  <a:pt x="0" y="4526840"/>
                </a:moveTo>
                <a:lnTo>
                  <a:pt x="2804755" y="4526840"/>
                </a:lnTo>
                <a:lnTo>
                  <a:pt x="2804755" y="0"/>
                </a:lnTo>
                <a:lnTo>
                  <a:pt x="0" y="0"/>
                </a:lnTo>
                <a:lnTo>
                  <a:pt x="0" y="4526840"/>
                </a:lnTo>
                <a:close/>
              </a:path>
            </a:pathLst>
          </a:custGeom>
          <a:blipFill>
            <a:blip r:embed="rId6"/>
            <a:stretch>
              <a:fillRect l="0" t="0" r="0" b="0"/>
            </a:stretch>
          </a:blipFill>
        </p:spPr>
      </p:sp>
      <p:sp>
        <p:nvSpPr>
          <p:cNvPr name="Freeform 7" id="7"/>
          <p:cNvSpPr/>
          <p:nvPr/>
        </p:nvSpPr>
        <p:spPr>
          <a:xfrm flipH="true" flipV="true" rot="0">
            <a:off x="15716166" y="-3237872"/>
            <a:ext cx="1804115" cy="5210441"/>
          </a:xfrm>
          <a:custGeom>
            <a:avLst/>
            <a:gdLst/>
            <a:ahLst/>
            <a:cxnLst/>
            <a:rect r="r" b="b" t="t" l="l"/>
            <a:pathLst>
              <a:path h="5210441" w="1804115">
                <a:moveTo>
                  <a:pt x="1804115" y="5210441"/>
                </a:moveTo>
                <a:lnTo>
                  <a:pt x="0" y="5210441"/>
                </a:lnTo>
                <a:lnTo>
                  <a:pt x="0" y="0"/>
                </a:lnTo>
                <a:lnTo>
                  <a:pt x="1804115" y="0"/>
                </a:lnTo>
                <a:lnTo>
                  <a:pt x="1804115" y="5210441"/>
                </a:lnTo>
                <a:close/>
              </a:path>
            </a:pathLst>
          </a:custGeom>
          <a:blipFill>
            <a:blip r:embed="rId7"/>
            <a:stretch>
              <a:fillRect l="0" t="0" r="0" b="0"/>
            </a:stretch>
          </a:blipFill>
        </p:spPr>
      </p:sp>
      <p:sp>
        <p:nvSpPr>
          <p:cNvPr name="Freeform 8" id="8"/>
          <p:cNvSpPr/>
          <p:nvPr/>
        </p:nvSpPr>
        <p:spPr>
          <a:xfrm flipH="false" flipV="false" rot="-8823753">
            <a:off x="14589004" y="-2829196"/>
            <a:ext cx="1801316" cy="4688892"/>
          </a:xfrm>
          <a:custGeom>
            <a:avLst/>
            <a:gdLst/>
            <a:ahLst/>
            <a:cxnLst/>
            <a:rect r="r" b="b" t="t" l="l"/>
            <a:pathLst>
              <a:path h="4688892" w="1801316">
                <a:moveTo>
                  <a:pt x="0" y="0"/>
                </a:moveTo>
                <a:lnTo>
                  <a:pt x="1801316" y="0"/>
                </a:lnTo>
                <a:lnTo>
                  <a:pt x="1801316" y="4688892"/>
                </a:lnTo>
                <a:lnTo>
                  <a:pt x="0" y="4688892"/>
                </a:lnTo>
                <a:lnTo>
                  <a:pt x="0" y="0"/>
                </a:lnTo>
                <a:close/>
              </a:path>
            </a:pathLst>
          </a:custGeom>
          <a:blipFill>
            <a:blip r:embed="rId8"/>
            <a:stretch>
              <a:fillRect l="0" t="0" r="0" b="0"/>
            </a:stretch>
          </a:blipFill>
        </p:spPr>
      </p:sp>
      <p:sp>
        <p:nvSpPr>
          <p:cNvPr name="Freeform 9" id="9"/>
          <p:cNvSpPr/>
          <p:nvPr/>
        </p:nvSpPr>
        <p:spPr>
          <a:xfrm flipH="false" flipV="false" rot="0">
            <a:off x="4008880" y="9651657"/>
            <a:ext cx="1855092" cy="2803665"/>
          </a:xfrm>
          <a:custGeom>
            <a:avLst/>
            <a:gdLst/>
            <a:ahLst/>
            <a:cxnLst/>
            <a:rect r="r" b="b" t="t" l="l"/>
            <a:pathLst>
              <a:path h="2803665" w="1855092">
                <a:moveTo>
                  <a:pt x="0" y="0"/>
                </a:moveTo>
                <a:lnTo>
                  <a:pt x="1855092" y="0"/>
                </a:lnTo>
                <a:lnTo>
                  <a:pt x="1855092" y="2803665"/>
                </a:lnTo>
                <a:lnTo>
                  <a:pt x="0" y="2803665"/>
                </a:lnTo>
                <a:lnTo>
                  <a:pt x="0" y="0"/>
                </a:lnTo>
                <a:close/>
              </a:path>
            </a:pathLst>
          </a:custGeom>
          <a:blipFill>
            <a:blip r:embed="rId9"/>
            <a:stretch>
              <a:fillRect l="0" t="0" r="0" b="0"/>
            </a:stretch>
          </a:blipFill>
        </p:spPr>
      </p:sp>
      <p:sp>
        <p:nvSpPr>
          <p:cNvPr name="TextBox 10" id="10"/>
          <p:cNvSpPr txBox="true"/>
          <p:nvPr/>
        </p:nvSpPr>
        <p:spPr>
          <a:xfrm rot="0">
            <a:off x="299884" y="3206584"/>
            <a:ext cx="17988116" cy="2006296"/>
          </a:xfrm>
          <a:prstGeom prst="rect">
            <a:avLst/>
          </a:prstGeom>
        </p:spPr>
        <p:txBody>
          <a:bodyPr anchor="t" rtlCol="false" tIns="0" lIns="0" bIns="0" rIns="0">
            <a:spAutoFit/>
          </a:bodyPr>
          <a:lstStyle/>
          <a:p>
            <a:pPr algn="ctr">
              <a:lnSpc>
                <a:spcPts val="8058"/>
              </a:lnSpc>
            </a:pPr>
            <a:r>
              <a:rPr lang="en-US" sz="5756" b="true">
                <a:solidFill>
                  <a:srgbClr val="4A7D63"/>
                </a:solidFill>
                <a:latin typeface="Barlow Bold"/>
                <a:ea typeface="Barlow Bold"/>
                <a:cs typeface="Barlow Bold"/>
                <a:sym typeface="Barlow Bold"/>
              </a:rPr>
              <a:t>Comprehensive SEO Audit &amp; Optimization for</a:t>
            </a:r>
          </a:p>
          <a:p>
            <a:pPr algn="ctr">
              <a:lnSpc>
                <a:spcPts val="8058"/>
              </a:lnSpc>
            </a:pPr>
            <a:r>
              <a:rPr lang="en-US" sz="5756" b="true">
                <a:solidFill>
                  <a:srgbClr val="4A7D63"/>
                </a:solidFill>
                <a:latin typeface="Barlow Bold"/>
                <a:ea typeface="Barlow Bold"/>
                <a:cs typeface="Barlow Bold"/>
                <a:sym typeface="Barlow Bold"/>
              </a:rPr>
              <a:t>Organic Traffic Growth</a:t>
            </a:r>
          </a:p>
        </p:txBody>
      </p:sp>
      <p:sp>
        <p:nvSpPr>
          <p:cNvPr name="TextBox 11" id="11"/>
          <p:cNvSpPr txBox="true"/>
          <p:nvPr/>
        </p:nvSpPr>
        <p:spPr>
          <a:xfrm rot="0">
            <a:off x="1957091" y="781050"/>
            <a:ext cx="15302209" cy="2295993"/>
          </a:xfrm>
          <a:prstGeom prst="rect">
            <a:avLst/>
          </a:prstGeom>
        </p:spPr>
        <p:txBody>
          <a:bodyPr anchor="t" rtlCol="false" tIns="0" lIns="0" bIns="0" rIns="0">
            <a:spAutoFit/>
          </a:bodyPr>
          <a:lstStyle/>
          <a:p>
            <a:pPr algn="ctr">
              <a:lnSpc>
                <a:spcPts val="18869"/>
              </a:lnSpc>
            </a:pPr>
            <a:r>
              <a:rPr lang="en-US" sz="13477" spc="-269">
                <a:solidFill>
                  <a:srgbClr val="34624B"/>
                </a:solidFill>
                <a:latin typeface="Arbutus Slab"/>
                <a:ea typeface="Arbutus Slab"/>
                <a:cs typeface="Arbutus Slab"/>
                <a:sym typeface="Arbutus Slab"/>
              </a:rPr>
              <a:t>SEO Project</a:t>
            </a:r>
          </a:p>
        </p:txBody>
      </p:sp>
      <p:sp>
        <p:nvSpPr>
          <p:cNvPr name="TextBox 12" id="12"/>
          <p:cNvSpPr txBox="true"/>
          <p:nvPr/>
        </p:nvSpPr>
        <p:spPr>
          <a:xfrm rot="0">
            <a:off x="4423349" y="5549478"/>
            <a:ext cx="9741186" cy="2031567"/>
          </a:xfrm>
          <a:prstGeom prst="rect">
            <a:avLst/>
          </a:prstGeom>
        </p:spPr>
        <p:txBody>
          <a:bodyPr anchor="t" rtlCol="false" tIns="0" lIns="0" bIns="0" rIns="0">
            <a:spAutoFit/>
          </a:bodyPr>
          <a:lstStyle/>
          <a:p>
            <a:pPr algn="ctr">
              <a:lnSpc>
                <a:spcPts val="7218"/>
              </a:lnSpc>
            </a:pPr>
            <a:r>
              <a:rPr lang="en-US" sz="5156" b="true">
                <a:solidFill>
                  <a:srgbClr val="4A7D63"/>
                </a:solidFill>
                <a:latin typeface="Times New Roman Bold"/>
                <a:ea typeface="Times New Roman Bold"/>
                <a:cs typeface="Times New Roman Bold"/>
                <a:sym typeface="Times New Roman Bold"/>
              </a:rPr>
              <a:t>SAKTHI ABIRAMI V</a:t>
            </a:r>
            <a:r>
              <a:rPr lang="en-US" sz="5156">
                <a:solidFill>
                  <a:srgbClr val="4A7D63"/>
                </a:solidFill>
                <a:latin typeface="Times New Roman"/>
                <a:ea typeface="Times New Roman"/>
                <a:cs typeface="Times New Roman"/>
                <a:sym typeface="Times New Roman"/>
              </a:rPr>
              <a:t> </a:t>
            </a:r>
          </a:p>
          <a:p>
            <a:pPr algn="ctr">
              <a:lnSpc>
                <a:spcPts val="8198"/>
              </a:lnSpc>
            </a:pPr>
            <a:r>
              <a:rPr lang="en-US" sz="5856" b="true">
                <a:solidFill>
                  <a:srgbClr val="4A7D63"/>
                </a:solidFill>
                <a:latin typeface="Times New Roman Semi-Bold"/>
                <a:ea typeface="Times New Roman Semi-Bold"/>
                <a:cs typeface="Times New Roman Semi-Bold"/>
                <a:sym typeface="Times New Roman Semi-Bold"/>
              </a:rPr>
              <a:t>MBE11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2235223">
            <a:off x="-1221091" y="7787833"/>
            <a:ext cx="3916596" cy="4790943"/>
          </a:xfrm>
          <a:custGeom>
            <a:avLst/>
            <a:gdLst/>
            <a:ahLst/>
            <a:cxnLst/>
            <a:rect r="r" b="b" t="t" l="l"/>
            <a:pathLst>
              <a:path h="4790943" w="3916596">
                <a:moveTo>
                  <a:pt x="3916596" y="0"/>
                </a:moveTo>
                <a:lnTo>
                  <a:pt x="0" y="0"/>
                </a:lnTo>
                <a:lnTo>
                  <a:pt x="0" y="4790943"/>
                </a:lnTo>
                <a:lnTo>
                  <a:pt x="3916596" y="4790943"/>
                </a:lnTo>
                <a:lnTo>
                  <a:pt x="3916596" y="0"/>
                </a:lnTo>
                <a:close/>
              </a:path>
            </a:pathLst>
          </a:custGeom>
          <a:blipFill>
            <a:blip r:embed="rId2"/>
            <a:stretch>
              <a:fillRect l="0" t="0" r="0" b="0"/>
            </a:stretch>
          </a:blipFill>
        </p:spPr>
      </p:sp>
      <p:sp>
        <p:nvSpPr>
          <p:cNvPr name="Freeform 3" id="3"/>
          <p:cNvSpPr/>
          <p:nvPr/>
        </p:nvSpPr>
        <p:spPr>
          <a:xfrm flipH="false" flipV="false" rot="0">
            <a:off x="299884" y="9033805"/>
            <a:ext cx="3947827" cy="6419230"/>
          </a:xfrm>
          <a:custGeom>
            <a:avLst/>
            <a:gdLst/>
            <a:ahLst/>
            <a:cxnLst/>
            <a:rect r="r" b="b" t="t" l="l"/>
            <a:pathLst>
              <a:path h="6419230" w="3947827">
                <a:moveTo>
                  <a:pt x="0" y="0"/>
                </a:moveTo>
                <a:lnTo>
                  <a:pt x="3947827" y="0"/>
                </a:lnTo>
                <a:lnTo>
                  <a:pt x="3947827" y="6419230"/>
                </a:lnTo>
                <a:lnTo>
                  <a:pt x="0" y="6419230"/>
                </a:lnTo>
                <a:lnTo>
                  <a:pt x="0" y="0"/>
                </a:lnTo>
                <a:close/>
              </a:path>
            </a:pathLst>
          </a:custGeom>
          <a:blipFill>
            <a:blip r:embed="rId3"/>
            <a:stretch>
              <a:fillRect l="0" t="0" r="0" b="0"/>
            </a:stretch>
          </a:blipFill>
        </p:spPr>
      </p:sp>
      <p:sp>
        <p:nvSpPr>
          <p:cNvPr name="Freeform 4" id="4"/>
          <p:cNvSpPr/>
          <p:nvPr/>
        </p:nvSpPr>
        <p:spPr>
          <a:xfrm flipH="false" flipV="false" rot="0">
            <a:off x="1829343" y="9033805"/>
            <a:ext cx="4359074" cy="7499482"/>
          </a:xfrm>
          <a:custGeom>
            <a:avLst/>
            <a:gdLst/>
            <a:ahLst/>
            <a:cxnLst/>
            <a:rect r="r" b="b" t="t" l="l"/>
            <a:pathLst>
              <a:path h="7499482" w="4359074">
                <a:moveTo>
                  <a:pt x="0" y="0"/>
                </a:moveTo>
                <a:lnTo>
                  <a:pt x="4359074" y="0"/>
                </a:lnTo>
                <a:lnTo>
                  <a:pt x="4359074" y="7499482"/>
                </a:lnTo>
                <a:lnTo>
                  <a:pt x="0" y="7499482"/>
                </a:lnTo>
                <a:lnTo>
                  <a:pt x="0" y="0"/>
                </a:lnTo>
                <a:close/>
              </a:path>
            </a:pathLst>
          </a:custGeom>
          <a:blipFill>
            <a:blip r:embed="rId4"/>
            <a:stretch>
              <a:fillRect l="0" t="0" r="0" b="0"/>
            </a:stretch>
          </a:blipFill>
        </p:spPr>
      </p:sp>
      <p:sp>
        <p:nvSpPr>
          <p:cNvPr name="Freeform 5" id="5"/>
          <p:cNvSpPr/>
          <p:nvPr/>
        </p:nvSpPr>
        <p:spPr>
          <a:xfrm flipH="false" flipV="true" rot="0">
            <a:off x="16391922" y="-1761677"/>
            <a:ext cx="2804755" cy="4526840"/>
          </a:xfrm>
          <a:custGeom>
            <a:avLst/>
            <a:gdLst/>
            <a:ahLst/>
            <a:cxnLst/>
            <a:rect r="r" b="b" t="t" l="l"/>
            <a:pathLst>
              <a:path h="4526840" w="2804755">
                <a:moveTo>
                  <a:pt x="0" y="4526840"/>
                </a:moveTo>
                <a:lnTo>
                  <a:pt x="2804755" y="4526840"/>
                </a:lnTo>
                <a:lnTo>
                  <a:pt x="2804755" y="0"/>
                </a:lnTo>
                <a:lnTo>
                  <a:pt x="0" y="0"/>
                </a:lnTo>
                <a:lnTo>
                  <a:pt x="0" y="4526840"/>
                </a:lnTo>
                <a:close/>
              </a:path>
            </a:pathLst>
          </a:custGeom>
          <a:blipFill>
            <a:blip r:embed="rId5"/>
            <a:stretch>
              <a:fillRect l="0" t="0" r="0" b="0"/>
            </a:stretch>
          </a:blipFill>
        </p:spPr>
      </p:sp>
      <p:sp>
        <p:nvSpPr>
          <p:cNvPr name="Freeform 6" id="6"/>
          <p:cNvSpPr/>
          <p:nvPr/>
        </p:nvSpPr>
        <p:spPr>
          <a:xfrm flipH="true" flipV="true" rot="0">
            <a:off x="15716166" y="-3237872"/>
            <a:ext cx="1804115" cy="5210441"/>
          </a:xfrm>
          <a:custGeom>
            <a:avLst/>
            <a:gdLst/>
            <a:ahLst/>
            <a:cxnLst/>
            <a:rect r="r" b="b" t="t" l="l"/>
            <a:pathLst>
              <a:path h="5210441" w="1804115">
                <a:moveTo>
                  <a:pt x="1804115" y="5210441"/>
                </a:moveTo>
                <a:lnTo>
                  <a:pt x="0" y="5210441"/>
                </a:lnTo>
                <a:lnTo>
                  <a:pt x="0" y="0"/>
                </a:lnTo>
                <a:lnTo>
                  <a:pt x="1804115" y="0"/>
                </a:lnTo>
                <a:lnTo>
                  <a:pt x="1804115" y="5210441"/>
                </a:lnTo>
                <a:close/>
              </a:path>
            </a:pathLst>
          </a:custGeom>
          <a:blipFill>
            <a:blip r:embed="rId6"/>
            <a:stretch>
              <a:fillRect l="0" t="0" r="0" b="0"/>
            </a:stretch>
          </a:blipFill>
        </p:spPr>
      </p:sp>
      <p:sp>
        <p:nvSpPr>
          <p:cNvPr name="Freeform 7" id="7"/>
          <p:cNvSpPr/>
          <p:nvPr/>
        </p:nvSpPr>
        <p:spPr>
          <a:xfrm flipH="false" flipV="false" rot="-8823753">
            <a:off x="14589004" y="-2829196"/>
            <a:ext cx="1801316" cy="4688892"/>
          </a:xfrm>
          <a:custGeom>
            <a:avLst/>
            <a:gdLst/>
            <a:ahLst/>
            <a:cxnLst/>
            <a:rect r="r" b="b" t="t" l="l"/>
            <a:pathLst>
              <a:path h="4688892" w="1801316">
                <a:moveTo>
                  <a:pt x="0" y="0"/>
                </a:moveTo>
                <a:lnTo>
                  <a:pt x="1801316" y="0"/>
                </a:lnTo>
                <a:lnTo>
                  <a:pt x="1801316" y="4688892"/>
                </a:lnTo>
                <a:lnTo>
                  <a:pt x="0" y="4688892"/>
                </a:lnTo>
                <a:lnTo>
                  <a:pt x="0" y="0"/>
                </a:lnTo>
                <a:close/>
              </a:path>
            </a:pathLst>
          </a:custGeom>
          <a:blipFill>
            <a:blip r:embed="rId7"/>
            <a:stretch>
              <a:fillRect l="0" t="0" r="0" b="0"/>
            </a:stretch>
          </a:blipFill>
        </p:spPr>
      </p:sp>
      <p:sp>
        <p:nvSpPr>
          <p:cNvPr name="Freeform 8" id="8"/>
          <p:cNvSpPr/>
          <p:nvPr/>
        </p:nvSpPr>
        <p:spPr>
          <a:xfrm flipH="false" flipV="false" rot="0">
            <a:off x="4008880" y="9651657"/>
            <a:ext cx="1855092" cy="2803665"/>
          </a:xfrm>
          <a:custGeom>
            <a:avLst/>
            <a:gdLst/>
            <a:ahLst/>
            <a:cxnLst/>
            <a:rect r="r" b="b" t="t" l="l"/>
            <a:pathLst>
              <a:path h="2803665" w="1855092">
                <a:moveTo>
                  <a:pt x="0" y="0"/>
                </a:moveTo>
                <a:lnTo>
                  <a:pt x="1855092" y="0"/>
                </a:lnTo>
                <a:lnTo>
                  <a:pt x="1855092" y="2803665"/>
                </a:lnTo>
                <a:lnTo>
                  <a:pt x="0" y="2803665"/>
                </a:lnTo>
                <a:lnTo>
                  <a:pt x="0" y="0"/>
                </a:lnTo>
                <a:close/>
              </a:path>
            </a:pathLst>
          </a:custGeom>
          <a:blipFill>
            <a:blip r:embed="rId8"/>
            <a:stretch>
              <a:fillRect l="0" t="0" r="0" b="0"/>
            </a:stretch>
          </a:blipFill>
        </p:spPr>
      </p:sp>
      <p:sp>
        <p:nvSpPr>
          <p:cNvPr name="TextBox 9" id="9"/>
          <p:cNvSpPr txBox="true"/>
          <p:nvPr/>
        </p:nvSpPr>
        <p:spPr>
          <a:xfrm rot="0">
            <a:off x="2695494" y="292193"/>
            <a:ext cx="12123550" cy="1024877"/>
          </a:xfrm>
          <a:prstGeom prst="rect">
            <a:avLst/>
          </a:prstGeom>
        </p:spPr>
        <p:txBody>
          <a:bodyPr anchor="t" rtlCol="false" tIns="0" lIns="0" bIns="0" rIns="0">
            <a:spAutoFit/>
          </a:bodyPr>
          <a:lstStyle/>
          <a:p>
            <a:pPr algn="ctr" marL="0" indent="0" lvl="0">
              <a:lnSpc>
                <a:spcPts val="7560"/>
              </a:lnSpc>
              <a:spcBef>
                <a:spcPct val="0"/>
              </a:spcBef>
            </a:pPr>
            <a:r>
              <a:rPr lang="en-US" b="true" sz="5400">
                <a:solidFill>
                  <a:srgbClr val="000000"/>
                </a:solidFill>
                <a:latin typeface="Times New Roman Bold"/>
                <a:ea typeface="Times New Roman Bold"/>
                <a:cs typeface="Times New Roman Bold"/>
                <a:sym typeface="Times New Roman Bold"/>
              </a:rPr>
              <a:t>On-Page SEO Optimization Audit </a:t>
            </a:r>
          </a:p>
        </p:txBody>
      </p:sp>
      <p:sp>
        <p:nvSpPr>
          <p:cNvPr name="TextBox 10" id="10"/>
          <p:cNvSpPr txBox="true"/>
          <p:nvPr/>
        </p:nvSpPr>
        <p:spPr>
          <a:xfrm rot="0">
            <a:off x="1656700" y="1474744"/>
            <a:ext cx="3712140" cy="824200"/>
          </a:xfrm>
          <a:prstGeom prst="rect">
            <a:avLst/>
          </a:prstGeom>
        </p:spPr>
        <p:txBody>
          <a:bodyPr anchor="t" rtlCol="false" tIns="0" lIns="0" bIns="0" rIns="0">
            <a:spAutoFit/>
          </a:bodyPr>
          <a:lstStyle/>
          <a:p>
            <a:pPr algn="ctr" marL="0" indent="0" lvl="0">
              <a:lnSpc>
                <a:spcPts val="6020"/>
              </a:lnSpc>
              <a:spcBef>
                <a:spcPct val="0"/>
              </a:spcBef>
            </a:pPr>
            <a:r>
              <a:rPr lang="en-US" b="true" sz="4300">
                <a:solidFill>
                  <a:srgbClr val="000000"/>
                </a:solidFill>
                <a:latin typeface="Times New Roman Bold"/>
                <a:ea typeface="Times New Roman Bold"/>
                <a:cs typeface="Times New Roman Bold"/>
                <a:sym typeface="Times New Roman Bold"/>
              </a:rPr>
              <a:t>Selected Page  :</a:t>
            </a:r>
          </a:p>
        </p:txBody>
      </p:sp>
      <p:sp>
        <p:nvSpPr>
          <p:cNvPr name="TextBox 11" id="11"/>
          <p:cNvSpPr txBox="true"/>
          <p:nvPr/>
        </p:nvSpPr>
        <p:spPr>
          <a:xfrm rot="0">
            <a:off x="1656700" y="3211736"/>
            <a:ext cx="14711413" cy="4722305"/>
          </a:xfrm>
          <a:prstGeom prst="rect">
            <a:avLst/>
          </a:prstGeom>
        </p:spPr>
        <p:txBody>
          <a:bodyPr anchor="t" rtlCol="false" tIns="0" lIns="0" bIns="0" rIns="0">
            <a:spAutoFit/>
          </a:bodyPr>
          <a:lstStyle/>
          <a:p>
            <a:pPr algn="l" marL="820417" indent="-410209" lvl="1">
              <a:lnSpc>
                <a:spcPts val="5319"/>
              </a:lnSpc>
              <a:buFont typeface="Arial"/>
              <a:buChar char="•"/>
            </a:pPr>
            <a:r>
              <a:rPr lang="en-US" b="true" sz="3799">
                <a:solidFill>
                  <a:srgbClr val="000000"/>
                </a:solidFill>
                <a:latin typeface="Times New Roman Bold"/>
                <a:ea typeface="Times New Roman Bold"/>
                <a:cs typeface="Times New Roman Bold"/>
                <a:sym typeface="Times New Roman Bold"/>
              </a:rPr>
              <a:t>Title Tag :</a:t>
            </a:r>
            <a:r>
              <a:rPr lang="en-US" sz="3799">
                <a:solidFill>
                  <a:srgbClr val="000000"/>
                </a:solidFill>
                <a:latin typeface="Times New Roman"/>
                <a:ea typeface="Times New Roman"/>
                <a:cs typeface="Times New Roman"/>
                <a:sym typeface="Times New Roman"/>
              </a:rPr>
              <a:t>  SEO Title is set and is 38 Characters long</a:t>
            </a:r>
          </a:p>
          <a:p>
            <a:pPr algn="l" marL="820417" indent="-410209" lvl="1">
              <a:lnSpc>
                <a:spcPts val="5319"/>
              </a:lnSpc>
              <a:buFont typeface="Arial"/>
              <a:buChar char="•"/>
            </a:pPr>
            <a:r>
              <a:rPr lang="en-US" b="true" sz="3799">
                <a:solidFill>
                  <a:srgbClr val="000000"/>
                </a:solidFill>
                <a:latin typeface="Times New Roman Bold"/>
                <a:ea typeface="Times New Roman Bold"/>
                <a:cs typeface="Times New Roman Bold"/>
                <a:sym typeface="Times New Roman Bold"/>
              </a:rPr>
              <a:t>Meta Description : </a:t>
            </a:r>
            <a:r>
              <a:rPr lang="en-US" sz="3799">
                <a:solidFill>
                  <a:srgbClr val="000000"/>
                </a:solidFill>
                <a:latin typeface="Times New Roman"/>
                <a:ea typeface="Times New Roman"/>
                <a:cs typeface="Times New Roman"/>
                <a:sym typeface="Times New Roman"/>
              </a:rPr>
              <a:t>No meta Description was found for this page</a:t>
            </a:r>
          </a:p>
          <a:p>
            <a:pPr algn="l" marL="820417" indent="-410209" lvl="1">
              <a:lnSpc>
                <a:spcPts val="5319"/>
              </a:lnSpc>
              <a:buFont typeface="Arial"/>
              <a:buChar char="•"/>
            </a:pPr>
            <a:r>
              <a:rPr lang="en-US" b="true" sz="3799">
                <a:solidFill>
                  <a:srgbClr val="000000"/>
                </a:solidFill>
                <a:latin typeface="Times New Roman Bold"/>
                <a:ea typeface="Times New Roman Bold"/>
                <a:cs typeface="Times New Roman Bold"/>
                <a:sym typeface="Times New Roman Bold"/>
              </a:rPr>
              <a:t>Headings : </a:t>
            </a:r>
            <a:r>
              <a:rPr lang="en-US" sz="3799">
                <a:solidFill>
                  <a:srgbClr val="000000"/>
                </a:solidFill>
                <a:latin typeface="Times New Roman"/>
                <a:ea typeface="Times New Roman"/>
                <a:cs typeface="Times New Roman"/>
                <a:sym typeface="Times New Roman"/>
              </a:rPr>
              <a:t>No keywords were found in the meta description.  (H1, H2 tag found this page)</a:t>
            </a:r>
          </a:p>
          <a:p>
            <a:pPr algn="l" marL="820417" indent="-410209" lvl="1">
              <a:lnSpc>
                <a:spcPts val="5319"/>
              </a:lnSpc>
              <a:buFont typeface="Arial"/>
              <a:buChar char="•"/>
            </a:pPr>
            <a:r>
              <a:rPr lang="en-US" b="true" sz="3799">
                <a:solidFill>
                  <a:srgbClr val="000000"/>
                </a:solidFill>
                <a:latin typeface="Times New Roman Bold"/>
                <a:ea typeface="Times New Roman Bold"/>
                <a:cs typeface="Times New Roman Bold"/>
                <a:sym typeface="Times New Roman Bold"/>
              </a:rPr>
              <a:t>Images </a:t>
            </a:r>
            <a:r>
              <a:rPr lang="en-US" sz="3799">
                <a:solidFill>
                  <a:srgbClr val="000000"/>
                </a:solidFill>
                <a:latin typeface="Times New Roman"/>
                <a:ea typeface="Times New Roman"/>
                <a:cs typeface="Times New Roman"/>
                <a:sym typeface="Times New Roman"/>
              </a:rPr>
              <a:t>: All images on the page have alt attributes.</a:t>
            </a:r>
          </a:p>
          <a:p>
            <a:pPr algn="l" marL="820417" indent="-410209" lvl="1">
              <a:lnSpc>
                <a:spcPts val="5319"/>
              </a:lnSpc>
              <a:buFont typeface="Arial"/>
              <a:buChar char="•"/>
            </a:pPr>
            <a:r>
              <a:rPr lang="en-US" b="true" sz="3799">
                <a:solidFill>
                  <a:srgbClr val="000000"/>
                </a:solidFill>
                <a:latin typeface="Times New Roman Bold"/>
                <a:ea typeface="Times New Roman Bold"/>
                <a:cs typeface="Times New Roman Bold"/>
                <a:sym typeface="Times New Roman Bold"/>
              </a:rPr>
              <a:t>Internal and External Linking </a:t>
            </a:r>
            <a:r>
              <a:rPr lang="en-US" sz="3799">
                <a:solidFill>
                  <a:srgbClr val="000000"/>
                </a:solidFill>
                <a:latin typeface="Times New Roman"/>
                <a:ea typeface="Times New Roman"/>
                <a:cs typeface="Times New Roman"/>
                <a:sym typeface="Times New Roman"/>
              </a:rPr>
              <a:t>: The page has a correct number of internal and external links.</a:t>
            </a:r>
          </a:p>
        </p:txBody>
      </p:sp>
      <p:sp>
        <p:nvSpPr>
          <p:cNvPr name="TextBox 12" id="12"/>
          <p:cNvSpPr txBox="true"/>
          <p:nvPr/>
        </p:nvSpPr>
        <p:spPr>
          <a:xfrm rot="0">
            <a:off x="1656700" y="2368486"/>
            <a:ext cx="4531717" cy="824200"/>
          </a:xfrm>
          <a:prstGeom prst="rect">
            <a:avLst/>
          </a:prstGeom>
        </p:spPr>
        <p:txBody>
          <a:bodyPr anchor="t" rtlCol="false" tIns="0" lIns="0" bIns="0" rIns="0">
            <a:spAutoFit/>
          </a:bodyPr>
          <a:lstStyle/>
          <a:p>
            <a:pPr algn="ctr" marL="0" indent="0" lvl="0">
              <a:lnSpc>
                <a:spcPts val="6020"/>
              </a:lnSpc>
              <a:spcBef>
                <a:spcPct val="0"/>
              </a:spcBef>
            </a:pPr>
            <a:r>
              <a:rPr lang="en-US" b="true" sz="4300">
                <a:solidFill>
                  <a:srgbClr val="000000"/>
                </a:solidFill>
                <a:latin typeface="Times New Roman Bold"/>
                <a:ea typeface="Times New Roman Bold"/>
                <a:cs typeface="Times New Roman Bold"/>
                <a:sym typeface="Times New Roman Bold"/>
              </a:rPr>
              <a:t>Selected Keyword :</a:t>
            </a:r>
          </a:p>
        </p:txBody>
      </p:sp>
      <p:sp>
        <p:nvSpPr>
          <p:cNvPr name="TextBox 13" id="13"/>
          <p:cNvSpPr txBox="true"/>
          <p:nvPr/>
        </p:nvSpPr>
        <p:spPr>
          <a:xfrm rot="0">
            <a:off x="6188417" y="2470173"/>
            <a:ext cx="4745112" cy="722512"/>
          </a:xfrm>
          <a:prstGeom prst="rect">
            <a:avLst/>
          </a:prstGeom>
        </p:spPr>
        <p:txBody>
          <a:bodyPr anchor="t" rtlCol="false" tIns="0" lIns="0" bIns="0" rIns="0">
            <a:spAutoFit/>
          </a:bodyPr>
          <a:lstStyle/>
          <a:p>
            <a:pPr algn="ctr">
              <a:lnSpc>
                <a:spcPts val="5319"/>
              </a:lnSpc>
            </a:pPr>
            <a:r>
              <a:rPr lang="en-US" sz="3799">
                <a:solidFill>
                  <a:srgbClr val="000000"/>
                </a:solidFill>
                <a:latin typeface="Times New Roman"/>
                <a:ea typeface="Times New Roman"/>
                <a:cs typeface="Times New Roman"/>
                <a:sym typeface="Times New Roman"/>
              </a:rPr>
              <a:t>Intelligent Automation</a:t>
            </a:r>
          </a:p>
        </p:txBody>
      </p:sp>
      <p:sp>
        <p:nvSpPr>
          <p:cNvPr name="TextBox 14" id="14"/>
          <p:cNvSpPr txBox="true"/>
          <p:nvPr/>
        </p:nvSpPr>
        <p:spPr>
          <a:xfrm rot="0">
            <a:off x="5368840" y="1582385"/>
            <a:ext cx="11661346" cy="647018"/>
          </a:xfrm>
          <a:prstGeom prst="rect">
            <a:avLst/>
          </a:prstGeom>
        </p:spPr>
        <p:txBody>
          <a:bodyPr anchor="t" rtlCol="false" tIns="0" lIns="0" bIns="0" rIns="0">
            <a:spAutoFit/>
          </a:bodyPr>
          <a:lstStyle/>
          <a:p>
            <a:pPr algn="ctr" marL="0" indent="0" lvl="0">
              <a:lnSpc>
                <a:spcPts val="4759"/>
              </a:lnSpc>
              <a:spcBef>
                <a:spcPct val="0"/>
              </a:spcBef>
            </a:pPr>
            <a:r>
              <a:rPr lang="en-US" sz="3399" u="sng">
                <a:solidFill>
                  <a:srgbClr val="000000"/>
                </a:solidFill>
                <a:latin typeface="Times New Roman"/>
                <a:ea typeface="Times New Roman"/>
                <a:cs typeface="Times New Roman"/>
                <a:sym typeface="Times New Roman"/>
                <a:hlinkClick r:id="rId9" tooltip="https://www.techmahindra.com/services/intelligent-automation/"/>
              </a:rPr>
              <a:t>https://www.techmahindra.com/services/intelligent-automation/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2235223">
            <a:off x="-1221091" y="7787833"/>
            <a:ext cx="3916596" cy="4790943"/>
          </a:xfrm>
          <a:custGeom>
            <a:avLst/>
            <a:gdLst/>
            <a:ahLst/>
            <a:cxnLst/>
            <a:rect r="r" b="b" t="t" l="l"/>
            <a:pathLst>
              <a:path h="4790943" w="3916596">
                <a:moveTo>
                  <a:pt x="3916596" y="0"/>
                </a:moveTo>
                <a:lnTo>
                  <a:pt x="0" y="0"/>
                </a:lnTo>
                <a:lnTo>
                  <a:pt x="0" y="4790943"/>
                </a:lnTo>
                <a:lnTo>
                  <a:pt x="3916596" y="4790943"/>
                </a:lnTo>
                <a:lnTo>
                  <a:pt x="3916596" y="0"/>
                </a:lnTo>
                <a:close/>
              </a:path>
            </a:pathLst>
          </a:custGeom>
          <a:blipFill>
            <a:blip r:embed="rId2"/>
            <a:stretch>
              <a:fillRect l="0" t="0" r="0" b="0"/>
            </a:stretch>
          </a:blipFill>
        </p:spPr>
      </p:sp>
      <p:sp>
        <p:nvSpPr>
          <p:cNvPr name="Freeform 3" id="3"/>
          <p:cNvSpPr/>
          <p:nvPr/>
        </p:nvSpPr>
        <p:spPr>
          <a:xfrm flipH="false" flipV="false" rot="0">
            <a:off x="299884" y="9033805"/>
            <a:ext cx="3947827" cy="6419230"/>
          </a:xfrm>
          <a:custGeom>
            <a:avLst/>
            <a:gdLst/>
            <a:ahLst/>
            <a:cxnLst/>
            <a:rect r="r" b="b" t="t" l="l"/>
            <a:pathLst>
              <a:path h="6419230" w="3947827">
                <a:moveTo>
                  <a:pt x="0" y="0"/>
                </a:moveTo>
                <a:lnTo>
                  <a:pt x="3947827" y="0"/>
                </a:lnTo>
                <a:lnTo>
                  <a:pt x="3947827" y="6419230"/>
                </a:lnTo>
                <a:lnTo>
                  <a:pt x="0" y="6419230"/>
                </a:lnTo>
                <a:lnTo>
                  <a:pt x="0" y="0"/>
                </a:lnTo>
                <a:close/>
              </a:path>
            </a:pathLst>
          </a:custGeom>
          <a:blipFill>
            <a:blip r:embed="rId3"/>
            <a:stretch>
              <a:fillRect l="0" t="0" r="0" b="0"/>
            </a:stretch>
          </a:blipFill>
        </p:spPr>
      </p:sp>
      <p:sp>
        <p:nvSpPr>
          <p:cNvPr name="Freeform 4" id="4"/>
          <p:cNvSpPr/>
          <p:nvPr/>
        </p:nvSpPr>
        <p:spPr>
          <a:xfrm flipH="false" flipV="false" rot="0">
            <a:off x="1829343" y="9033805"/>
            <a:ext cx="4359074" cy="7499482"/>
          </a:xfrm>
          <a:custGeom>
            <a:avLst/>
            <a:gdLst/>
            <a:ahLst/>
            <a:cxnLst/>
            <a:rect r="r" b="b" t="t" l="l"/>
            <a:pathLst>
              <a:path h="7499482" w="4359074">
                <a:moveTo>
                  <a:pt x="0" y="0"/>
                </a:moveTo>
                <a:lnTo>
                  <a:pt x="4359074" y="0"/>
                </a:lnTo>
                <a:lnTo>
                  <a:pt x="4359074" y="7499482"/>
                </a:lnTo>
                <a:lnTo>
                  <a:pt x="0" y="7499482"/>
                </a:lnTo>
                <a:lnTo>
                  <a:pt x="0" y="0"/>
                </a:lnTo>
                <a:close/>
              </a:path>
            </a:pathLst>
          </a:custGeom>
          <a:blipFill>
            <a:blip r:embed="rId4"/>
            <a:stretch>
              <a:fillRect l="0" t="0" r="0" b="0"/>
            </a:stretch>
          </a:blipFill>
        </p:spPr>
      </p:sp>
      <p:sp>
        <p:nvSpPr>
          <p:cNvPr name="Freeform 5" id="5"/>
          <p:cNvSpPr/>
          <p:nvPr/>
        </p:nvSpPr>
        <p:spPr>
          <a:xfrm flipH="false" flipV="true" rot="0">
            <a:off x="16391922" y="-1761677"/>
            <a:ext cx="2804755" cy="4526840"/>
          </a:xfrm>
          <a:custGeom>
            <a:avLst/>
            <a:gdLst/>
            <a:ahLst/>
            <a:cxnLst/>
            <a:rect r="r" b="b" t="t" l="l"/>
            <a:pathLst>
              <a:path h="4526840" w="2804755">
                <a:moveTo>
                  <a:pt x="0" y="4526840"/>
                </a:moveTo>
                <a:lnTo>
                  <a:pt x="2804755" y="4526840"/>
                </a:lnTo>
                <a:lnTo>
                  <a:pt x="2804755" y="0"/>
                </a:lnTo>
                <a:lnTo>
                  <a:pt x="0" y="0"/>
                </a:lnTo>
                <a:lnTo>
                  <a:pt x="0" y="4526840"/>
                </a:lnTo>
                <a:close/>
              </a:path>
            </a:pathLst>
          </a:custGeom>
          <a:blipFill>
            <a:blip r:embed="rId5"/>
            <a:stretch>
              <a:fillRect l="0" t="0" r="0" b="0"/>
            </a:stretch>
          </a:blipFill>
        </p:spPr>
      </p:sp>
      <p:sp>
        <p:nvSpPr>
          <p:cNvPr name="Freeform 6" id="6"/>
          <p:cNvSpPr/>
          <p:nvPr/>
        </p:nvSpPr>
        <p:spPr>
          <a:xfrm flipH="true" flipV="true" rot="0">
            <a:off x="15716166" y="-3237872"/>
            <a:ext cx="1804115" cy="5210441"/>
          </a:xfrm>
          <a:custGeom>
            <a:avLst/>
            <a:gdLst/>
            <a:ahLst/>
            <a:cxnLst/>
            <a:rect r="r" b="b" t="t" l="l"/>
            <a:pathLst>
              <a:path h="5210441" w="1804115">
                <a:moveTo>
                  <a:pt x="1804115" y="5210441"/>
                </a:moveTo>
                <a:lnTo>
                  <a:pt x="0" y="5210441"/>
                </a:lnTo>
                <a:lnTo>
                  <a:pt x="0" y="0"/>
                </a:lnTo>
                <a:lnTo>
                  <a:pt x="1804115" y="0"/>
                </a:lnTo>
                <a:lnTo>
                  <a:pt x="1804115" y="5210441"/>
                </a:lnTo>
                <a:close/>
              </a:path>
            </a:pathLst>
          </a:custGeom>
          <a:blipFill>
            <a:blip r:embed="rId6"/>
            <a:stretch>
              <a:fillRect l="0" t="0" r="0" b="0"/>
            </a:stretch>
          </a:blipFill>
        </p:spPr>
      </p:sp>
      <p:sp>
        <p:nvSpPr>
          <p:cNvPr name="Freeform 7" id="7"/>
          <p:cNvSpPr/>
          <p:nvPr/>
        </p:nvSpPr>
        <p:spPr>
          <a:xfrm flipH="false" flipV="false" rot="-8823753">
            <a:off x="14589004" y="-2829196"/>
            <a:ext cx="1801316" cy="4688892"/>
          </a:xfrm>
          <a:custGeom>
            <a:avLst/>
            <a:gdLst/>
            <a:ahLst/>
            <a:cxnLst/>
            <a:rect r="r" b="b" t="t" l="l"/>
            <a:pathLst>
              <a:path h="4688892" w="1801316">
                <a:moveTo>
                  <a:pt x="0" y="0"/>
                </a:moveTo>
                <a:lnTo>
                  <a:pt x="1801316" y="0"/>
                </a:lnTo>
                <a:lnTo>
                  <a:pt x="1801316" y="4688892"/>
                </a:lnTo>
                <a:lnTo>
                  <a:pt x="0" y="4688892"/>
                </a:lnTo>
                <a:lnTo>
                  <a:pt x="0" y="0"/>
                </a:lnTo>
                <a:close/>
              </a:path>
            </a:pathLst>
          </a:custGeom>
          <a:blipFill>
            <a:blip r:embed="rId7"/>
            <a:stretch>
              <a:fillRect l="0" t="0" r="0" b="0"/>
            </a:stretch>
          </a:blipFill>
        </p:spPr>
      </p:sp>
      <p:sp>
        <p:nvSpPr>
          <p:cNvPr name="Freeform 8" id="8"/>
          <p:cNvSpPr/>
          <p:nvPr/>
        </p:nvSpPr>
        <p:spPr>
          <a:xfrm flipH="false" flipV="false" rot="0">
            <a:off x="4008880" y="9651657"/>
            <a:ext cx="1855092" cy="2803665"/>
          </a:xfrm>
          <a:custGeom>
            <a:avLst/>
            <a:gdLst/>
            <a:ahLst/>
            <a:cxnLst/>
            <a:rect r="r" b="b" t="t" l="l"/>
            <a:pathLst>
              <a:path h="2803665" w="1855092">
                <a:moveTo>
                  <a:pt x="0" y="0"/>
                </a:moveTo>
                <a:lnTo>
                  <a:pt x="1855092" y="0"/>
                </a:lnTo>
                <a:lnTo>
                  <a:pt x="1855092" y="2803665"/>
                </a:lnTo>
                <a:lnTo>
                  <a:pt x="0" y="2803665"/>
                </a:lnTo>
                <a:lnTo>
                  <a:pt x="0" y="0"/>
                </a:lnTo>
                <a:close/>
              </a:path>
            </a:pathLst>
          </a:custGeom>
          <a:blipFill>
            <a:blip r:embed="rId8"/>
            <a:stretch>
              <a:fillRect l="0" t="0" r="0" b="0"/>
            </a:stretch>
          </a:blipFill>
        </p:spPr>
      </p:sp>
      <p:sp>
        <p:nvSpPr>
          <p:cNvPr name="TextBox 9" id="9"/>
          <p:cNvSpPr txBox="true"/>
          <p:nvPr/>
        </p:nvSpPr>
        <p:spPr>
          <a:xfrm rot="0">
            <a:off x="2695494" y="301718"/>
            <a:ext cx="12123550" cy="991845"/>
          </a:xfrm>
          <a:prstGeom prst="rect">
            <a:avLst/>
          </a:prstGeom>
        </p:spPr>
        <p:txBody>
          <a:bodyPr anchor="t" rtlCol="false" tIns="0" lIns="0" bIns="0" rIns="0">
            <a:spAutoFit/>
          </a:bodyPr>
          <a:lstStyle/>
          <a:p>
            <a:pPr algn="ctr" marL="0" indent="0" lvl="0">
              <a:lnSpc>
                <a:spcPts val="7280"/>
              </a:lnSpc>
              <a:spcBef>
                <a:spcPct val="0"/>
              </a:spcBef>
            </a:pPr>
            <a:r>
              <a:rPr lang="en-US" b="true" sz="5200">
                <a:solidFill>
                  <a:srgbClr val="000000"/>
                </a:solidFill>
                <a:latin typeface="Times New Roman Bold"/>
                <a:ea typeface="Times New Roman Bold"/>
                <a:cs typeface="Times New Roman Bold"/>
                <a:sym typeface="Times New Roman Bold"/>
              </a:rPr>
              <a:t>On-Page SEO Optimization Audit </a:t>
            </a:r>
          </a:p>
        </p:txBody>
      </p:sp>
      <p:sp>
        <p:nvSpPr>
          <p:cNvPr name="TextBox 10" id="10"/>
          <p:cNvSpPr txBox="true"/>
          <p:nvPr/>
        </p:nvSpPr>
        <p:spPr>
          <a:xfrm rot="0">
            <a:off x="1509848" y="1405203"/>
            <a:ext cx="3856849" cy="824200"/>
          </a:xfrm>
          <a:prstGeom prst="rect">
            <a:avLst/>
          </a:prstGeom>
        </p:spPr>
        <p:txBody>
          <a:bodyPr anchor="t" rtlCol="false" tIns="0" lIns="0" bIns="0" rIns="0">
            <a:spAutoFit/>
          </a:bodyPr>
          <a:lstStyle/>
          <a:p>
            <a:pPr algn="ctr" marL="0" indent="0" lvl="0">
              <a:lnSpc>
                <a:spcPts val="6020"/>
              </a:lnSpc>
              <a:spcBef>
                <a:spcPct val="0"/>
              </a:spcBef>
            </a:pPr>
            <a:r>
              <a:rPr lang="en-US" b="true" sz="4300">
                <a:solidFill>
                  <a:srgbClr val="000000"/>
                </a:solidFill>
                <a:latin typeface="Times New Roman Bold"/>
                <a:ea typeface="Times New Roman Bold"/>
                <a:cs typeface="Times New Roman Bold"/>
                <a:sym typeface="Times New Roman Bold"/>
              </a:rPr>
              <a:t>Selected Page  :</a:t>
            </a:r>
          </a:p>
        </p:txBody>
      </p:sp>
      <p:sp>
        <p:nvSpPr>
          <p:cNvPr name="TextBox 11" id="11"/>
          <p:cNvSpPr txBox="true"/>
          <p:nvPr/>
        </p:nvSpPr>
        <p:spPr>
          <a:xfrm rot="0">
            <a:off x="1906811" y="3493694"/>
            <a:ext cx="14711413" cy="4722305"/>
          </a:xfrm>
          <a:prstGeom prst="rect">
            <a:avLst/>
          </a:prstGeom>
        </p:spPr>
        <p:txBody>
          <a:bodyPr anchor="t" rtlCol="false" tIns="0" lIns="0" bIns="0" rIns="0">
            <a:spAutoFit/>
          </a:bodyPr>
          <a:lstStyle/>
          <a:p>
            <a:pPr algn="l" marL="820417" indent="-410209" lvl="1">
              <a:lnSpc>
                <a:spcPts val="5319"/>
              </a:lnSpc>
              <a:buFont typeface="Arial"/>
              <a:buChar char="•"/>
            </a:pPr>
            <a:r>
              <a:rPr lang="en-US" b="true" sz="3799">
                <a:solidFill>
                  <a:srgbClr val="000000"/>
                </a:solidFill>
                <a:latin typeface="Times New Roman Bold"/>
                <a:ea typeface="Times New Roman Bold"/>
                <a:cs typeface="Times New Roman Bold"/>
                <a:sym typeface="Times New Roman Bold"/>
              </a:rPr>
              <a:t>Title Tag :</a:t>
            </a:r>
            <a:r>
              <a:rPr lang="en-US" sz="3799">
                <a:solidFill>
                  <a:srgbClr val="000000"/>
                </a:solidFill>
                <a:latin typeface="Times New Roman"/>
                <a:ea typeface="Times New Roman"/>
                <a:cs typeface="Times New Roman"/>
                <a:sym typeface="Times New Roman"/>
              </a:rPr>
              <a:t>  SEO Title is set and is 30 Characters long.</a:t>
            </a:r>
          </a:p>
          <a:p>
            <a:pPr algn="l" marL="820417" indent="-410209" lvl="1">
              <a:lnSpc>
                <a:spcPts val="5319"/>
              </a:lnSpc>
              <a:buFont typeface="Arial"/>
              <a:buChar char="•"/>
            </a:pPr>
            <a:r>
              <a:rPr lang="en-US" b="true" sz="3799">
                <a:solidFill>
                  <a:srgbClr val="000000"/>
                </a:solidFill>
                <a:latin typeface="Times New Roman Bold"/>
                <a:ea typeface="Times New Roman Bold"/>
                <a:cs typeface="Times New Roman Bold"/>
                <a:sym typeface="Times New Roman Bold"/>
              </a:rPr>
              <a:t>Meta Description : </a:t>
            </a:r>
            <a:r>
              <a:rPr lang="en-US" sz="3799">
                <a:solidFill>
                  <a:srgbClr val="000000"/>
                </a:solidFill>
                <a:latin typeface="Times New Roman"/>
                <a:ea typeface="Times New Roman"/>
                <a:cs typeface="Times New Roman"/>
                <a:sym typeface="Times New Roman"/>
              </a:rPr>
              <a:t>No meta Description was found for this page.</a:t>
            </a:r>
          </a:p>
          <a:p>
            <a:pPr algn="l" marL="820417" indent="-410209" lvl="1">
              <a:lnSpc>
                <a:spcPts val="5319"/>
              </a:lnSpc>
              <a:buFont typeface="Arial"/>
              <a:buChar char="•"/>
            </a:pPr>
            <a:r>
              <a:rPr lang="en-US" b="true" sz="3799">
                <a:solidFill>
                  <a:srgbClr val="000000"/>
                </a:solidFill>
                <a:latin typeface="Times New Roman Bold"/>
                <a:ea typeface="Times New Roman Bold"/>
                <a:cs typeface="Times New Roman Bold"/>
                <a:sym typeface="Times New Roman Bold"/>
              </a:rPr>
              <a:t>Headings : </a:t>
            </a:r>
            <a:r>
              <a:rPr lang="en-US" sz="3799">
                <a:solidFill>
                  <a:srgbClr val="000000"/>
                </a:solidFill>
                <a:latin typeface="Times New Roman"/>
                <a:ea typeface="Times New Roman"/>
                <a:cs typeface="Times New Roman"/>
                <a:sym typeface="Times New Roman"/>
              </a:rPr>
              <a:t>No keywords were found in the meta description.  (H1, H2 tag found this page).</a:t>
            </a:r>
          </a:p>
          <a:p>
            <a:pPr algn="l" marL="820417" indent="-410209" lvl="1">
              <a:lnSpc>
                <a:spcPts val="5319"/>
              </a:lnSpc>
              <a:buFont typeface="Arial"/>
              <a:buChar char="•"/>
            </a:pPr>
            <a:r>
              <a:rPr lang="en-US" b="true" sz="3799">
                <a:solidFill>
                  <a:srgbClr val="000000"/>
                </a:solidFill>
                <a:latin typeface="Times New Roman Bold"/>
                <a:ea typeface="Times New Roman Bold"/>
                <a:cs typeface="Times New Roman Bold"/>
                <a:sym typeface="Times New Roman Bold"/>
              </a:rPr>
              <a:t>Images </a:t>
            </a:r>
            <a:r>
              <a:rPr lang="en-US" sz="3799">
                <a:solidFill>
                  <a:srgbClr val="000000"/>
                </a:solidFill>
                <a:latin typeface="Times New Roman"/>
                <a:ea typeface="Times New Roman"/>
                <a:cs typeface="Times New Roman"/>
                <a:sym typeface="Times New Roman"/>
              </a:rPr>
              <a:t>: Some images on the page have no alt attribute.</a:t>
            </a:r>
          </a:p>
          <a:p>
            <a:pPr algn="l" marL="820417" indent="-410209" lvl="1">
              <a:lnSpc>
                <a:spcPts val="5319"/>
              </a:lnSpc>
              <a:buFont typeface="Arial"/>
              <a:buChar char="•"/>
            </a:pPr>
            <a:r>
              <a:rPr lang="en-US" b="true" sz="3799">
                <a:solidFill>
                  <a:srgbClr val="000000"/>
                </a:solidFill>
                <a:latin typeface="Times New Roman Bold"/>
                <a:ea typeface="Times New Roman Bold"/>
                <a:cs typeface="Times New Roman Bold"/>
                <a:sym typeface="Times New Roman Bold"/>
              </a:rPr>
              <a:t>Internal and External Linking </a:t>
            </a:r>
            <a:r>
              <a:rPr lang="en-US" sz="3799">
                <a:solidFill>
                  <a:srgbClr val="000000"/>
                </a:solidFill>
                <a:latin typeface="Times New Roman"/>
                <a:ea typeface="Times New Roman"/>
                <a:cs typeface="Times New Roman"/>
                <a:sym typeface="Times New Roman"/>
              </a:rPr>
              <a:t>: The page has a correct number of internal and external links.</a:t>
            </a:r>
          </a:p>
        </p:txBody>
      </p:sp>
      <p:sp>
        <p:nvSpPr>
          <p:cNvPr name="TextBox 12" id="12"/>
          <p:cNvSpPr txBox="true"/>
          <p:nvPr/>
        </p:nvSpPr>
        <p:spPr>
          <a:xfrm rot="0">
            <a:off x="1578220" y="2368486"/>
            <a:ext cx="4610197" cy="824200"/>
          </a:xfrm>
          <a:prstGeom prst="rect">
            <a:avLst/>
          </a:prstGeom>
        </p:spPr>
        <p:txBody>
          <a:bodyPr anchor="t" rtlCol="false" tIns="0" lIns="0" bIns="0" rIns="0">
            <a:spAutoFit/>
          </a:bodyPr>
          <a:lstStyle/>
          <a:p>
            <a:pPr algn="ctr" marL="0" indent="0" lvl="0">
              <a:lnSpc>
                <a:spcPts val="6020"/>
              </a:lnSpc>
              <a:spcBef>
                <a:spcPct val="0"/>
              </a:spcBef>
            </a:pPr>
            <a:r>
              <a:rPr lang="en-US" b="true" sz="4300">
                <a:solidFill>
                  <a:srgbClr val="000000"/>
                </a:solidFill>
                <a:latin typeface="Times New Roman Bold"/>
                <a:ea typeface="Times New Roman Bold"/>
                <a:cs typeface="Times New Roman Bold"/>
                <a:sym typeface="Times New Roman Bold"/>
              </a:rPr>
              <a:t>Selected Keyword :</a:t>
            </a:r>
          </a:p>
        </p:txBody>
      </p:sp>
      <p:sp>
        <p:nvSpPr>
          <p:cNvPr name="TextBox 13" id="13"/>
          <p:cNvSpPr txBox="true"/>
          <p:nvPr/>
        </p:nvSpPr>
        <p:spPr>
          <a:xfrm rot="0">
            <a:off x="6188417" y="2464222"/>
            <a:ext cx="3222202" cy="722512"/>
          </a:xfrm>
          <a:prstGeom prst="rect">
            <a:avLst/>
          </a:prstGeom>
        </p:spPr>
        <p:txBody>
          <a:bodyPr anchor="t" rtlCol="false" tIns="0" lIns="0" bIns="0" rIns="0">
            <a:spAutoFit/>
          </a:bodyPr>
          <a:lstStyle/>
          <a:p>
            <a:pPr algn="ctr">
              <a:lnSpc>
                <a:spcPts val="5319"/>
              </a:lnSpc>
            </a:pPr>
            <a:r>
              <a:rPr lang="en-US" sz="3799">
                <a:solidFill>
                  <a:srgbClr val="000000"/>
                </a:solidFill>
                <a:latin typeface="Times New Roman"/>
                <a:ea typeface="Times New Roman"/>
                <a:cs typeface="Times New Roman"/>
                <a:sym typeface="Times New Roman"/>
              </a:rPr>
              <a:t>Data Analytics </a:t>
            </a:r>
          </a:p>
        </p:txBody>
      </p:sp>
      <p:sp>
        <p:nvSpPr>
          <p:cNvPr name="TextBox 14" id="14"/>
          <p:cNvSpPr txBox="true"/>
          <p:nvPr/>
        </p:nvSpPr>
        <p:spPr>
          <a:xfrm rot="0">
            <a:off x="5366697" y="1512844"/>
            <a:ext cx="10122965" cy="647018"/>
          </a:xfrm>
          <a:prstGeom prst="rect">
            <a:avLst/>
          </a:prstGeom>
        </p:spPr>
        <p:txBody>
          <a:bodyPr anchor="t" rtlCol="false" tIns="0" lIns="0" bIns="0" rIns="0">
            <a:spAutoFit/>
          </a:bodyPr>
          <a:lstStyle/>
          <a:p>
            <a:pPr algn="ctr" marL="0" indent="0" lvl="0">
              <a:lnSpc>
                <a:spcPts val="4759"/>
              </a:lnSpc>
              <a:spcBef>
                <a:spcPct val="0"/>
              </a:spcBef>
            </a:pPr>
            <a:r>
              <a:rPr lang="en-US" sz="3399" u="sng">
                <a:solidFill>
                  <a:srgbClr val="000000"/>
                </a:solidFill>
                <a:latin typeface="Times New Roman"/>
                <a:ea typeface="Times New Roman"/>
                <a:cs typeface="Times New Roman"/>
                <a:sym typeface="Times New Roman"/>
                <a:hlinkClick r:id="rId9" tooltip="https://www.techmahindra.com/services/data-analytics/"/>
              </a:rPr>
              <a:t>https://www.techmahindra.com/services/data-analytics/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2235223">
            <a:off x="-1221091" y="7787833"/>
            <a:ext cx="3916596" cy="4790943"/>
          </a:xfrm>
          <a:custGeom>
            <a:avLst/>
            <a:gdLst/>
            <a:ahLst/>
            <a:cxnLst/>
            <a:rect r="r" b="b" t="t" l="l"/>
            <a:pathLst>
              <a:path h="4790943" w="3916596">
                <a:moveTo>
                  <a:pt x="3916596" y="0"/>
                </a:moveTo>
                <a:lnTo>
                  <a:pt x="0" y="0"/>
                </a:lnTo>
                <a:lnTo>
                  <a:pt x="0" y="4790943"/>
                </a:lnTo>
                <a:lnTo>
                  <a:pt x="3916596" y="4790943"/>
                </a:lnTo>
                <a:lnTo>
                  <a:pt x="3916596" y="0"/>
                </a:lnTo>
                <a:close/>
              </a:path>
            </a:pathLst>
          </a:custGeom>
          <a:blipFill>
            <a:blip r:embed="rId2"/>
            <a:stretch>
              <a:fillRect l="0" t="0" r="0" b="0"/>
            </a:stretch>
          </a:blipFill>
        </p:spPr>
      </p:sp>
      <p:sp>
        <p:nvSpPr>
          <p:cNvPr name="Freeform 3" id="3"/>
          <p:cNvSpPr/>
          <p:nvPr/>
        </p:nvSpPr>
        <p:spPr>
          <a:xfrm flipH="false" flipV="false" rot="0">
            <a:off x="299884" y="9033805"/>
            <a:ext cx="3947827" cy="6419230"/>
          </a:xfrm>
          <a:custGeom>
            <a:avLst/>
            <a:gdLst/>
            <a:ahLst/>
            <a:cxnLst/>
            <a:rect r="r" b="b" t="t" l="l"/>
            <a:pathLst>
              <a:path h="6419230" w="3947827">
                <a:moveTo>
                  <a:pt x="0" y="0"/>
                </a:moveTo>
                <a:lnTo>
                  <a:pt x="3947827" y="0"/>
                </a:lnTo>
                <a:lnTo>
                  <a:pt x="3947827" y="6419230"/>
                </a:lnTo>
                <a:lnTo>
                  <a:pt x="0" y="6419230"/>
                </a:lnTo>
                <a:lnTo>
                  <a:pt x="0" y="0"/>
                </a:lnTo>
                <a:close/>
              </a:path>
            </a:pathLst>
          </a:custGeom>
          <a:blipFill>
            <a:blip r:embed="rId3"/>
            <a:stretch>
              <a:fillRect l="0" t="0" r="0" b="0"/>
            </a:stretch>
          </a:blipFill>
        </p:spPr>
      </p:sp>
      <p:sp>
        <p:nvSpPr>
          <p:cNvPr name="Freeform 4" id="4"/>
          <p:cNvSpPr/>
          <p:nvPr/>
        </p:nvSpPr>
        <p:spPr>
          <a:xfrm flipH="false" flipV="false" rot="0">
            <a:off x="1829343" y="9033805"/>
            <a:ext cx="4359074" cy="7499482"/>
          </a:xfrm>
          <a:custGeom>
            <a:avLst/>
            <a:gdLst/>
            <a:ahLst/>
            <a:cxnLst/>
            <a:rect r="r" b="b" t="t" l="l"/>
            <a:pathLst>
              <a:path h="7499482" w="4359074">
                <a:moveTo>
                  <a:pt x="0" y="0"/>
                </a:moveTo>
                <a:lnTo>
                  <a:pt x="4359074" y="0"/>
                </a:lnTo>
                <a:lnTo>
                  <a:pt x="4359074" y="7499482"/>
                </a:lnTo>
                <a:lnTo>
                  <a:pt x="0" y="7499482"/>
                </a:lnTo>
                <a:lnTo>
                  <a:pt x="0" y="0"/>
                </a:lnTo>
                <a:close/>
              </a:path>
            </a:pathLst>
          </a:custGeom>
          <a:blipFill>
            <a:blip r:embed="rId4"/>
            <a:stretch>
              <a:fillRect l="0" t="0" r="0" b="0"/>
            </a:stretch>
          </a:blipFill>
        </p:spPr>
      </p:sp>
      <p:sp>
        <p:nvSpPr>
          <p:cNvPr name="Freeform 5" id="5"/>
          <p:cNvSpPr/>
          <p:nvPr/>
        </p:nvSpPr>
        <p:spPr>
          <a:xfrm flipH="false" flipV="true" rot="0">
            <a:off x="16391922" y="-1761677"/>
            <a:ext cx="2804755" cy="4526840"/>
          </a:xfrm>
          <a:custGeom>
            <a:avLst/>
            <a:gdLst/>
            <a:ahLst/>
            <a:cxnLst/>
            <a:rect r="r" b="b" t="t" l="l"/>
            <a:pathLst>
              <a:path h="4526840" w="2804755">
                <a:moveTo>
                  <a:pt x="0" y="4526840"/>
                </a:moveTo>
                <a:lnTo>
                  <a:pt x="2804755" y="4526840"/>
                </a:lnTo>
                <a:lnTo>
                  <a:pt x="2804755" y="0"/>
                </a:lnTo>
                <a:lnTo>
                  <a:pt x="0" y="0"/>
                </a:lnTo>
                <a:lnTo>
                  <a:pt x="0" y="4526840"/>
                </a:lnTo>
                <a:close/>
              </a:path>
            </a:pathLst>
          </a:custGeom>
          <a:blipFill>
            <a:blip r:embed="rId5"/>
            <a:stretch>
              <a:fillRect l="0" t="0" r="0" b="0"/>
            </a:stretch>
          </a:blipFill>
        </p:spPr>
      </p:sp>
      <p:sp>
        <p:nvSpPr>
          <p:cNvPr name="Freeform 6" id="6"/>
          <p:cNvSpPr/>
          <p:nvPr/>
        </p:nvSpPr>
        <p:spPr>
          <a:xfrm flipH="true" flipV="true" rot="0">
            <a:off x="15716166" y="-3237872"/>
            <a:ext cx="1804115" cy="5210441"/>
          </a:xfrm>
          <a:custGeom>
            <a:avLst/>
            <a:gdLst/>
            <a:ahLst/>
            <a:cxnLst/>
            <a:rect r="r" b="b" t="t" l="l"/>
            <a:pathLst>
              <a:path h="5210441" w="1804115">
                <a:moveTo>
                  <a:pt x="1804115" y="5210441"/>
                </a:moveTo>
                <a:lnTo>
                  <a:pt x="0" y="5210441"/>
                </a:lnTo>
                <a:lnTo>
                  <a:pt x="0" y="0"/>
                </a:lnTo>
                <a:lnTo>
                  <a:pt x="1804115" y="0"/>
                </a:lnTo>
                <a:lnTo>
                  <a:pt x="1804115" y="5210441"/>
                </a:lnTo>
                <a:close/>
              </a:path>
            </a:pathLst>
          </a:custGeom>
          <a:blipFill>
            <a:blip r:embed="rId6"/>
            <a:stretch>
              <a:fillRect l="0" t="0" r="0" b="0"/>
            </a:stretch>
          </a:blipFill>
        </p:spPr>
      </p:sp>
      <p:sp>
        <p:nvSpPr>
          <p:cNvPr name="Freeform 7" id="7"/>
          <p:cNvSpPr/>
          <p:nvPr/>
        </p:nvSpPr>
        <p:spPr>
          <a:xfrm flipH="false" flipV="false" rot="-8823753">
            <a:off x="14589004" y="-2829196"/>
            <a:ext cx="1801316" cy="4688892"/>
          </a:xfrm>
          <a:custGeom>
            <a:avLst/>
            <a:gdLst/>
            <a:ahLst/>
            <a:cxnLst/>
            <a:rect r="r" b="b" t="t" l="l"/>
            <a:pathLst>
              <a:path h="4688892" w="1801316">
                <a:moveTo>
                  <a:pt x="0" y="0"/>
                </a:moveTo>
                <a:lnTo>
                  <a:pt x="1801316" y="0"/>
                </a:lnTo>
                <a:lnTo>
                  <a:pt x="1801316" y="4688892"/>
                </a:lnTo>
                <a:lnTo>
                  <a:pt x="0" y="4688892"/>
                </a:lnTo>
                <a:lnTo>
                  <a:pt x="0" y="0"/>
                </a:lnTo>
                <a:close/>
              </a:path>
            </a:pathLst>
          </a:custGeom>
          <a:blipFill>
            <a:blip r:embed="rId7"/>
            <a:stretch>
              <a:fillRect l="0" t="0" r="0" b="0"/>
            </a:stretch>
          </a:blipFill>
        </p:spPr>
      </p:sp>
      <p:sp>
        <p:nvSpPr>
          <p:cNvPr name="Freeform 8" id="8"/>
          <p:cNvSpPr/>
          <p:nvPr/>
        </p:nvSpPr>
        <p:spPr>
          <a:xfrm flipH="false" flipV="false" rot="0">
            <a:off x="4008880" y="9651657"/>
            <a:ext cx="1855092" cy="2803665"/>
          </a:xfrm>
          <a:custGeom>
            <a:avLst/>
            <a:gdLst/>
            <a:ahLst/>
            <a:cxnLst/>
            <a:rect r="r" b="b" t="t" l="l"/>
            <a:pathLst>
              <a:path h="2803665" w="1855092">
                <a:moveTo>
                  <a:pt x="0" y="0"/>
                </a:moveTo>
                <a:lnTo>
                  <a:pt x="1855092" y="0"/>
                </a:lnTo>
                <a:lnTo>
                  <a:pt x="1855092" y="2803665"/>
                </a:lnTo>
                <a:lnTo>
                  <a:pt x="0" y="2803665"/>
                </a:lnTo>
                <a:lnTo>
                  <a:pt x="0" y="0"/>
                </a:lnTo>
                <a:close/>
              </a:path>
            </a:pathLst>
          </a:custGeom>
          <a:blipFill>
            <a:blip r:embed="rId8"/>
            <a:stretch>
              <a:fillRect l="0" t="0" r="0" b="0"/>
            </a:stretch>
          </a:blipFill>
        </p:spPr>
      </p:sp>
      <p:sp>
        <p:nvSpPr>
          <p:cNvPr name="TextBox 9" id="9"/>
          <p:cNvSpPr txBox="true"/>
          <p:nvPr/>
        </p:nvSpPr>
        <p:spPr>
          <a:xfrm rot="0">
            <a:off x="737207" y="311243"/>
            <a:ext cx="5822945" cy="916150"/>
          </a:xfrm>
          <a:prstGeom prst="rect">
            <a:avLst/>
          </a:prstGeom>
        </p:spPr>
        <p:txBody>
          <a:bodyPr anchor="t" rtlCol="false" tIns="0" lIns="0" bIns="0" rIns="0">
            <a:spAutoFit/>
          </a:bodyPr>
          <a:lstStyle/>
          <a:p>
            <a:pPr algn="ctr" marL="0" indent="0" lvl="0">
              <a:lnSpc>
                <a:spcPts val="6720"/>
              </a:lnSpc>
              <a:spcBef>
                <a:spcPct val="0"/>
              </a:spcBef>
            </a:pPr>
            <a:r>
              <a:rPr lang="en-US" b="true" sz="4800">
                <a:solidFill>
                  <a:srgbClr val="000000"/>
                </a:solidFill>
                <a:latin typeface="Times New Roman Bold"/>
                <a:ea typeface="Times New Roman Bold"/>
                <a:cs typeface="Times New Roman Bold"/>
                <a:sym typeface="Times New Roman Bold"/>
              </a:rPr>
              <a:t>4.Technical SEO :</a:t>
            </a:r>
          </a:p>
        </p:txBody>
      </p:sp>
      <p:sp>
        <p:nvSpPr>
          <p:cNvPr name="TextBox 10" id="10"/>
          <p:cNvSpPr txBox="true"/>
          <p:nvPr/>
        </p:nvSpPr>
        <p:spPr>
          <a:xfrm rot="0">
            <a:off x="1829343" y="1122254"/>
            <a:ext cx="9210398" cy="2055777"/>
          </a:xfrm>
          <a:prstGeom prst="rect">
            <a:avLst/>
          </a:prstGeom>
        </p:spPr>
        <p:txBody>
          <a:bodyPr anchor="t" rtlCol="false" tIns="0" lIns="0" bIns="0" rIns="0">
            <a:spAutoFit/>
          </a:bodyPr>
          <a:lstStyle/>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This website page is optimized properly</a:t>
            </a:r>
          </a:p>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To determined after analysis. </a:t>
            </a:r>
          </a:p>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website page speed is less than 5 seconds.</a:t>
            </a:r>
          </a:p>
        </p:txBody>
      </p:sp>
      <p:sp>
        <p:nvSpPr>
          <p:cNvPr name="TextBox 11" id="11"/>
          <p:cNvSpPr txBox="true"/>
          <p:nvPr/>
        </p:nvSpPr>
        <p:spPr>
          <a:xfrm rot="0">
            <a:off x="1285906" y="3126755"/>
            <a:ext cx="17259300" cy="824200"/>
          </a:xfrm>
          <a:prstGeom prst="rect">
            <a:avLst/>
          </a:prstGeom>
        </p:spPr>
        <p:txBody>
          <a:bodyPr anchor="t" rtlCol="false" tIns="0" lIns="0" bIns="0" rIns="0">
            <a:spAutoFit/>
          </a:bodyPr>
          <a:lstStyle/>
          <a:p>
            <a:pPr algn="l" marL="0" indent="0" lvl="0">
              <a:lnSpc>
                <a:spcPts val="6020"/>
              </a:lnSpc>
              <a:spcBef>
                <a:spcPct val="0"/>
              </a:spcBef>
            </a:pPr>
            <a:r>
              <a:rPr lang="en-US" b="true" sz="4300" i="true">
                <a:solidFill>
                  <a:srgbClr val="000000"/>
                </a:solidFill>
                <a:latin typeface="Times New Roman Bold Italics"/>
                <a:ea typeface="Times New Roman Bold Italics"/>
                <a:cs typeface="Times New Roman Bold Italics"/>
                <a:sym typeface="Times New Roman Bold Italics"/>
              </a:rPr>
              <a:t>5 Best Prectices to Improve site and web page speed </a:t>
            </a:r>
          </a:p>
        </p:txBody>
      </p:sp>
      <p:sp>
        <p:nvSpPr>
          <p:cNvPr name="TextBox 12" id="12"/>
          <p:cNvSpPr txBox="true"/>
          <p:nvPr/>
        </p:nvSpPr>
        <p:spPr>
          <a:xfrm rot="0">
            <a:off x="1805804" y="4196117"/>
            <a:ext cx="16482196" cy="5586410"/>
          </a:xfrm>
          <a:prstGeom prst="rect">
            <a:avLst/>
          </a:prstGeom>
        </p:spPr>
        <p:txBody>
          <a:bodyPr anchor="t" rtlCol="false" tIns="0" lIns="0" bIns="0" rIns="0">
            <a:spAutoFit/>
          </a:bodyPr>
          <a:lstStyle/>
          <a:p>
            <a:pPr algn="l" marL="690881" indent="-345440" lvl="1">
              <a:lnSpc>
                <a:spcPts val="4480"/>
              </a:lnSpc>
              <a:buFont typeface="Arial"/>
              <a:buChar char="•"/>
            </a:pPr>
            <a:r>
              <a:rPr lang="en-US" b="true" sz="3200">
                <a:solidFill>
                  <a:srgbClr val="000000"/>
                </a:solidFill>
                <a:latin typeface="Times New Roman Bold"/>
                <a:ea typeface="Times New Roman Bold"/>
                <a:cs typeface="Times New Roman Bold"/>
                <a:sym typeface="Times New Roman Bold"/>
              </a:rPr>
              <a:t>Make fewer HTTP request</a:t>
            </a:r>
            <a:r>
              <a:rPr lang="en-US" sz="3200">
                <a:solidFill>
                  <a:srgbClr val="000000"/>
                </a:solidFill>
                <a:latin typeface="Times New Roman"/>
                <a:ea typeface="Times New Roman"/>
                <a:cs typeface="Times New Roman"/>
                <a:sym typeface="Times New Roman"/>
              </a:rPr>
              <a:t> : Decreasing the number of components on a page reduces the number of HTTP requests required to render the page, resulting in faster page loads..</a:t>
            </a:r>
          </a:p>
          <a:p>
            <a:pPr algn="l" marL="690881" indent="-345440" lvl="1">
              <a:lnSpc>
                <a:spcPts val="4480"/>
              </a:lnSpc>
              <a:buFont typeface="Arial"/>
              <a:buChar char="•"/>
            </a:pPr>
            <a:r>
              <a:rPr lang="en-US" sz="3200">
                <a:solidFill>
                  <a:srgbClr val="000000"/>
                </a:solidFill>
                <a:latin typeface="Times New Roman"/>
                <a:ea typeface="Times New Roman"/>
                <a:cs typeface="Times New Roman"/>
                <a:sym typeface="Times New Roman"/>
              </a:rPr>
              <a:t> </a:t>
            </a:r>
            <a:r>
              <a:rPr lang="en-US" b="true" sz="3200">
                <a:solidFill>
                  <a:srgbClr val="000000"/>
                </a:solidFill>
                <a:latin typeface="Times New Roman Bold"/>
                <a:ea typeface="Times New Roman Bold"/>
                <a:cs typeface="Times New Roman Bold"/>
                <a:sym typeface="Times New Roman Bold"/>
              </a:rPr>
              <a:t>Compress components with gzip </a:t>
            </a:r>
            <a:r>
              <a:rPr lang="en-US" sz="3200">
                <a:solidFill>
                  <a:srgbClr val="000000"/>
                </a:solidFill>
                <a:latin typeface="Times New Roman"/>
                <a:ea typeface="Times New Roman"/>
                <a:cs typeface="Times New Roman"/>
                <a:sym typeface="Times New Roman"/>
              </a:rPr>
              <a:t>: Compression reduces response times by reducing the size of the HTTP response.</a:t>
            </a:r>
          </a:p>
          <a:p>
            <a:pPr algn="l" marL="690881" indent="-345440" lvl="1">
              <a:lnSpc>
                <a:spcPts val="4480"/>
              </a:lnSpc>
              <a:buFont typeface="Arial"/>
              <a:buChar char="•"/>
            </a:pPr>
            <a:r>
              <a:rPr lang="en-US" b="true" sz="3200">
                <a:solidFill>
                  <a:srgbClr val="000000"/>
                </a:solidFill>
                <a:latin typeface="Times New Roman Bold"/>
                <a:ea typeface="Times New Roman Bold"/>
                <a:cs typeface="Times New Roman Bold"/>
                <a:sym typeface="Times New Roman Bold"/>
              </a:rPr>
              <a:t>Reduce DNS lookups</a:t>
            </a:r>
            <a:r>
              <a:rPr lang="en-US" sz="3200">
                <a:solidFill>
                  <a:srgbClr val="000000"/>
                </a:solidFill>
                <a:latin typeface="Times New Roman"/>
                <a:ea typeface="Times New Roman"/>
                <a:cs typeface="Times New Roman"/>
                <a:sym typeface="Times New Roman"/>
              </a:rPr>
              <a:t> :  The browser cannot download anything from the host until the lookup completes.</a:t>
            </a:r>
          </a:p>
          <a:p>
            <a:pPr algn="l" marL="669291" indent="-334646" lvl="1">
              <a:lnSpc>
                <a:spcPts val="4340"/>
              </a:lnSpc>
              <a:buFont typeface="Arial"/>
              <a:buChar char="•"/>
            </a:pPr>
            <a:r>
              <a:rPr lang="en-US" b="true" sz="3100">
                <a:solidFill>
                  <a:srgbClr val="000000"/>
                </a:solidFill>
                <a:latin typeface="Times New Roman Bold"/>
                <a:ea typeface="Times New Roman Bold"/>
                <a:cs typeface="Times New Roman Bold"/>
                <a:sym typeface="Times New Roman Bold"/>
              </a:rPr>
              <a:t>Avoid URL redirects </a:t>
            </a:r>
            <a:r>
              <a:rPr lang="en-US" sz="3100">
                <a:solidFill>
                  <a:srgbClr val="000000"/>
                </a:solidFill>
                <a:latin typeface="Times New Roman"/>
                <a:ea typeface="Times New Roman"/>
                <a:cs typeface="Times New Roman"/>
                <a:sym typeface="Times New Roman"/>
              </a:rPr>
              <a:t>: URL redirects are made using HTTP status codes 301 and 302. They tell the browser to go to another location.</a:t>
            </a:r>
          </a:p>
          <a:p>
            <a:pPr algn="l" marL="669291" indent="-334646" lvl="1">
              <a:lnSpc>
                <a:spcPts val="4340"/>
              </a:lnSpc>
              <a:buFont typeface="Arial"/>
              <a:buChar char="•"/>
            </a:pPr>
            <a:r>
              <a:rPr lang="en-US" sz="3100">
                <a:solidFill>
                  <a:srgbClr val="000000"/>
                </a:solidFill>
                <a:latin typeface="Times New Roman"/>
                <a:ea typeface="Times New Roman"/>
                <a:cs typeface="Times New Roman"/>
                <a:sym typeface="Times New Roman"/>
              </a:rPr>
              <a:t>Use cookie-free domains : When the browser requests a static image and sends cookies with the request, the server ignores the cookies. These cookies are unnecessary network traffic</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888" r="0" b="-16888"/>
            </a:stretch>
          </a:blipFill>
        </p:spPr>
      </p:sp>
      <p:sp>
        <p:nvSpPr>
          <p:cNvPr name="Freeform 3" id="3"/>
          <p:cNvSpPr/>
          <p:nvPr/>
        </p:nvSpPr>
        <p:spPr>
          <a:xfrm flipH="true" flipV="false" rot="-2235223">
            <a:off x="-1221091" y="7787833"/>
            <a:ext cx="3916596" cy="4790943"/>
          </a:xfrm>
          <a:custGeom>
            <a:avLst/>
            <a:gdLst/>
            <a:ahLst/>
            <a:cxnLst/>
            <a:rect r="r" b="b" t="t" l="l"/>
            <a:pathLst>
              <a:path h="4790943" w="3916596">
                <a:moveTo>
                  <a:pt x="3916596" y="0"/>
                </a:moveTo>
                <a:lnTo>
                  <a:pt x="0" y="0"/>
                </a:lnTo>
                <a:lnTo>
                  <a:pt x="0" y="4790943"/>
                </a:lnTo>
                <a:lnTo>
                  <a:pt x="3916596" y="4790943"/>
                </a:lnTo>
                <a:lnTo>
                  <a:pt x="3916596" y="0"/>
                </a:lnTo>
                <a:close/>
              </a:path>
            </a:pathLst>
          </a:custGeom>
          <a:blipFill>
            <a:blip r:embed="rId3"/>
            <a:stretch>
              <a:fillRect l="0" t="0" r="0" b="0"/>
            </a:stretch>
          </a:blipFill>
        </p:spPr>
      </p:sp>
      <p:sp>
        <p:nvSpPr>
          <p:cNvPr name="Freeform 4" id="4"/>
          <p:cNvSpPr/>
          <p:nvPr/>
        </p:nvSpPr>
        <p:spPr>
          <a:xfrm flipH="false" flipV="false" rot="0">
            <a:off x="299884" y="9033805"/>
            <a:ext cx="3947827" cy="6419230"/>
          </a:xfrm>
          <a:custGeom>
            <a:avLst/>
            <a:gdLst/>
            <a:ahLst/>
            <a:cxnLst/>
            <a:rect r="r" b="b" t="t" l="l"/>
            <a:pathLst>
              <a:path h="6419230" w="3947827">
                <a:moveTo>
                  <a:pt x="0" y="0"/>
                </a:moveTo>
                <a:lnTo>
                  <a:pt x="3947827" y="0"/>
                </a:lnTo>
                <a:lnTo>
                  <a:pt x="3947827" y="6419230"/>
                </a:lnTo>
                <a:lnTo>
                  <a:pt x="0" y="6419230"/>
                </a:lnTo>
                <a:lnTo>
                  <a:pt x="0" y="0"/>
                </a:lnTo>
                <a:close/>
              </a:path>
            </a:pathLst>
          </a:custGeom>
          <a:blipFill>
            <a:blip r:embed="rId4"/>
            <a:stretch>
              <a:fillRect l="0" t="0" r="0" b="0"/>
            </a:stretch>
          </a:blipFill>
        </p:spPr>
      </p:sp>
      <p:sp>
        <p:nvSpPr>
          <p:cNvPr name="Freeform 5" id="5"/>
          <p:cNvSpPr/>
          <p:nvPr/>
        </p:nvSpPr>
        <p:spPr>
          <a:xfrm flipH="false" flipV="false" rot="0">
            <a:off x="1829343" y="9033805"/>
            <a:ext cx="4359074" cy="7499482"/>
          </a:xfrm>
          <a:custGeom>
            <a:avLst/>
            <a:gdLst/>
            <a:ahLst/>
            <a:cxnLst/>
            <a:rect r="r" b="b" t="t" l="l"/>
            <a:pathLst>
              <a:path h="7499482" w="4359074">
                <a:moveTo>
                  <a:pt x="0" y="0"/>
                </a:moveTo>
                <a:lnTo>
                  <a:pt x="4359074" y="0"/>
                </a:lnTo>
                <a:lnTo>
                  <a:pt x="4359074" y="7499482"/>
                </a:lnTo>
                <a:lnTo>
                  <a:pt x="0" y="7499482"/>
                </a:lnTo>
                <a:lnTo>
                  <a:pt x="0" y="0"/>
                </a:lnTo>
                <a:close/>
              </a:path>
            </a:pathLst>
          </a:custGeom>
          <a:blipFill>
            <a:blip r:embed="rId5"/>
            <a:stretch>
              <a:fillRect l="0" t="0" r="0" b="0"/>
            </a:stretch>
          </a:blipFill>
        </p:spPr>
      </p:sp>
      <p:sp>
        <p:nvSpPr>
          <p:cNvPr name="Freeform 6" id="6"/>
          <p:cNvSpPr/>
          <p:nvPr/>
        </p:nvSpPr>
        <p:spPr>
          <a:xfrm flipH="false" flipV="true" rot="0">
            <a:off x="16391922" y="-1761677"/>
            <a:ext cx="2804755" cy="4526840"/>
          </a:xfrm>
          <a:custGeom>
            <a:avLst/>
            <a:gdLst/>
            <a:ahLst/>
            <a:cxnLst/>
            <a:rect r="r" b="b" t="t" l="l"/>
            <a:pathLst>
              <a:path h="4526840" w="2804755">
                <a:moveTo>
                  <a:pt x="0" y="4526840"/>
                </a:moveTo>
                <a:lnTo>
                  <a:pt x="2804755" y="4526840"/>
                </a:lnTo>
                <a:lnTo>
                  <a:pt x="2804755" y="0"/>
                </a:lnTo>
                <a:lnTo>
                  <a:pt x="0" y="0"/>
                </a:lnTo>
                <a:lnTo>
                  <a:pt x="0" y="4526840"/>
                </a:lnTo>
                <a:close/>
              </a:path>
            </a:pathLst>
          </a:custGeom>
          <a:blipFill>
            <a:blip r:embed="rId6"/>
            <a:stretch>
              <a:fillRect l="0" t="0" r="0" b="0"/>
            </a:stretch>
          </a:blipFill>
        </p:spPr>
      </p:sp>
      <p:sp>
        <p:nvSpPr>
          <p:cNvPr name="Freeform 7" id="7"/>
          <p:cNvSpPr/>
          <p:nvPr/>
        </p:nvSpPr>
        <p:spPr>
          <a:xfrm flipH="true" flipV="true" rot="0">
            <a:off x="15716166" y="-3237872"/>
            <a:ext cx="1804115" cy="5210441"/>
          </a:xfrm>
          <a:custGeom>
            <a:avLst/>
            <a:gdLst/>
            <a:ahLst/>
            <a:cxnLst/>
            <a:rect r="r" b="b" t="t" l="l"/>
            <a:pathLst>
              <a:path h="5210441" w="1804115">
                <a:moveTo>
                  <a:pt x="1804115" y="5210441"/>
                </a:moveTo>
                <a:lnTo>
                  <a:pt x="0" y="5210441"/>
                </a:lnTo>
                <a:lnTo>
                  <a:pt x="0" y="0"/>
                </a:lnTo>
                <a:lnTo>
                  <a:pt x="1804115" y="0"/>
                </a:lnTo>
                <a:lnTo>
                  <a:pt x="1804115" y="5210441"/>
                </a:lnTo>
                <a:close/>
              </a:path>
            </a:pathLst>
          </a:custGeom>
          <a:blipFill>
            <a:blip r:embed="rId7"/>
            <a:stretch>
              <a:fillRect l="0" t="0" r="0" b="0"/>
            </a:stretch>
          </a:blipFill>
        </p:spPr>
      </p:sp>
      <p:sp>
        <p:nvSpPr>
          <p:cNvPr name="Freeform 8" id="8"/>
          <p:cNvSpPr/>
          <p:nvPr/>
        </p:nvSpPr>
        <p:spPr>
          <a:xfrm flipH="false" flipV="false" rot="-8823753">
            <a:off x="14589004" y="-2829196"/>
            <a:ext cx="1801316" cy="4688892"/>
          </a:xfrm>
          <a:custGeom>
            <a:avLst/>
            <a:gdLst/>
            <a:ahLst/>
            <a:cxnLst/>
            <a:rect r="r" b="b" t="t" l="l"/>
            <a:pathLst>
              <a:path h="4688892" w="1801316">
                <a:moveTo>
                  <a:pt x="0" y="0"/>
                </a:moveTo>
                <a:lnTo>
                  <a:pt x="1801316" y="0"/>
                </a:lnTo>
                <a:lnTo>
                  <a:pt x="1801316" y="4688892"/>
                </a:lnTo>
                <a:lnTo>
                  <a:pt x="0" y="4688892"/>
                </a:lnTo>
                <a:lnTo>
                  <a:pt x="0" y="0"/>
                </a:lnTo>
                <a:close/>
              </a:path>
            </a:pathLst>
          </a:custGeom>
          <a:blipFill>
            <a:blip r:embed="rId8"/>
            <a:stretch>
              <a:fillRect l="0" t="0" r="0" b="0"/>
            </a:stretch>
          </a:blipFill>
        </p:spPr>
      </p:sp>
      <p:sp>
        <p:nvSpPr>
          <p:cNvPr name="Freeform 9" id="9"/>
          <p:cNvSpPr/>
          <p:nvPr/>
        </p:nvSpPr>
        <p:spPr>
          <a:xfrm flipH="false" flipV="false" rot="0">
            <a:off x="4008880" y="9651657"/>
            <a:ext cx="1855092" cy="2803665"/>
          </a:xfrm>
          <a:custGeom>
            <a:avLst/>
            <a:gdLst/>
            <a:ahLst/>
            <a:cxnLst/>
            <a:rect r="r" b="b" t="t" l="l"/>
            <a:pathLst>
              <a:path h="2803665" w="1855092">
                <a:moveTo>
                  <a:pt x="0" y="0"/>
                </a:moveTo>
                <a:lnTo>
                  <a:pt x="1855092" y="0"/>
                </a:lnTo>
                <a:lnTo>
                  <a:pt x="1855092" y="2803665"/>
                </a:lnTo>
                <a:lnTo>
                  <a:pt x="0" y="2803665"/>
                </a:lnTo>
                <a:lnTo>
                  <a:pt x="0" y="0"/>
                </a:lnTo>
                <a:close/>
              </a:path>
            </a:pathLst>
          </a:custGeom>
          <a:blipFill>
            <a:blip r:embed="rId9"/>
            <a:stretch>
              <a:fillRect l="0" t="0" r="0" b="0"/>
            </a:stretch>
          </a:blipFill>
        </p:spPr>
      </p:sp>
      <p:sp>
        <p:nvSpPr>
          <p:cNvPr name="TextBox 10" id="10"/>
          <p:cNvSpPr txBox="true"/>
          <p:nvPr/>
        </p:nvSpPr>
        <p:spPr>
          <a:xfrm rot="0">
            <a:off x="4099945" y="1085486"/>
            <a:ext cx="9502160" cy="887083"/>
          </a:xfrm>
          <a:prstGeom prst="rect">
            <a:avLst/>
          </a:prstGeom>
        </p:spPr>
        <p:txBody>
          <a:bodyPr anchor="t" rtlCol="false" tIns="0" lIns="0" bIns="0" rIns="0">
            <a:spAutoFit/>
          </a:bodyPr>
          <a:lstStyle/>
          <a:p>
            <a:pPr algn="ctr" marL="0" indent="0" lvl="0">
              <a:lnSpc>
                <a:spcPts val="7279"/>
              </a:lnSpc>
              <a:spcBef>
                <a:spcPct val="0"/>
              </a:spcBef>
            </a:pPr>
            <a:r>
              <a:rPr lang="en-US" b="true" sz="5199">
                <a:solidFill>
                  <a:srgbClr val="000000"/>
                </a:solidFill>
                <a:latin typeface="Canva Sans Bold"/>
                <a:ea typeface="Canva Sans Bold"/>
                <a:cs typeface="Canva Sans Bold"/>
                <a:sym typeface="Canva Sans Bold"/>
              </a:rPr>
              <a:t>Importance of Technical SEO </a:t>
            </a:r>
          </a:p>
        </p:txBody>
      </p:sp>
      <p:sp>
        <p:nvSpPr>
          <p:cNvPr name="TextBox 11" id="11"/>
          <p:cNvSpPr txBox="true"/>
          <p:nvPr/>
        </p:nvSpPr>
        <p:spPr>
          <a:xfrm rot="0">
            <a:off x="2476094" y="2368846"/>
            <a:ext cx="13335813" cy="4722305"/>
          </a:xfrm>
          <a:prstGeom prst="rect">
            <a:avLst/>
          </a:prstGeom>
        </p:spPr>
        <p:txBody>
          <a:bodyPr anchor="t" rtlCol="false" tIns="0" lIns="0" bIns="0" rIns="0">
            <a:spAutoFit/>
          </a:bodyPr>
          <a:lstStyle/>
          <a:p>
            <a:pPr algn="ctr" marL="0" indent="0" lvl="0">
              <a:lnSpc>
                <a:spcPts val="5319"/>
              </a:lnSpc>
              <a:spcBef>
                <a:spcPct val="0"/>
              </a:spcBef>
            </a:pPr>
            <a:r>
              <a:rPr lang="en-US" sz="3799">
                <a:solidFill>
                  <a:srgbClr val="000000"/>
                </a:solidFill>
                <a:latin typeface="Times New Roman"/>
                <a:ea typeface="Times New Roman"/>
                <a:cs typeface="Times New Roman"/>
                <a:sym typeface="Times New Roman"/>
              </a:rPr>
              <a:t>Technical SEO is essential because it lays the foundation for your content to be visible and properly indexed by search engines. Even if you have high-quality content and strong backlinks, poor technical SEO can prevent your site from ranking well. By optimizing these technical aspects, you ensure that your site is fully accessible to search engines, providing a strong base for your overall SEO strategy.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2235223">
            <a:off x="-1221091" y="7787833"/>
            <a:ext cx="3916596" cy="4790943"/>
          </a:xfrm>
          <a:custGeom>
            <a:avLst/>
            <a:gdLst/>
            <a:ahLst/>
            <a:cxnLst/>
            <a:rect r="r" b="b" t="t" l="l"/>
            <a:pathLst>
              <a:path h="4790943" w="3916596">
                <a:moveTo>
                  <a:pt x="3916596" y="0"/>
                </a:moveTo>
                <a:lnTo>
                  <a:pt x="0" y="0"/>
                </a:lnTo>
                <a:lnTo>
                  <a:pt x="0" y="4790943"/>
                </a:lnTo>
                <a:lnTo>
                  <a:pt x="3916596" y="4790943"/>
                </a:lnTo>
                <a:lnTo>
                  <a:pt x="3916596" y="0"/>
                </a:lnTo>
                <a:close/>
              </a:path>
            </a:pathLst>
          </a:custGeom>
          <a:blipFill>
            <a:blip r:embed="rId2"/>
            <a:stretch>
              <a:fillRect l="0" t="0" r="0" b="0"/>
            </a:stretch>
          </a:blipFill>
        </p:spPr>
      </p:sp>
      <p:sp>
        <p:nvSpPr>
          <p:cNvPr name="Freeform 3" id="3"/>
          <p:cNvSpPr/>
          <p:nvPr/>
        </p:nvSpPr>
        <p:spPr>
          <a:xfrm flipH="false" flipV="false" rot="0">
            <a:off x="299884" y="9033805"/>
            <a:ext cx="3947827" cy="6419230"/>
          </a:xfrm>
          <a:custGeom>
            <a:avLst/>
            <a:gdLst/>
            <a:ahLst/>
            <a:cxnLst/>
            <a:rect r="r" b="b" t="t" l="l"/>
            <a:pathLst>
              <a:path h="6419230" w="3947827">
                <a:moveTo>
                  <a:pt x="0" y="0"/>
                </a:moveTo>
                <a:lnTo>
                  <a:pt x="3947827" y="0"/>
                </a:lnTo>
                <a:lnTo>
                  <a:pt x="3947827" y="6419230"/>
                </a:lnTo>
                <a:lnTo>
                  <a:pt x="0" y="6419230"/>
                </a:lnTo>
                <a:lnTo>
                  <a:pt x="0" y="0"/>
                </a:lnTo>
                <a:close/>
              </a:path>
            </a:pathLst>
          </a:custGeom>
          <a:blipFill>
            <a:blip r:embed="rId3"/>
            <a:stretch>
              <a:fillRect l="0" t="0" r="0" b="0"/>
            </a:stretch>
          </a:blipFill>
        </p:spPr>
      </p:sp>
      <p:sp>
        <p:nvSpPr>
          <p:cNvPr name="Freeform 4" id="4"/>
          <p:cNvSpPr/>
          <p:nvPr/>
        </p:nvSpPr>
        <p:spPr>
          <a:xfrm flipH="false" flipV="false" rot="0">
            <a:off x="1829343" y="9033805"/>
            <a:ext cx="4359074" cy="7499482"/>
          </a:xfrm>
          <a:custGeom>
            <a:avLst/>
            <a:gdLst/>
            <a:ahLst/>
            <a:cxnLst/>
            <a:rect r="r" b="b" t="t" l="l"/>
            <a:pathLst>
              <a:path h="7499482" w="4359074">
                <a:moveTo>
                  <a:pt x="0" y="0"/>
                </a:moveTo>
                <a:lnTo>
                  <a:pt x="4359074" y="0"/>
                </a:lnTo>
                <a:lnTo>
                  <a:pt x="4359074" y="7499482"/>
                </a:lnTo>
                <a:lnTo>
                  <a:pt x="0" y="7499482"/>
                </a:lnTo>
                <a:lnTo>
                  <a:pt x="0" y="0"/>
                </a:lnTo>
                <a:close/>
              </a:path>
            </a:pathLst>
          </a:custGeom>
          <a:blipFill>
            <a:blip r:embed="rId4"/>
            <a:stretch>
              <a:fillRect l="0" t="0" r="0" b="0"/>
            </a:stretch>
          </a:blipFill>
        </p:spPr>
      </p:sp>
      <p:sp>
        <p:nvSpPr>
          <p:cNvPr name="Freeform 5" id="5"/>
          <p:cNvSpPr/>
          <p:nvPr/>
        </p:nvSpPr>
        <p:spPr>
          <a:xfrm flipH="false" flipV="true" rot="0">
            <a:off x="16391922" y="-1761677"/>
            <a:ext cx="2804755" cy="4526840"/>
          </a:xfrm>
          <a:custGeom>
            <a:avLst/>
            <a:gdLst/>
            <a:ahLst/>
            <a:cxnLst/>
            <a:rect r="r" b="b" t="t" l="l"/>
            <a:pathLst>
              <a:path h="4526840" w="2804755">
                <a:moveTo>
                  <a:pt x="0" y="4526840"/>
                </a:moveTo>
                <a:lnTo>
                  <a:pt x="2804755" y="4526840"/>
                </a:lnTo>
                <a:lnTo>
                  <a:pt x="2804755" y="0"/>
                </a:lnTo>
                <a:lnTo>
                  <a:pt x="0" y="0"/>
                </a:lnTo>
                <a:lnTo>
                  <a:pt x="0" y="4526840"/>
                </a:lnTo>
                <a:close/>
              </a:path>
            </a:pathLst>
          </a:custGeom>
          <a:blipFill>
            <a:blip r:embed="rId5"/>
            <a:stretch>
              <a:fillRect l="0" t="0" r="0" b="0"/>
            </a:stretch>
          </a:blipFill>
        </p:spPr>
      </p:sp>
      <p:sp>
        <p:nvSpPr>
          <p:cNvPr name="Freeform 6" id="6"/>
          <p:cNvSpPr/>
          <p:nvPr/>
        </p:nvSpPr>
        <p:spPr>
          <a:xfrm flipH="true" flipV="true" rot="0">
            <a:off x="15716166" y="-3237872"/>
            <a:ext cx="1804115" cy="5210441"/>
          </a:xfrm>
          <a:custGeom>
            <a:avLst/>
            <a:gdLst/>
            <a:ahLst/>
            <a:cxnLst/>
            <a:rect r="r" b="b" t="t" l="l"/>
            <a:pathLst>
              <a:path h="5210441" w="1804115">
                <a:moveTo>
                  <a:pt x="1804115" y="5210441"/>
                </a:moveTo>
                <a:lnTo>
                  <a:pt x="0" y="5210441"/>
                </a:lnTo>
                <a:lnTo>
                  <a:pt x="0" y="0"/>
                </a:lnTo>
                <a:lnTo>
                  <a:pt x="1804115" y="0"/>
                </a:lnTo>
                <a:lnTo>
                  <a:pt x="1804115" y="5210441"/>
                </a:lnTo>
                <a:close/>
              </a:path>
            </a:pathLst>
          </a:custGeom>
          <a:blipFill>
            <a:blip r:embed="rId6"/>
            <a:stretch>
              <a:fillRect l="0" t="0" r="0" b="0"/>
            </a:stretch>
          </a:blipFill>
        </p:spPr>
      </p:sp>
      <p:sp>
        <p:nvSpPr>
          <p:cNvPr name="Freeform 7" id="7"/>
          <p:cNvSpPr/>
          <p:nvPr/>
        </p:nvSpPr>
        <p:spPr>
          <a:xfrm flipH="false" flipV="false" rot="-8823753">
            <a:off x="14589004" y="-2829196"/>
            <a:ext cx="1801316" cy="4688892"/>
          </a:xfrm>
          <a:custGeom>
            <a:avLst/>
            <a:gdLst/>
            <a:ahLst/>
            <a:cxnLst/>
            <a:rect r="r" b="b" t="t" l="l"/>
            <a:pathLst>
              <a:path h="4688892" w="1801316">
                <a:moveTo>
                  <a:pt x="0" y="0"/>
                </a:moveTo>
                <a:lnTo>
                  <a:pt x="1801316" y="0"/>
                </a:lnTo>
                <a:lnTo>
                  <a:pt x="1801316" y="4688892"/>
                </a:lnTo>
                <a:lnTo>
                  <a:pt x="0" y="4688892"/>
                </a:lnTo>
                <a:lnTo>
                  <a:pt x="0" y="0"/>
                </a:lnTo>
                <a:close/>
              </a:path>
            </a:pathLst>
          </a:custGeom>
          <a:blipFill>
            <a:blip r:embed="rId7"/>
            <a:stretch>
              <a:fillRect l="0" t="0" r="0" b="0"/>
            </a:stretch>
          </a:blipFill>
        </p:spPr>
      </p:sp>
      <p:sp>
        <p:nvSpPr>
          <p:cNvPr name="Freeform 8" id="8"/>
          <p:cNvSpPr/>
          <p:nvPr/>
        </p:nvSpPr>
        <p:spPr>
          <a:xfrm flipH="false" flipV="false" rot="0">
            <a:off x="4008880" y="9651657"/>
            <a:ext cx="1855092" cy="2803665"/>
          </a:xfrm>
          <a:custGeom>
            <a:avLst/>
            <a:gdLst/>
            <a:ahLst/>
            <a:cxnLst/>
            <a:rect r="r" b="b" t="t" l="l"/>
            <a:pathLst>
              <a:path h="2803665" w="1855092">
                <a:moveTo>
                  <a:pt x="0" y="0"/>
                </a:moveTo>
                <a:lnTo>
                  <a:pt x="1855092" y="0"/>
                </a:lnTo>
                <a:lnTo>
                  <a:pt x="1855092" y="2803665"/>
                </a:lnTo>
                <a:lnTo>
                  <a:pt x="0" y="2803665"/>
                </a:lnTo>
                <a:lnTo>
                  <a:pt x="0" y="0"/>
                </a:lnTo>
                <a:close/>
              </a:path>
            </a:pathLst>
          </a:custGeom>
          <a:blipFill>
            <a:blip r:embed="rId8"/>
            <a:stretch>
              <a:fillRect l="0" t="0" r="0" b="0"/>
            </a:stretch>
          </a:blipFill>
        </p:spPr>
      </p:sp>
      <p:sp>
        <p:nvSpPr>
          <p:cNvPr name="TextBox 9" id="9"/>
          <p:cNvSpPr txBox="true"/>
          <p:nvPr/>
        </p:nvSpPr>
        <p:spPr>
          <a:xfrm rot="0">
            <a:off x="737207" y="144476"/>
            <a:ext cx="5822945" cy="916150"/>
          </a:xfrm>
          <a:prstGeom prst="rect">
            <a:avLst/>
          </a:prstGeom>
        </p:spPr>
        <p:txBody>
          <a:bodyPr anchor="t" rtlCol="false" tIns="0" lIns="0" bIns="0" rIns="0">
            <a:spAutoFit/>
          </a:bodyPr>
          <a:lstStyle/>
          <a:p>
            <a:pPr algn="ctr" marL="0" indent="0" lvl="0">
              <a:lnSpc>
                <a:spcPts val="6720"/>
              </a:lnSpc>
              <a:spcBef>
                <a:spcPct val="0"/>
              </a:spcBef>
            </a:pPr>
            <a:r>
              <a:rPr lang="en-US" b="true" sz="4800">
                <a:solidFill>
                  <a:srgbClr val="000000"/>
                </a:solidFill>
                <a:latin typeface="Times New Roman Bold"/>
                <a:ea typeface="Times New Roman Bold"/>
                <a:cs typeface="Times New Roman Bold"/>
                <a:sym typeface="Times New Roman Bold"/>
              </a:rPr>
              <a:t>5. Content Strategy :</a:t>
            </a:r>
          </a:p>
        </p:txBody>
      </p:sp>
      <p:sp>
        <p:nvSpPr>
          <p:cNvPr name="TextBox 10" id="10"/>
          <p:cNvSpPr txBox="true"/>
          <p:nvPr/>
        </p:nvSpPr>
        <p:spPr>
          <a:xfrm rot="0">
            <a:off x="1655482" y="1260626"/>
            <a:ext cx="13535132" cy="4377899"/>
          </a:xfrm>
          <a:prstGeom prst="rect">
            <a:avLst/>
          </a:prstGeom>
        </p:spPr>
        <p:txBody>
          <a:bodyPr anchor="t" rtlCol="false" tIns="0" lIns="0" bIns="0" rIns="0">
            <a:spAutoFit/>
          </a:bodyPr>
          <a:lstStyle/>
          <a:p>
            <a:pPr algn="just" marL="754007" indent="-377004" lvl="1">
              <a:lnSpc>
                <a:spcPts val="4889"/>
              </a:lnSpc>
              <a:buFont typeface="Arial"/>
              <a:buChar char="•"/>
            </a:pPr>
            <a:r>
              <a:rPr lang="en-US" sz="3492">
                <a:solidFill>
                  <a:srgbClr val="000000"/>
                </a:solidFill>
                <a:latin typeface="Times New Roman"/>
                <a:ea typeface="Times New Roman"/>
                <a:cs typeface="Times New Roman"/>
                <a:sym typeface="Times New Roman"/>
              </a:rPr>
              <a:t>Develops content based on identified target keywords and audience needs</a:t>
            </a:r>
          </a:p>
          <a:p>
            <a:pPr algn="l">
              <a:lnSpc>
                <a:spcPts val="4889"/>
              </a:lnSpc>
            </a:pPr>
          </a:p>
          <a:p>
            <a:pPr algn="l">
              <a:lnSpc>
                <a:spcPts val="4889"/>
              </a:lnSpc>
            </a:pPr>
          </a:p>
          <a:p>
            <a:pPr algn="l">
              <a:lnSpc>
                <a:spcPts val="4889"/>
              </a:lnSpc>
            </a:pPr>
          </a:p>
          <a:p>
            <a:pPr algn="l">
              <a:lnSpc>
                <a:spcPts val="4889"/>
              </a:lnSpc>
            </a:pPr>
          </a:p>
          <a:p>
            <a:pPr algn="r">
              <a:lnSpc>
                <a:spcPts val="4889"/>
              </a:lnSpc>
            </a:pPr>
            <a:r>
              <a:rPr lang="en-US" sz="3492">
                <a:solidFill>
                  <a:srgbClr val="000000"/>
                </a:solidFill>
                <a:latin typeface="Times New Roman"/>
                <a:ea typeface="Times New Roman"/>
                <a:cs typeface="Times New Roman"/>
                <a:sym typeface="Times New Roman"/>
              </a:rPr>
              <a:t>  </a:t>
            </a:r>
          </a:p>
        </p:txBody>
      </p:sp>
      <p:sp>
        <p:nvSpPr>
          <p:cNvPr name="TextBox 11" id="11"/>
          <p:cNvSpPr txBox="true"/>
          <p:nvPr/>
        </p:nvSpPr>
        <p:spPr>
          <a:xfrm rot="0">
            <a:off x="1390603" y="2337619"/>
            <a:ext cx="3334634" cy="916163"/>
          </a:xfrm>
          <a:prstGeom prst="rect">
            <a:avLst/>
          </a:prstGeom>
        </p:spPr>
        <p:txBody>
          <a:bodyPr anchor="t" rtlCol="false" tIns="0" lIns="0" bIns="0" rIns="0">
            <a:spAutoFit/>
          </a:bodyPr>
          <a:lstStyle/>
          <a:p>
            <a:pPr algn="ctr" marL="0" indent="0" lvl="0">
              <a:lnSpc>
                <a:spcPts val="6720"/>
              </a:lnSpc>
              <a:spcBef>
                <a:spcPct val="0"/>
              </a:spcBef>
            </a:pPr>
            <a:r>
              <a:rPr lang="en-US" b="true" sz="4800">
                <a:solidFill>
                  <a:srgbClr val="000000"/>
                </a:solidFill>
                <a:latin typeface="Times New Roman Bold"/>
                <a:ea typeface="Times New Roman Bold"/>
                <a:cs typeface="Times New Roman Bold"/>
                <a:sym typeface="Times New Roman Bold"/>
              </a:rPr>
              <a:t>Blog Topics :</a:t>
            </a:r>
          </a:p>
        </p:txBody>
      </p:sp>
      <p:sp>
        <p:nvSpPr>
          <p:cNvPr name="TextBox 12" id="12"/>
          <p:cNvSpPr txBox="true"/>
          <p:nvPr/>
        </p:nvSpPr>
        <p:spPr>
          <a:xfrm rot="0">
            <a:off x="1655482" y="3363850"/>
            <a:ext cx="16632518" cy="4055673"/>
          </a:xfrm>
          <a:prstGeom prst="rect">
            <a:avLst/>
          </a:prstGeom>
        </p:spPr>
        <p:txBody>
          <a:bodyPr anchor="t" rtlCol="false" tIns="0" lIns="0" bIns="0" rIns="0">
            <a:spAutoFit/>
          </a:bodyPr>
          <a:lstStyle/>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 “ Data Quality Matters: Best Practices for Ensuring Accurate Analytics”</a:t>
            </a:r>
          </a:p>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 “ Unlocking the Potential of Big Data with Advanced Analytics”</a:t>
            </a:r>
          </a:p>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 Revolutionizing Logistics: How Digital supply Chain Transforms the Industry”</a:t>
            </a:r>
          </a:p>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 The Future of Digital Supply Chain: Emerging Technologies and Innovations”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2235223">
            <a:off x="-1221091" y="7787833"/>
            <a:ext cx="3916596" cy="4790943"/>
          </a:xfrm>
          <a:custGeom>
            <a:avLst/>
            <a:gdLst/>
            <a:ahLst/>
            <a:cxnLst/>
            <a:rect r="r" b="b" t="t" l="l"/>
            <a:pathLst>
              <a:path h="4790943" w="3916596">
                <a:moveTo>
                  <a:pt x="3916596" y="0"/>
                </a:moveTo>
                <a:lnTo>
                  <a:pt x="0" y="0"/>
                </a:lnTo>
                <a:lnTo>
                  <a:pt x="0" y="4790943"/>
                </a:lnTo>
                <a:lnTo>
                  <a:pt x="3916596" y="4790943"/>
                </a:lnTo>
                <a:lnTo>
                  <a:pt x="3916596" y="0"/>
                </a:lnTo>
                <a:close/>
              </a:path>
            </a:pathLst>
          </a:custGeom>
          <a:blipFill>
            <a:blip r:embed="rId2"/>
            <a:stretch>
              <a:fillRect l="0" t="0" r="0" b="0"/>
            </a:stretch>
          </a:blipFill>
        </p:spPr>
      </p:sp>
      <p:sp>
        <p:nvSpPr>
          <p:cNvPr name="Freeform 3" id="3"/>
          <p:cNvSpPr/>
          <p:nvPr/>
        </p:nvSpPr>
        <p:spPr>
          <a:xfrm flipH="false" flipV="false" rot="0">
            <a:off x="299884" y="9033805"/>
            <a:ext cx="3947827" cy="6419230"/>
          </a:xfrm>
          <a:custGeom>
            <a:avLst/>
            <a:gdLst/>
            <a:ahLst/>
            <a:cxnLst/>
            <a:rect r="r" b="b" t="t" l="l"/>
            <a:pathLst>
              <a:path h="6419230" w="3947827">
                <a:moveTo>
                  <a:pt x="0" y="0"/>
                </a:moveTo>
                <a:lnTo>
                  <a:pt x="3947827" y="0"/>
                </a:lnTo>
                <a:lnTo>
                  <a:pt x="3947827" y="6419230"/>
                </a:lnTo>
                <a:lnTo>
                  <a:pt x="0" y="6419230"/>
                </a:lnTo>
                <a:lnTo>
                  <a:pt x="0" y="0"/>
                </a:lnTo>
                <a:close/>
              </a:path>
            </a:pathLst>
          </a:custGeom>
          <a:blipFill>
            <a:blip r:embed="rId3"/>
            <a:stretch>
              <a:fillRect l="0" t="0" r="0" b="0"/>
            </a:stretch>
          </a:blipFill>
        </p:spPr>
      </p:sp>
      <p:sp>
        <p:nvSpPr>
          <p:cNvPr name="Freeform 4" id="4"/>
          <p:cNvSpPr/>
          <p:nvPr/>
        </p:nvSpPr>
        <p:spPr>
          <a:xfrm flipH="false" flipV="false" rot="0">
            <a:off x="1829343" y="9033805"/>
            <a:ext cx="4359074" cy="7499482"/>
          </a:xfrm>
          <a:custGeom>
            <a:avLst/>
            <a:gdLst/>
            <a:ahLst/>
            <a:cxnLst/>
            <a:rect r="r" b="b" t="t" l="l"/>
            <a:pathLst>
              <a:path h="7499482" w="4359074">
                <a:moveTo>
                  <a:pt x="0" y="0"/>
                </a:moveTo>
                <a:lnTo>
                  <a:pt x="4359074" y="0"/>
                </a:lnTo>
                <a:lnTo>
                  <a:pt x="4359074" y="7499482"/>
                </a:lnTo>
                <a:lnTo>
                  <a:pt x="0" y="7499482"/>
                </a:lnTo>
                <a:lnTo>
                  <a:pt x="0" y="0"/>
                </a:lnTo>
                <a:close/>
              </a:path>
            </a:pathLst>
          </a:custGeom>
          <a:blipFill>
            <a:blip r:embed="rId4"/>
            <a:stretch>
              <a:fillRect l="0" t="0" r="0" b="0"/>
            </a:stretch>
          </a:blipFill>
        </p:spPr>
      </p:sp>
      <p:sp>
        <p:nvSpPr>
          <p:cNvPr name="Freeform 5" id="5"/>
          <p:cNvSpPr/>
          <p:nvPr/>
        </p:nvSpPr>
        <p:spPr>
          <a:xfrm flipH="false" flipV="true" rot="0">
            <a:off x="16391922" y="-1761677"/>
            <a:ext cx="2804755" cy="4526840"/>
          </a:xfrm>
          <a:custGeom>
            <a:avLst/>
            <a:gdLst/>
            <a:ahLst/>
            <a:cxnLst/>
            <a:rect r="r" b="b" t="t" l="l"/>
            <a:pathLst>
              <a:path h="4526840" w="2804755">
                <a:moveTo>
                  <a:pt x="0" y="4526840"/>
                </a:moveTo>
                <a:lnTo>
                  <a:pt x="2804755" y="4526840"/>
                </a:lnTo>
                <a:lnTo>
                  <a:pt x="2804755" y="0"/>
                </a:lnTo>
                <a:lnTo>
                  <a:pt x="0" y="0"/>
                </a:lnTo>
                <a:lnTo>
                  <a:pt x="0" y="4526840"/>
                </a:lnTo>
                <a:close/>
              </a:path>
            </a:pathLst>
          </a:custGeom>
          <a:blipFill>
            <a:blip r:embed="rId5"/>
            <a:stretch>
              <a:fillRect l="0" t="0" r="0" b="0"/>
            </a:stretch>
          </a:blipFill>
        </p:spPr>
      </p:sp>
      <p:sp>
        <p:nvSpPr>
          <p:cNvPr name="Freeform 6" id="6"/>
          <p:cNvSpPr/>
          <p:nvPr/>
        </p:nvSpPr>
        <p:spPr>
          <a:xfrm flipH="true" flipV="true" rot="0">
            <a:off x="15716166" y="-3237872"/>
            <a:ext cx="1804115" cy="5210441"/>
          </a:xfrm>
          <a:custGeom>
            <a:avLst/>
            <a:gdLst/>
            <a:ahLst/>
            <a:cxnLst/>
            <a:rect r="r" b="b" t="t" l="l"/>
            <a:pathLst>
              <a:path h="5210441" w="1804115">
                <a:moveTo>
                  <a:pt x="1804115" y="5210441"/>
                </a:moveTo>
                <a:lnTo>
                  <a:pt x="0" y="5210441"/>
                </a:lnTo>
                <a:lnTo>
                  <a:pt x="0" y="0"/>
                </a:lnTo>
                <a:lnTo>
                  <a:pt x="1804115" y="0"/>
                </a:lnTo>
                <a:lnTo>
                  <a:pt x="1804115" y="5210441"/>
                </a:lnTo>
                <a:close/>
              </a:path>
            </a:pathLst>
          </a:custGeom>
          <a:blipFill>
            <a:blip r:embed="rId6"/>
            <a:stretch>
              <a:fillRect l="0" t="0" r="0" b="0"/>
            </a:stretch>
          </a:blipFill>
        </p:spPr>
      </p:sp>
      <p:sp>
        <p:nvSpPr>
          <p:cNvPr name="Freeform 7" id="7"/>
          <p:cNvSpPr/>
          <p:nvPr/>
        </p:nvSpPr>
        <p:spPr>
          <a:xfrm flipH="false" flipV="false" rot="-8823753">
            <a:off x="14589004" y="-2829196"/>
            <a:ext cx="1801316" cy="4688892"/>
          </a:xfrm>
          <a:custGeom>
            <a:avLst/>
            <a:gdLst/>
            <a:ahLst/>
            <a:cxnLst/>
            <a:rect r="r" b="b" t="t" l="l"/>
            <a:pathLst>
              <a:path h="4688892" w="1801316">
                <a:moveTo>
                  <a:pt x="0" y="0"/>
                </a:moveTo>
                <a:lnTo>
                  <a:pt x="1801316" y="0"/>
                </a:lnTo>
                <a:lnTo>
                  <a:pt x="1801316" y="4688892"/>
                </a:lnTo>
                <a:lnTo>
                  <a:pt x="0" y="4688892"/>
                </a:lnTo>
                <a:lnTo>
                  <a:pt x="0" y="0"/>
                </a:lnTo>
                <a:close/>
              </a:path>
            </a:pathLst>
          </a:custGeom>
          <a:blipFill>
            <a:blip r:embed="rId7"/>
            <a:stretch>
              <a:fillRect l="0" t="0" r="0" b="0"/>
            </a:stretch>
          </a:blipFill>
        </p:spPr>
      </p:sp>
      <p:sp>
        <p:nvSpPr>
          <p:cNvPr name="Freeform 8" id="8"/>
          <p:cNvSpPr/>
          <p:nvPr/>
        </p:nvSpPr>
        <p:spPr>
          <a:xfrm flipH="false" flipV="false" rot="0">
            <a:off x="4008880" y="9651657"/>
            <a:ext cx="1855092" cy="2803665"/>
          </a:xfrm>
          <a:custGeom>
            <a:avLst/>
            <a:gdLst/>
            <a:ahLst/>
            <a:cxnLst/>
            <a:rect r="r" b="b" t="t" l="l"/>
            <a:pathLst>
              <a:path h="2803665" w="1855092">
                <a:moveTo>
                  <a:pt x="0" y="0"/>
                </a:moveTo>
                <a:lnTo>
                  <a:pt x="1855092" y="0"/>
                </a:lnTo>
                <a:lnTo>
                  <a:pt x="1855092" y="2803665"/>
                </a:lnTo>
                <a:lnTo>
                  <a:pt x="0" y="2803665"/>
                </a:lnTo>
                <a:lnTo>
                  <a:pt x="0" y="0"/>
                </a:lnTo>
                <a:close/>
              </a:path>
            </a:pathLst>
          </a:custGeom>
          <a:blipFill>
            <a:blip r:embed="rId8"/>
            <a:stretch>
              <a:fillRect l="0" t="0" r="0" b="0"/>
            </a:stretch>
          </a:blipFill>
        </p:spPr>
      </p:sp>
      <p:sp>
        <p:nvSpPr>
          <p:cNvPr name="TextBox 9" id="9"/>
          <p:cNvSpPr txBox="true"/>
          <p:nvPr/>
        </p:nvSpPr>
        <p:spPr>
          <a:xfrm rot="0">
            <a:off x="834555" y="311243"/>
            <a:ext cx="5822945" cy="916150"/>
          </a:xfrm>
          <a:prstGeom prst="rect">
            <a:avLst/>
          </a:prstGeom>
        </p:spPr>
        <p:txBody>
          <a:bodyPr anchor="t" rtlCol="false" tIns="0" lIns="0" bIns="0" rIns="0">
            <a:spAutoFit/>
          </a:bodyPr>
          <a:lstStyle/>
          <a:p>
            <a:pPr algn="ctr" marL="0" indent="0" lvl="0">
              <a:lnSpc>
                <a:spcPts val="6720"/>
              </a:lnSpc>
              <a:spcBef>
                <a:spcPct val="0"/>
              </a:spcBef>
            </a:pPr>
            <a:r>
              <a:rPr lang="en-US" b="true" sz="4800">
                <a:solidFill>
                  <a:srgbClr val="000000"/>
                </a:solidFill>
                <a:latin typeface="Times New Roman Bold"/>
                <a:ea typeface="Times New Roman Bold"/>
                <a:cs typeface="Times New Roman Bold"/>
                <a:sym typeface="Times New Roman Bold"/>
              </a:rPr>
              <a:t>6. Off Page SEO :</a:t>
            </a:r>
          </a:p>
        </p:txBody>
      </p:sp>
      <p:sp>
        <p:nvSpPr>
          <p:cNvPr name="TextBox 10" id="10"/>
          <p:cNvSpPr txBox="true"/>
          <p:nvPr/>
        </p:nvSpPr>
        <p:spPr>
          <a:xfrm rot="0">
            <a:off x="1514240" y="2409840"/>
            <a:ext cx="16773760" cy="5388937"/>
          </a:xfrm>
          <a:prstGeom prst="rect">
            <a:avLst/>
          </a:prstGeom>
        </p:spPr>
        <p:txBody>
          <a:bodyPr anchor="t" rtlCol="false" tIns="0" lIns="0" bIns="0" rIns="0">
            <a:spAutoFit/>
          </a:bodyPr>
          <a:lstStyle/>
          <a:p>
            <a:pPr algn="l" marL="820417" indent="-410209" lvl="1">
              <a:lnSpc>
                <a:spcPts val="5319"/>
              </a:lnSpc>
              <a:buFont typeface="Arial"/>
              <a:buChar char="•"/>
            </a:pPr>
            <a:r>
              <a:rPr lang="en-US" b="true" sz="3799">
                <a:solidFill>
                  <a:srgbClr val="000000"/>
                </a:solidFill>
                <a:latin typeface="Times New Roman Bold"/>
                <a:ea typeface="Times New Roman Bold"/>
                <a:cs typeface="Times New Roman Bold"/>
                <a:sym typeface="Times New Roman Bold"/>
              </a:rPr>
              <a:t>Link Building</a:t>
            </a:r>
            <a:r>
              <a:rPr lang="en-US" sz="3799">
                <a:solidFill>
                  <a:srgbClr val="000000"/>
                </a:solidFill>
                <a:latin typeface="Times New Roman"/>
                <a:ea typeface="Times New Roman"/>
                <a:cs typeface="Times New Roman"/>
                <a:sym typeface="Times New Roman"/>
              </a:rPr>
              <a:t> : Build high quallity backlinks from relevant websites and industry publications.</a:t>
            </a:r>
          </a:p>
          <a:p>
            <a:pPr algn="l" marL="820417" indent="-410209" lvl="1">
              <a:lnSpc>
                <a:spcPts val="5319"/>
              </a:lnSpc>
              <a:buFont typeface="Arial"/>
              <a:buChar char="•"/>
            </a:pPr>
            <a:r>
              <a:rPr lang="en-US" b="true" sz="3799">
                <a:solidFill>
                  <a:srgbClr val="000000"/>
                </a:solidFill>
                <a:latin typeface="Times New Roman Bold"/>
                <a:ea typeface="Times New Roman Bold"/>
                <a:cs typeface="Times New Roman Bold"/>
                <a:sym typeface="Times New Roman Bold"/>
              </a:rPr>
              <a:t>Guest Blogging</a:t>
            </a:r>
            <a:r>
              <a:rPr lang="en-US" sz="3799">
                <a:solidFill>
                  <a:srgbClr val="000000"/>
                </a:solidFill>
                <a:latin typeface="Times New Roman"/>
                <a:ea typeface="Times New Roman"/>
                <a:cs typeface="Times New Roman"/>
                <a:sym typeface="Times New Roman"/>
              </a:rPr>
              <a:t>: Contribute guest articles to relevant blogs with backlinks to “Tec Mahindra website”</a:t>
            </a:r>
          </a:p>
          <a:p>
            <a:pPr algn="l" marL="820417" indent="-410209" lvl="1">
              <a:lnSpc>
                <a:spcPts val="5319"/>
              </a:lnSpc>
              <a:buFont typeface="Arial"/>
              <a:buChar char="•"/>
            </a:pPr>
            <a:r>
              <a:rPr lang="en-US" b="true" sz="3799">
                <a:solidFill>
                  <a:srgbClr val="000000"/>
                </a:solidFill>
                <a:latin typeface="Times New Roman Bold"/>
                <a:ea typeface="Times New Roman Bold"/>
                <a:cs typeface="Times New Roman Bold"/>
                <a:sym typeface="Times New Roman Bold"/>
              </a:rPr>
              <a:t>Online Directories</a:t>
            </a:r>
            <a:r>
              <a:rPr lang="en-US" sz="3799">
                <a:solidFill>
                  <a:srgbClr val="000000"/>
                </a:solidFill>
                <a:latin typeface="Times New Roman"/>
                <a:ea typeface="Times New Roman"/>
                <a:cs typeface="Times New Roman"/>
                <a:sym typeface="Times New Roman"/>
              </a:rPr>
              <a:t> : Submit business lisiting to relevant online directories.</a:t>
            </a:r>
          </a:p>
          <a:p>
            <a:pPr algn="l" marL="820417" indent="-410209" lvl="1">
              <a:lnSpc>
                <a:spcPts val="5319"/>
              </a:lnSpc>
              <a:buFont typeface="Arial"/>
              <a:buChar char="•"/>
            </a:pPr>
            <a:r>
              <a:rPr lang="en-US" b="true" sz="3799">
                <a:solidFill>
                  <a:srgbClr val="000000"/>
                </a:solidFill>
                <a:latin typeface="Times New Roman Bold"/>
                <a:ea typeface="Times New Roman Bold"/>
                <a:cs typeface="Times New Roman Bold"/>
                <a:sym typeface="Times New Roman Bold"/>
              </a:rPr>
              <a:t>Social Media Marketing</a:t>
            </a:r>
            <a:r>
              <a:rPr lang="en-US" sz="3799">
                <a:solidFill>
                  <a:srgbClr val="000000"/>
                </a:solidFill>
                <a:latin typeface="Times New Roman"/>
                <a:ea typeface="Times New Roman"/>
                <a:cs typeface="Times New Roman"/>
                <a:sym typeface="Times New Roman"/>
              </a:rPr>
              <a:t> : Engage with potencial clients on social media platforms.</a:t>
            </a:r>
          </a:p>
          <a:p>
            <a:pPr algn="l" marL="820417" indent="-410209" lvl="1">
              <a:lnSpc>
                <a:spcPts val="5319"/>
              </a:lnSpc>
              <a:buFont typeface="Arial"/>
              <a:buChar char="•"/>
            </a:pPr>
            <a:r>
              <a:rPr lang="en-US" b="true" sz="3799">
                <a:solidFill>
                  <a:srgbClr val="000000"/>
                </a:solidFill>
                <a:latin typeface="Times New Roman Bold"/>
                <a:ea typeface="Times New Roman Bold"/>
                <a:cs typeface="Times New Roman Bold"/>
                <a:sym typeface="Times New Roman Bold"/>
              </a:rPr>
              <a:t>Online Reviews</a:t>
            </a:r>
            <a:r>
              <a:rPr lang="en-US" sz="3799">
                <a:solidFill>
                  <a:srgbClr val="000000"/>
                </a:solidFill>
                <a:latin typeface="Times New Roman"/>
                <a:ea typeface="Times New Roman"/>
                <a:cs typeface="Times New Roman"/>
                <a:sym typeface="Times New Roman"/>
              </a:rPr>
              <a:t>: Encourage satisfied clients to leave positive online reviews.</a:t>
            </a:r>
          </a:p>
        </p:txBody>
      </p:sp>
      <p:sp>
        <p:nvSpPr>
          <p:cNvPr name="TextBox 11" id="11"/>
          <p:cNvSpPr txBox="true"/>
          <p:nvPr/>
        </p:nvSpPr>
        <p:spPr>
          <a:xfrm rot="0">
            <a:off x="420902" y="1263938"/>
            <a:ext cx="10886141" cy="916163"/>
          </a:xfrm>
          <a:prstGeom prst="rect">
            <a:avLst/>
          </a:prstGeom>
        </p:spPr>
        <p:txBody>
          <a:bodyPr anchor="t" rtlCol="false" tIns="0" lIns="0" bIns="0" rIns="0">
            <a:spAutoFit/>
          </a:bodyPr>
          <a:lstStyle/>
          <a:p>
            <a:pPr algn="ctr" marL="0" indent="0" lvl="0">
              <a:lnSpc>
                <a:spcPts val="6720"/>
              </a:lnSpc>
              <a:spcBef>
                <a:spcPct val="0"/>
              </a:spcBef>
            </a:pPr>
            <a:r>
              <a:rPr lang="en-US" b="true" sz="4800">
                <a:solidFill>
                  <a:srgbClr val="000000"/>
                </a:solidFill>
                <a:latin typeface="Times New Roman Bold"/>
                <a:ea typeface="Times New Roman Bold"/>
                <a:cs typeface="Times New Roman Bold"/>
                <a:sym typeface="Times New Roman Bold"/>
              </a:rPr>
              <a:t>Off Page SEO Plan and Stragegy:</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2235223">
            <a:off x="-1221091" y="7787833"/>
            <a:ext cx="3916596" cy="4790943"/>
          </a:xfrm>
          <a:custGeom>
            <a:avLst/>
            <a:gdLst/>
            <a:ahLst/>
            <a:cxnLst/>
            <a:rect r="r" b="b" t="t" l="l"/>
            <a:pathLst>
              <a:path h="4790943" w="3916596">
                <a:moveTo>
                  <a:pt x="3916596" y="0"/>
                </a:moveTo>
                <a:lnTo>
                  <a:pt x="0" y="0"/>
                </a:lnTo>
                <a:lnTo>
                  <a:pt x="0" y="4790943"/>
                </a:lnTo>
                <a:lnTo>
                  <a:pt x="3916596" y="4790943"/>
                </a:lnTo>
                <a:lnTo>
                  <a:pt x="3916596" y="0"/>
                </a:lnTo>
                <a:close/>
              </a:path>
            </a:pathLst>
          </a:custGeom>
          <a:blipFill>
            <a:blip r:embed="rId2"/>
            <a:stretch>
              <a:fillRect l="0" t="0" r="0" b="0"/>
            </a:stretch>
          </a:blipFill>
        </p:spPr>
      </p:sp>
      <p:sp>
        <p:nvSpPr>
          <p:cNvPr name="Freeform 3" id="3"/>
          <p:cNvSpPr/>
          <p:nvPr/>
        </p:nvSpPr>
        <p:spPr>
          <a:xfrm flipH="false" flipV="false" rot="0">
            <a:off x="299884" y="9033805"/>
            <a:ext cx="3947827" cy="6419230"/>
          </a:xfrm>
          <a:custGeom>
            <a:avLst/>
            <a:gdLst/>
            <a:ahLst/>
            <a:cxnLst/>
            <a:rect r="r" b="b" t="t" l="l"/>
            <a:pathLst>
              <a:path h="6419230" w="3947827">
                <a:moveTo>
                  <a:pt x="0" y="0"/>
                </a:moveTo>
                <a:lnTo>
                  <a:pt x="3947827" y="0"/>
                </a:lnTo>
                <a:lnTo>
                  <a:pt x="3947827" y="6419230"/>
                </a:lnTo>
                <a:lnTo>
                  <a:pt x="0" y="6419230"/>
                </a:lnTo>
                <a:lnTo>
                  <a:pt x="0" y="0"/>
                </a:lnTo>
                <a:close/>
              </a:path>
            </a:pathLst>
          </a:custGeom>
          <a:blipFill>
            <a:blip r:embed="rId3"/>
            <a:stretch>
              <a:fillRect l="0" t="0" r="0" b="0"/>
            </a:stretch>
          </a:blipFill>
        </p:spPr>
      </p:sp>
      <p:sp>
        <p:nvSpPr>
          <p:cNvPr name="Freeform 4" id="4"/>
          <p:cNvSpPr/>
          <p:nvPr/>
        </p:nvSpPr>
        <p:spPr>
          <a:xfrm flipH="false" flipV="false" rot="0">
            <a:off x="1829343" y="9033805"/>
            <a:ext cx="4359074" cy="7499482"/>
          </a:xfrm>
          <a:custGeom>
            <a:avLst/>
            <a:gdLst/>
            <a:ahLst/>
            <a:cxnLst/>
            <a:rect r="r" b="b" t="t" l="l"/>
            <a:pathLst>
              <a:path h="7499482" w="4359074">
                <a:moveTo>
                  <a:pt x="0" y="0"/>
                </a:moveTo>
                <a:lnTo>
                  <a:pt x="4359074" y="0"/>
                </a:lnTo>
                <a:lnTo>
                  <a:pt x="4359074" y="7499482"/>
                </a:lnTo>
                <a:lnTo>
                  <a:pt x="0" y="7499482"/>
                </a:lnTo>
                <a:lnTo>
                  <a:pt x="0" y="0"/>
                </a:lnTo>
                <a:close/>
              </a:path>
            </a:pathLst>
          </a:custGeom>
          <a:blipFill>
            <a:blip r:embed="rId4"/>
            <a:stretch>
              <a:fillRect l="0" t="0" r="0" b="0"/>
            </a:stretch>
          </a:blipFill>
        </p:spPr>
      </p:sp>
      <p:sp>
        <p:nvSpPr>
          <p:cNvPr name="Freeform 5" id="5"/>
          <p:cNvSpPr/>
          <p:nvPr/>
        </p:nvSpPr>
        <p:spPr>
          <a:xfrm flipH="false" flipV="true" rot="0">
            <a:off x="16391922" y="-1761677"/>
            <a:ext cx="2804755" cy="4526840"/>
          </a:xfrm>
          <a:custGeom>
            <a:avLst/>
            <a:gdLst/>
            <a:ahLst/>
            <a:cxnLst/>
            <a:rect r="r" b="b" t="t" l="l"/>
            <a:pathLst>
              <a:path h="4526840" w="2804755">
                <a:moveTo>
                  <a:pt x="0" y="4526840"/>
                </a:moveTo>
                <a:lnTo>
                  <a:pt x="2804755" y="4526840"/>
                </a:lnTo>
                <a:lnTo>
                  <a:pt x="2804755" y="0"/>
                </a:lnTo>
                <a:lnTo>
                  <a:pt x="0" y="0"/>
                </a:lnTo>
                <a:lnTo>
                  <a:pt x="0" y="4526840"/>
                </a:lnTo>
                <a:close/>
              </a:path>
            </a:pathLst>
          </a:custGeom>
          <a:blipFill>
            <a:blip r:embed="rId5"/>
            <a:stretch>
              <a:fillRect l="0" t="0" r="0" b="0"/>
            </a:stretch>
          </a:blipFill>
        </p:spPr>
      </p:sp>
      <p:sp>
        <p:nvSpPr>
          <p:cNvPr name="Freeform 6" id="6"/>
          <p:cNvSpPr/>
          <p:nvPr/>
        </p:nvSpPr>
        <p:spPr>
          <a:xfrm flipH="true" flipV="true" rot="0">
            <a:off x="15716166" y="-3237872"/>
            <a:ext cx="1804115" cy="5210441"/>
          </a:xfrm>
          <a:custGeom>
            <a:avLst/>
            <a:gdLst/>
            <a:ahLst/>
            <a:cxnLst/>
            <a:rect r="r" b="b" t="t" l="l"/>
            <a:pathLst>
              <a:path h="5210441" w="1804115">
                <a:moveTo>
                  <a:pt x="1804115" y="5210441"/>
                </a:moveTo>
                <a:lnTo>
                  <a:pt x="0" y="5210441"/>
                </a:lnTo>
                <a:lnTo>
                  <a:pt x="0" y="0"/>
                </a:lnTo>
                <a:lnTo>
                  <a:pt x="1804115" y="0"/>
                </a:lnTo>
                <a:lnTo>
                  <a:pt x="1804115" y="5210441"/>
                </a:lnTo>
                <a:close/>
              </a:path>
            </a:pathLst>
          </a:custGeom>
          <a:blipFill>
            <a:blip r:embed="rId6"/>
            <a:stretch>
              <a:fillRect l="0" t="0" r="0" b="0"/>
            </a:stretch>
          </a:blipFill>
        </p:spPr>
      </p:sp>
      <p:sp>
        <p:nvSpPr>
          <p:cNvPr name="Freeform 7" id="7"/>
          <p:cNvSpPr/>
          <p:nvPr/>
        </p:nvSpPr>
        <p:spPr>
          <a:xfrm flipH="false" flipV="false" rot="-8823753">
            <a:off x="14589004" y="-2829196"/>
            <a:ext cx="1801316" cy="4688892"/>
          </a:xfrm>
          <a:custGeom>
            <a:avLst/>
            <a:gdLst/>
            <a:ahLst/>
            <a:cxnLst/>
            <a:rect r="r" b="b" t="t" l="l"/>
            <a:pathLst>
              <a:path h="4688892" w="1801316">
                <a:moveTo>
                  <a:pt x="0" y="0"/>
                </a:moveTo>
                <a:lnTo>
                  <a:pt x="1801316" y="0"/>
                </a:lnTo>
                <a:lnTo>
                  <a:pt x="1801316" y="4688892"/>
                </a:lnTo>
                <a:lnTo>
                  <a:pt x="0" y="4688892"/>
                </a:lnTo>
                <a:lnTo>
                  <a:pt x="0" y="0"/>
                </a:lnTo>
                <a:close/>
              </a:path>
            </a:pathLst>
          </a:custGeom>
          <a:blipFill>
            <a:blip r:embed="rId7"/>
            <a:stretch>
              <a:fillRect l="0" t="0" r="0" b="0"/>
            </a:stretch>
          </a:blipFill>
        </p:spPr>
      </p:sp>
      <p:sp>
        <p:nvSpPr>
          <p:cNvPr name="Freeform 8" id="8"/>
          <p:cNvSpPr/>
          <p:nvPr/>
        </p:nvSpPr>
        <p:spPr>
          <a:xfrm flipH="false" flipV="false" rot="0">
            <a:off x="4008880" y="9651657"/>
            <a:ext cx="1855092" cy="2803665"/>
          </a:xfrm>
          <a:custGeom>
            <a:avLst/>
            <a:gdLst/>
            <a:ahLst/>
            <a:cxnLst/>
            <a:rect r="r" b="b" t="t" l="l"/>
            <a:pathLst>
              <a:path h="2803665" w="1855092">
                <a:moveTo>
                  <a:pt x="0" y="0"/>
                </a:moveTo>
                <a:lnTo>
                  <a:pt x="1855092" y="0"/>
                </a:lnTo>
                <a:lnTo>
                  <a:pt x="1855092" y="2803665"/>
                </a:lnTo>
                <a:lnTo>
                  <a:pt x="0" y="2803665"/>
                </a:lnTo>
                <a:lnTo>
                  <a:pt x="0" y="0"/>
                </a:lnTo>
                <a:close/>
              </a:path>
            </a:pathLst>
          </a:custGeom>
          <a:blipFill>
            <a:blip r:embed="rId8"/>
            <a:stretch>
              <a:fillRect l="0" t="0" r="0" b="0"/>
            </a:stretch>
          </a:blipFill>
        </p:spPr>
      </p:sp>
      <p:sp>
        <p:nvSpPr>
          <p:cNvPr name="TextBox 9" id="9"/>
          <p:cNvSpPr txBox="true"/>
          <p:nvPr/>
        </p:nvSpPr>
        <p:spPr>
          <a:xfrm rot="0">
            <a:off x="1262151" y="990236"/>
            <a:ext cx="6224110" cy="916163"/>
          </a:xfrm>
          <a:prstGeom prst="rect">
            <a:avLst/>
          </a:prstGeom>
        </p:spPr>
        <p:txBody>
          <a:bodyPr anchor="t" rtlCol="false" tIns="0" lIns="0" bIns="0" rIns="0">
            <a:spAutoFit/>
          </a:bodyPr>
          <a:lstStyle/>
          <a:p>
            <a:pPr algn="l" marL="0" indent="0" lvl="0">
              <a:lnSpc>
                <a:spcPts val="6720"/>
              </a:lnSpc>
              <a:spcBef>
                <a:spcPct val="0"/>
              </a:spcBef>
            </a:pPr>
            <a:r>
              <a:rPr lang="en-US" b="true" sz="4800">
                <a:solidFill>
                  <a:srgbClr val="000000"/>
                </a:solidFill>
                <a:latin typeface="Times New Roman Bold"/>
                <a:ea typeface="Times New Roman Bold"/>
                <a:cs typeface="Times New Roman Bold"/>
                <a:sym typeface="Times New Roman Bold"/>
              </a:rPr>
              <a:t>Outcome of the Project :</a:t>
            </a:r>
          </a:p>
        </p:txBody>
      </p:sp>
      <p:sp>
        <p:nvSpPr>
          <p:cNvPr name="TextBox 10" id="10"/>
          <p:cNvSpPr txBox="true"/>
          <p:nvPr/>
        </p:nvSpPr>
        <p:spPr>
          <a:xfrm rot="0">
            <a:off x="2786244" y="2099095"/>
            <a:ext cx="7993839" cy="2722409"/>
          </a:xfrm>
          <a:prstGeom prst="rect">
            <a:avLst/>
          </a:prstGeom>
        </p:spPr>
        <p:txBody>
          <a:bodyPr anchor="t" rtlCol="false" tIns="0" lIns="0" bIns="0" rIns="0">
            <a:spAutoFit/>
          </a:bodyPr>
          <a:lstStyle/>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Improved Search Engine Rankings</a:t>
            </a:r>
          </a:p>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Increased Organic Traffic</a:t>
            </a:r>
          </a:p>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Stronger Backlink Profile</a:t>
            </a:r>
          </a:p>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Enhanced User Experience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2235223">
            <a:off x="-1221091" y="7787833"/>
            <a:ext cx="3916596" cy="4790943"/>
          </a:xfrm>
          <a:custGeom>
            <a:avLst/>
            <a:gdLst/>
            <a:ahLst/>
            <a:cxnLst/>
            <a:rect r="r" b="b" t="t" l="l"/>
            <a:pathLst>
              <a:path h="4790943" w="3916596">
                <a:moveTo>
                  <a:pt x="3916596" y="0"/>
                </a:moveTo>
                <a:lnTo>
                  <a:pt x="0" y="0"/>
                </a:lnTo>
                <a:lnTo>
                  <a:pt x="0" y="4790943"/>
                </a:lnTo>
                <a:lnTo>
                  <a:pt x="3916596" y="4790943"/>
                </a:lnTo>
                <a:lnTo>
                  <a:pt x="3916596" y="0"/>
                </a:lnTo>
                <a:close/>
              </a:path>
            </a:pathLst>
          </a:custGeom>
          <a:blipFill>
            <a:blip r:embed="rId2"/>
            <a:stretch>
              <a:fillRect l="0" t="0" r="0" b="0"/>
            </a:stretch>
          </a:blipFill>
        </p:spPr>
      </p:sp>
      <p:sp>
        <p:nvSpPr>
          <p:cNvPr name="Freeform 3" id="3"/>
          <p:cNvSpPr/>
          <p:nvPr/>
        </p:nvSpPr>
        <p:spPr>
          <a:xfrm flipH="false" flipV="false" rot="0">
            <a:off x="299884" y="9033805"/>
            <a:ext cx="3947827" cy="6419230"/>
          </a:xfrm>
          <a:custGeom>
            <a:avLst/>
            <a:gdLst/>
            <a:ahLst/>
            <a:cxnLst/>
            <a:rect r="r" b="b" t="t" l="l"/>
            <a:pathLst>
              <a:path h="6419230" w="3947827">
                <a:moveTo>
                  <a:pt x="0" y="0"/>
                </a:moveTo>
                <a:lnTo>
                  <a:pt x="3947827" y="0"/>
                </a:lnTo>
                <a:lnTo>
                  <a:pt x="3947827" y="6419230"/>
                </a:lnTo>
                <a:lnTo>
                  <a:pt x="0" y="6419230"/>
                </a:lnTo>
                <a:lnTo>
                  <a:pt x="0" y="0"/>
                </a:lnTo>
                <a:close/>
              </a:path>
            </a:pathLst>
          </a:custGeom>
          <a:blipFill>
            <a:blip r:embed="rId3"/>
            <a:stretch>
              <a:fillRect l="0" t="0" r="0" b="0"/>
            </a:stretch>
          </a:blipFill>
        </p:spPr>
      </p:sp>
      <p:sp>
        <p:nvSpPr>
          <p:cNvPr name="Freeform 4" id="4"/>
          <p:cNvSpPr/>
          <p:nvPr/>
        </p:nvSpPr>
        <p:spPr>
          <a:xfrm flipH="false" flipV="false" rot="0">
            <a:off x="1829343" y="9033805"/>
            <a:ext cx="4359074" cy="7499482"/>
          </a:xfrm>
          <a:custGeom>
            <a:avLst/>
            <a:gdLst/>
            <a:ahLst/>
            <a:cxnLst/>
            <a:rect r="r" b="b" t="t" l="l"/>
            <a:pathLst>
              <a:path h="7499482" w="4359074">
                <a:moveTo>
                  <a:pt x="0" y="0"/>
                </a:moveTo>
                <a:lnTo>
                  <a:pt x="4359074" y="0"/>
                </a:lnTo>
                <a:lnTo>
                  <a:pt x="4359074" y="7499482"/>
                </a:lnTo>
                <a:lnTo>
                  <a:pt x="0" y="7499482"/>
                </a:lnTo>
                <a:lnTo>
                  <a:pt x="0" y="0"/>
                </a:lnTo>
                <a:close/>
              </a:path>
            </a:pathLst>
          </a:custGeom>
          <a:blipFill>
            <a:blip r:embed="rId4"/>
            <a:stretch>
              <a:fillRect l="0" t="0" r="0" b="0"/>
            </a:stretch>
          </a:blipFill>
        </p:spPr>
      </p:sp>
      <p:sp>
        <p:nvSpPr>
          <p:cNvPr name="Freeform 5" id="5"/>
          <p:cNvSpPr/>
          <p:nvPr/>
        </p:nvSpPr>
        <p:spPr>
          <a:xfrm flipH="false" flipV="true" rot="0">
            <a:off x="16391922" y="-1761677"/>
            <a:ext cx="2804755" cy="4526840"/>
          </a:xfrm>
          <a:custGeom>
            <a:avLst/>
            <a:gdLst/>
            <a:ahLst/>
            <a:cxnLst/>
            <a:rect r="r" b="b" t="t" l="l"/>
            <a:pathLst>
              <a:path h="4526840" w="2804755">
                <a:moveTo>
                  <a:pt x="0" y="4526840"/>
                </a:moveTo>
                <a:lnTo>
                  <a:pt x="2804755" y="4526840"/>
                </a:lnTo>
                <a:lnTo>
                  <a:pt x="2804755" y="0"/>
                </a:lnTo>
                <a:lnTo>
                  <a:pt x="0" y="0"/>
                </a:lnTo>
                <a:lnTo>
                  <a:pt x="0" y="4526840"/>
                </a:lnTo>
                <a:close/>
              </a:path>
            </a:pathLst>
          </a:custGeom>
          <a:blipFill>
            <a:blip r:embed="rId5"/>
            <a:stretch>
              <a:fillRect l="0" t="0" r="0" b="0"/>
            </a:stretch>
          </a:blipFill>
        </p:spPr>
      </p:sp>
      <p:sp>
        <p:nvSpPr>
          <p:cNvPr name="Freeform 6" id="6"/>
          <p:cNvSpPr/>
          <p:nvPr/>
        </p:nvSpPr>
        <p:spPr>
          <a:xfrm flipH="true" flipV="true" rot="0">
            <a:off x="15716166" y="-3237872"/>
            <a:ext cx="1804115" cy="5210441"/>
          </a:xfrm>
          <a:custGeom>
            <a:avLst/>
            <a:gdLst/>
            <a:ahLst/>
            <a:cxnLst/>
            <a:rect r="r" b="b" t="t" l="l"/>
            <a:pathLst>
              <a:path h="5210441" w="1804115">
                <a:moveTo>
                  <a:pt x="1804115" y="5210441"/>
                </a:moveTo>
                <a:lnTo>
                  <a:pt x="0" y="5210441"/>
                </a:lnTo>
                <a:lnTo>
                  <a:pt x="0" y="0"/>
                </a:lnTo>
                <a:lnTo>
                  <a:pt x="1804115" y="0"/>
                </a:lnTo>
                <a:lnTo>
                  <a:pt x="1804115" y="5210441"/>
                </a:lnTo>
                <a:close/>
              </a:path>
            </a:pathLst>
          </a:custGeom>
          <a:blipFill>
            <a:blip r:embed="rId6"/>
            <a:stretch>
              <a:fillRect l="0" t="0" r="0" b="0"/>
            </a:stretch>
          </a:blipFill>
        </p:spPr>
      </p:sp>
      <p:sp>
        <p:nvSpPr>
          <p:cNvPr name="Freeform 7" id="7"/>
          <p:cNvSpPr/>
          <p:nvPr/>
        </p:nvSpPr>
        <p:spPr>
          <a:xfrm flipH="false" flipV="false" rot="-8823753">
            <a:off x="14589004" y="-2829196"/>
            <a:ext cx="1801316" cy="4688892"/>
          </a:xfrm>
          <a:custGeom>
            <a:avLst/>
            <a:gdLst/>
            <a:ahLst/>
            <a:cxnLst/>
            <a:rect r="r" b="b" t="t" l="l"/>
            <a:pathLst>
              <a:path h="4688892" w="1801316">
                <a:moveTo>
                  <a:pt x="0" y="0"/>
                </a:moveTo>
                <a:lnTo>
                  <a:pt x="1801316" y="0"/>
                </a:lnTo>
                <a:lnTo>
                  <a:pt x="1801316" y="4688892"/>
                </a:lnTo>
                <a:lnTo>
                  <a:pt x="0" y="4688892"/>
                </a:lnTo>
                <a:lnTo>
                  <a:pt x="0" y="0"/>
                </a:lnTo>
                <a:close/>
              </a:path>
            </a:pathLst>
          </a:custGeom>
          <a:blipFill>
            <a:blip r:embed="rId7"/>
            <a:stretch>
              <a:fillRect l="0" t="0" r="0" b="0"/>
            </a:stretch>
          </a:blipFill>
        </p:spPr>
      </p:sp>
      <p:sp>
        <p:nvSpPr>
          <p:cNvPr name="Freeform 8" id="8"/>
          <p:cNvSpPr/>
          <p:nvPr/>
        </p:nvSpPr>
        <p:spPr>
          <a:xfrm flipH="false" flipV="false" rot="0">
            <a:off x="4008880" y="9651657"/>
            <a:ext cx="1855092" cy="2803665"/>
          </a:xfrm>
          <a:custGeom>
            <a:avLst/>
            <a:gdLst/>
            <a:ahLst/>
            <a:cxnLst/>
            <a:rect r="r" b="b" t="t" l="l"/>
            <a:pathLst>
              <a:path h="2803665" w="1855092">
                <a:moveTo>
                  <a:pt x="0" y="0"/>
                </a:moveTo>
                <a:lnTo>
                  <a:pt x="1855092" y="0"/>
                </a:lnTo>
                <a:lnTo>
                  <a:pt x="1855092" y="2803665"/>
                </a:lnTo>
                <a:lnTo>
                  <a:pt x="0" y="2803665"/>
                </a:lnTo>
                <a:lnTo>
                  <a:pt x="0" y="0"/>
                </a:lnTo>
                <a:close/>
              </a:path>
            </a:pathLst>
          </a:custGeom>
          <a:blipFill>
            <a:blip r:embed="rId8"/>
            <a:stretch>
              <a:fillRect l="0" t="0" r="0" b="0"/>
            </a:stretch>
          </a:blipFill>
        </p:spPr>
      </p:sp>
      <p:sp>
        <p:nvSpPr>
          <p:cNvPr name="TextBox 9" id="9"/>
          <p:cNvSpPr txBox="true"/>
          <p:nvPr/>
        </p:nvSpPr>
        <p:spPr>
          <a:xfrm rot="0">
            <a:off x="1500694" y="1386153"/>
            <a:ext cx="3112129" cy="916163"/>
          </a:xfrm>
          <a:prstGeom prst="rect">
            <a:avLst/>
          </a:prstGeom>
        </p:spPr>
        <p:txBody>
          <a:bodyPr anchor="t" rtlCol="false" tIns="0" lIns="0" bIns="0" rIns="0">
            <a:spAutoFit/>
          </a:bodyPr>
          <a:lstStyle/>
          <a:p>
            <a:pPr algn="l" marL="0" indent="0" lvl="0">
              <a:lnSpc>
                <a:spcPts val="6720"/>
              </a:lnSpc>
              <a:spcBef>
                <a:spcPct val="0"/>
              </a:spcBef>
            </a:pPr>
            <a:r>
              <a:rPr lang="en-US" b="true" sz="4800">
                <a:solidFill>
                  <a:srgbClr val="000000"/>
                </a:solidFill>
                <a:latin typeface="Times New Roman Bold"/>
                <a:ea typeface="Times New Roman Bold"/>
                <a:cs typeface="Times New Roman Bold"/>
                <a:sym typeface="Times New Roman Bold"/>
              </a:rPr>
              <a:t>Conclusion :</a:t>
            </a:r>
          </a:p>
        </p:txBody>
      </p:sp>
      <p:sp>
        <p:nvSpPr>
          <p:cNvPr name="TextBox 10" id="10"/>
          <p:cNvSpPr txBox="true"/>
          <p:nvPr/>
        </p:nvSpPr>
        <p:spPr>
          <a:xfrm rot="0">
            <a:off x="2008772" y="2368846"/>
            <a:ext cx="13188438" cy="4722305"/>
          </a:xfrm>
          <a:prstGeom prst="rect">
            <a:avLst/>
          </a:prstGeom>
        </p:spPr>
        <p:txBody>
          <a:bodyPr anchor="t" rtlCol="false" tIns="0" lIns="0" bIns="0" rIns="0">
            <a:spAutoFit/>
          </a:bodyPr>
          <a:lstStyle/>
          <a:p>
            <a:pPr algn="l" marL="0" indent="0" lvl="0">
              <a:lnSpc>
                <a:spcPts val="5319"/>
              </a:lnSpc>
              <a:spcBef>
                <a:spcPct val="0"/>
              </a:spcBef>
            </a:pPr>
            <a:r>
              <a:rPr lang="en-US" sz="3799">
                <a:solidFill>
                  <a:srgbClr val="000000"/>
                </a:solidFill>
                <a:latin typeface="Times New Roman"/>
                <a:ea typeface="Times New Roman"/>
                <a:cs typeface="Times New Roman"/>
                <a:sym typeface="Times New Roman"/>
              </a:rPr>
              <a:t>This project has provided a comprehensive overview of the key aspects involved in conducting a successful SEO audit and implementing optimization strategies for sustainable organic growth. By addressing both on-page and off-page elements, as well as technical SEO, the audit has identified critical areas for improvement that can significantly enhance the website's search engine visibility and user experience.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888" r="0" b="-16888"/>
            </a:stretch>
          </a:blipFill>
        </p:spPr>
      </p:sp>
      <p:sp>
        <p:nvSpPr>
          <p:cNvPr name="TextBox 3" id="3"/>
          <p:cNvSpPr txBox="true"/>
          <p:nvPr/>
        </p:nvSpPr>
        <p:spPr>
          <a:xfrm rot="0">
            <a:off x="3752242" y="3203110"/>
            <a:ext cx="10783517" cy="4318930"/>
          </a:xfrm>
          <a:prstGeom prst="rect">
            <a:avLst/>
          </a:prstGeom>
        </p:spPr>
        <p:txBody>
          <a:bodyPr anchor="t" rtlCol="false" tIns="0" lIns="0" bIns="0" rIns="0">
            <a:spAutoFit/>
          </a:bodyPr>
          <a:lstStyle/>
          <a:p>
            <a:pPr algn="ctr">
              <a:lnSpc>
                <a:spcPts val="16508"/>
              </a:lnSpc>
            </a:pPr>
            <a:r>
              <a:rPr lang="en-US" sz="17562" spc="-351">
                <a:solidFill>
                  <a:srgbClr val="34624B"/>
                </a:solidFill>
                <a:latin typeface="Arbutus Slab"/>
                <a:ea typeface="Arbutus Slab"/>
                <a:cs typeface="Arbutus Slab"/>
                <a:sym typeface="Arbutus Slab"/>
              </a:rPr>
              <a:t>Thank</a:t>
            </a:r>
          </a:p>
          <a:p>
            <a:pPr algn="ctr">
              <a:lnSpc>
                <a:spcPts val="16508"/>
              </a:lnSpc>
            </a:pPr>
            <a:r>
              <a:rPr lang="en-US" sz="17562" spc="-351">
                <a:solidFill>
                  <a:srgbClr val="34624B"/>
                </a:solidFill>
                <a:latin typeface="Arbutus Slab"/>
                <a:ea typeface="Arbutus Slab"/>
                <a:cs typeface="Arbutus Slab"/>
                <a:sym typeface="Arbutus Slab"/>
              </a:rPr>
              <a:t>You</a:t>
            </a:r>
          </a:p>
        </p:txBody>
      </p:sp>
      <p:sp>
        <p:nvSpPr>
          <p:cNvPr name="Freeform 4" id="4"/>
          <p:cNvSpPr/>
          <p:nvPr/>
        </p:nvSpPr>
        <p:spPr>
          <a:xfrm flipH="true" flipV="false" rot="-2235223">
            <a:off x="-1221091" y="7787833"/>
            <a:ext cx="3916596" cy="4790943"/>
          </a:xfrm>
          <a:custGeom>
            <a:avLst/>
            <a:gdLst/>
            <a:ahLst/>
            <a:cxnLst/>
            <a:rect r="r" b="b" t="t" l="l"/>
            <a:pathLst>
              <a:path h="4790943" w="3916596">
                <a:moveTo>
                  <a:pt x="3916596" y="0"/>
                </a:moveTo>
                <a:lnTo>
                  <a:pt x="0" y="0"/>
                </a:lnTo>
                <a:lnTo>
                  <a:pt x="0" y="4790943"/>
                </a:lnTo>
                <a:lnTo>
                  <a:pt x="3916596" y="4790943"/>
                </a:lnTo>
                <a:lnTo>
                  <a:pt x="3916596" y="0"/>
                </a:lnTo>
                <a:close/>
              </a:path>
            </a:pathLst>
          </a:custGeom>
          <a:blipFill>
            <a:blip r:embed="rId3"/>
            <a:stretch>
              <a:fillRect l="0" t="0" r="0" b="0"/>
            </a:stretch>
          </a:blipFill>
        </p:spPr>
      </p:sp>
      <p:sp>
        <p:nvSpPr>
          <p:cNvPr name="Freeform 5" id="5"/>
          <p:cNvSpPr/>
          <p:nvPr/>
        </p:nvSpPr>
        <p:spPr>
          <a:xfrm flipH="false" flipV="false" rot="0">
            <a:off x="299884" y="9033805"/>
            <a:ext cx="3947827" cy="6419230"/>
          </a:xfrm>
          <a:custGeom>
            <a:avLst/>
            <a:gdLst/>
            <a:ahLst/>
            <a:cxnLst/>
            <a:rect r="r" b="b" t="t" l="l"/>
            <a:pathLst>
              <a:path h="6419230" w="3947827">
                <a:moveTo>
                  <a:pt x="0" y="0"/>
                </a:moveTo>
                <a:lnTo>
                  <a:pt x="3947827" y="0"/>
                </a:lnTo>
                <a:lnTo>
                  <a:pt x="3947827" y="6419230"/>
                </a:lnTo>
                <a:lnTo>
                  <a:pt x="0" y="6419230"/>
                </a:lnTo>
                <a:lnTo>
                  <a:pt x="0" y="0"/>
                </a:lnTo>
                <a:close/>
              </a:path>
            </a:pathLst>
          </a:custGeom>
          <a:blipFill>
            <a:blip r:embed="rId4"/>
            <a:stretch>
              <a:fillRect l="0" t="0" r="0" b="0"/>
            </a:stretch>
          </a:blipFill>
        </p:spPr>
      </p:sp>
      <p:sp>
        <p:nvSpPr>
          <p:cNvPr name="Freeform 6" id="6"/>
          <p:cNvSpPr/>
          <p:nvPr/>
        </p:nvSpPr>
        <p:spPr>
          <a:xfrm flipH="false" flipV="false" rot="0">
            <a:off x="1829343" y="9033805"/>
            <a:ext cx="4359074" cy="7499482"/>
          </a:xfrm>
          <a:custGeom>
            <a:avLst/>
            <a:gdLst/>
            <a:ahLst/>
            <a:cxnLst/>
            <a:rect r="r" b="b" t="t" l="l"/>
            <a:pathLst>
              <a:path h="7499482" w="4359074">
                <a:moveTo>
                  <a:pt x="0" y="0"/>
                </a:moveTo>
                <a:lnTo>
                  <a:pt x="4359074" y="0"/>
                </a:lnTo>
                <a:lnTo>
                  <a:pt x="4359074" y="7499482"/>
                </a:lnTo>
                <a:lnTo>
                  <a:pt x="0" y="7499482"/>
                </a:lnTo>
                <a:lnTo>
                  <a:pt x="0" y="0"/>
                </a:lnTo>
                <a:close/>
              </a:path>
            </a:pathLst>
          </a:custGeom>
          <a:blipFill>
            <a:blip r:embed="rId5"/>
            <a:stretch>
              <a:fillRect l="0" t="0" r="0" b="0"/>
            </a:stretch>
          </a:blipFill>
        </p:spPr>
      </p:sp>
      <p:sp>
        <p:nvSpPr>
          <p:cNvPr name="Freeform 7" id="7"/>
          <p:cNvSpPr/>
          <p:nvPr/>
        </p:nvSpPr>
        <p:spPr>
          <a:xfrm flipH="false" flipV="true" rot="0">
            <a:off x="16391922" y="-1761677"/>
            <a:ext cx="2804755" cy="4526840"/>
          </a:xfrm>
          <a:custGeom>
            <a:avLst/>
            <a:gdLst/>
            <a:ahLst/>
            <a:cxnLst/>
            <a:rect r="r" b="b" t="t" l="l"/>
            <a:pathLst>
              <a:path h="4526840" w="2804755">
                <a:moveTo>
                  <a:pt x="0" y="4526840"/>
                </a:moveTo>
                <a:lnTo>
                  <a:pt x="2804755" y="4526840"/>
                </a:lnTo>
                <a:lnTo>
                  <a:pt x="2804755" y="0"/>
                </a:lnTo>
                <a:lnTo>
                  <a:pt x="0" y="0"/>
                </a:lnTo>
                <a:lnTo>
                  <a:pt x="0" y="4526840"/>
                </a:lnTo>
                <a:close/>
              </a:path>
            </a:pathLst>
          </a:custGeom>
          <a:blipFill>
            <a:blip r:embed="rId6"/>
            <a:stretch>
              <a:fillRect l="0" t="0" r="0" b="0"/>
            </a:stretch>
          </a:blipFill>
        </p:spPr>
      </p:sp>
      <p:sp>
        <p:nvSpPr>
          <p:cNvPr name="Freeform 8" id="8"/>
          <p:cNvSpPr/>
          <p:nvPr/>
        </p:nvSpPr>
        <p:spPr>
          <a:xfrm flipH="true" flipV="true" rot="0">
            <a:off x="15716166" y="-3237872"/>
            <a:ext cx="1804115" cy="5210441"/>
          </a:xfrm>
          <a:custGeom>
            <a:avLst/>
            <a:gdLst/>
            <a:ahLst/>
            <a:cxnLst/>
            <a:rect r="r" b="b" t="t" l="l"/>
            <a:pathLst>
              <a:path h="5210441" w="1804115">
                <a:moveTo>
                  <a:pt x="1804115" y="5210441"/>
                </a:moveTo>
                <a:lnTo>
                  <a:pt x="0" y="5210441"/>
                </a:lnTo>
                <a:lnTo>
                  <a:pt x="0" y="0"/>
                </a:lnTo>
                <a:lnTo>
                  <a:pt x="1804115" y="0"/>
                </a:lnTo>
                <a:lnTo>
                  <a:pt x="1804115" y="5210441"/>
                </a:lnTo>
                <a:close/>
              </a:path>
            </a:pathLst>
          </a:custGeom>
          <a:blipFill>
            <a:blip r:embed="rId7"/>
            <a:stretch>
              <a:fillRect l="0" t="0" r="0" b="0"/>
            </a:stretch>
          </a:blipFill>
        </p:spPr>
      </p:sp>
      <p:sp>
        <p:nvSpPr>
          <p:cNvPr name="Freeform 9" id="9"/>
          <p:cNvSpPr/>
          <p:nvPr/>
        </p:nvSpPr>
        <p:spPr>
          <a:xfrm flipH="false" flipV="false" rot="-8823753">
            <a:off x="14589004" y="-2829196"/>
            <a:ext cx="1801316" cy="4688892"/>
          </a:xfrm>
          <a:custGeom>
            <a:avLst/>
            <a:gdLst/>
            <a:ahLst/>
            <a:cxnLst/>
            <a:rect r="r" b="b" t="t" l="l"/>
            <a:pathLst>
              <a:path h="4688892" w="1801316">
                <a:moveTo>
                  <a:pt x="0" y="0"/>
                </a:moveTo>
                <a:lnTo>
                  <a:pt x="1801316" y="0"/>
                </a:lnTo>
                <a:lnTo>
                  <a:pt x="1801316" y="4688892"/>
                </a:lnTo>
                <a:lnTo>
                  <a:pt x="0" y="4688892"/>
                </a:lnTo>
                <a:lnTo>
                  <a:pt x="0" y="0"/>
                </a:lnTo>
                <a:close/>
              </a:path>
            </a:pathLst>
          </a:custGeom>
          <a:blipFill>
            <a:blip r:embed="rId8"/>
            <a:stretch>
              <a:fillRect l="0" t="0" r="0" b="0"/>
            </a:stretch>
          </a:blipFill>
        </p:spPr>
      </p:sp>
      <p:sp>
        <p:nvSpPr>
          <p:cNvPr name="Freeform 10" id="10"/>
          <p:cNvSpPr/>
          <p:nvPr/>
        </p:nvSpPr>
        <p:spPr>
          <a:xfrm flipH="false" flipV="false" rot="0">
            <a:off x="4008880" y="9651657"/>
            <a:ext cx="1855092" cy="2803665"/>
          </a:xfrm>
          <a:custGeom>
            <a:avLst/>
            <a:gdLst/>
            <a:ahLst/>
            <a:cxnLst/>
            <a:rect r="r" b="b" t="t" l="l"/>
            <a:pathLst>
              <a:path h="2803665" w="1855092">
                <a:moveTo>
                  <a:pt x="0" y="0"/>
                </a:moveTo>
                <a:lnTo>
                  <a:pt x="1855092" y="0"/>
                </a:lnTo>
                <a:lnTo>
                  <a:pt x="1855092" y="2803665"/>
                </a:lnTo>
                <a:lnTo>
                  <a:pt x="0" y="2803665"/>
                </a:lnTo>
                <a:lnTo>
                  <a:pt x="0" y="0"/>
                </a:lnTo>
                <a:close/>
              </a:path>
            </a:pathLst>
          </a:custGeom>
          <a:blipFill>
            <a:blip r:embed="rId9"/>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888" r="0" b="-16888"/>
            </a:stretch>
          </a:blipFill>
        </p:spPr>
      </p:sp>
      <p:sp>
        <p:nvSpPr>
          <p:cNvPr name="Freeform 3" id="3"/>
          <p:cNvSpPr/>
          <p:nvPr/>
        </p:nvSpPr>
        <p:spPr>
          <a:xfrm flipH="true" flipV="false" rot="-2235223">
            <a:off x="-1221091" y="7787833"/>
            <a:ext cx="3916596" cy="4790943"/>
          </a:xfrm>
          <a:custGeom>
            <a:avLst/>
            <a:gdLst/>
            <a:ahLst/>
            <a:cxnLst/>
            <a:rect r="r" b="b" t="t" l="l"/>
            <a:pathLst>
              <a:path h="4790943" w="3916596">
                <a:moveTo>
                  <a:pt x="3916596" y="0"/>
                </a:moveTo>
                <a:lnTo>
                  <a:pt x="0" y="0"/>
                </a:lnTo>
                <a:lnTo>
                  <a:pt x="0" y="4790943"/>
                </a:lnTo>
                <a:lnTo>
                  <a:pt x="3916596" y="4790943"/>
                </a:lnTo>
                <a:lnTo>
                  <a:pt x="3916596" y="0"/>
                </a:lnTo>
                <a:close/>
              </a:path>
            </a:pathLst>
          </a:custGeom>
          <a:blipFill>
            <a:blip r:embed="rId3"/>
            <a:stretch>
              <a:fillRect l="0" t="0" r="0" b="0"/>
            </a:stretch>
          </a:blipFill>
        </p:spPr>
      </p:sp>
      <p:sp>
        <p:nvSpPr>
          <p:cNvPr name="Freeform 4" id="4"/>
          <p:cNvSpPr/>
          <p:nvPr/>
        </p:nvSpPr>
        <p:spPr>
          <a:xfrm flipH="false" flipV="false" rot="0">
            <a:off x="299884" y="9033805"/>
            <a:ext cx="3947827" cy="6419230"/>
          </a:xfrm>
          <a:custGeom>
            <a:avLst/>
            <a:gdLst/>
            <a:ahLst/>
            <a:cxnLst/>
            <a:rect r="r" b="b" t="t" l="l"/>
            <a:pathLst>
              <a:path h="6419230" w="3947827">
                <a:moveTo>
                  <a:pt x="0" y="0"/>
                </a:moveTo>
                <a:lnTo>
                  <a:pt x="3947827" y="0"/>
                </a:lnTo>
                <a:lnTo>
                  <a:pt x="3947827" y="6419230"/>
                </a:lnTo>
                <a:lnTo>
                  <a:pt x="0" y="6419230"/>
                </a:lnTo>
                <a:lnTo>
                  <a:pt x="0" y="0"/>
                </a:lnTo>
                <a:close/>
              </a:path>
            </a:pathLst>
          </a:custGeom>
          <a:blipFill>
            <a:blip r:embed="rId4"/>
            <a:stretch>
              <a:fillRect l="0" t="0" r="0" b="0"/>
            </a:stretch>
          </a:blipFill>
        </p:spPr>
      </p:sp>
      <p:sp>
        <p:nvSpPr>
          <p:cNvPr name="Freeform 5" id="5"/>
          <p:cNvSpPr/>
          <p:nvPr/>
        </p:nvSpPr>
        <p:spPr>
          <a:xfrm flipH="false" flipV="false" rot="0">
            <a:off x="1829343" y="9033805"/>
            <a:ext cx="4359074" cy="7499482"/>
          </a:xfrm>
          <a:custGeom>
            <a:avLst/>
            <a:gdLst/>
            <a:ahLst/>
            <a:cxnLst/>
            <a:rect r="r" b="b" t="t" l="l"/>
            <a:pathLst>
              <a:path h="7499482" w="4359074">
                <a:moveTo>
                  <a:pt x="0" y="0"/>
                </a:moveTo>
                <a:lnTo>
                  <a:pt x="4359074" y="0"/>
                </a:lnTo>
                <a:lnTo>
                  <a:pt x="4359074" y="7499482"/>
                </a:lnTo>
                <a:lnTo>
                  <a:pt x="0" y="7499482"/>
                </a:lnTo>
                <a:lnTo>
                  <a:pt x="0" y="0"/>
                </a:lnTo>
                <a:close/>
              </a:path>
            </a:pathLst>
          </a:custGeom>
          <a:blipFill>
            <a:blip r:embed="rId5"/>
            <a:stretch>
              <a:fillRect l="0" t="0" r="0" b="0"/>
            </a:stretch>
          </a:blipFill>
        </p:spPr>
      </p:sp>
      <p:sp>
        <p:nvSpPr>
          <p:cNvPr name="Freeform 6" id="6"/>
          <p:cNvSpPr/>
          <p:nvPr/>
        </p:nvSpPr>
        <p:spPr>
          <a:xfrm flipH="false" flipV="true" rot="0">
            <a:off x="16391922" y="-1761677"/>
            <a:ext cx="2804755" cy="4526840"/>
          </a:xfrm>
          <a:custGeom>
            <a:avLst/>
            <a:gdLst/>
            <a:ahLst/>
            <a:cxnLst/>
            <a:rect r="r" b="b" t="t" l="l"/>
            <a:pathLst>
              <a:path h="4526840" w="2804755">
                <a:moveTo>
                  <a:pt x="0" y="4526840"/>
                </a:moveTo>
                <a:lnTo>
                  <a:pt x="2804755" y="4526840"/>
                </a:lnTo>
                <a:lnTo>
                  <a:pt x="2804755" y="0"/>
                </a:lnTo>
                <a:lnTo>
                  <a:pt x="0" y="0"/>
                </a:lnTo>
                <a:lnTo>
                  <a:pt x="0" y="4526840"/>
                </a:lnTo>
                <a:close/>
              </a:path>
            </a:pathLst>
          </a:custGeom>
          <a:blipFill>
            <a:blip r:embed="rId6"/>
            <a:stretch>
              <a:fillRect l="0" t="0" r="0" b="0"/>
            </a:stretch>
          </a:blipFill>
        </p:spPr>
      </p:sp>
      <p:sp>
        <p:nvSpPr>
          <p:cNvPr name="Freeform 7" id="7"/>
          <p:cNvSpPr/>
          <p:nvPr/>
        </p:nvSpPr>
        <p:spPr>
          <a:xfrm flipH="true" flipV="true" rot="0">
            <a:off x="15716166" y="-3237872"/>
            <a:ext cx="1804115" cy="5210441"/>
          </a:xfrm>
          <a:custGeom>
            <a:avLst/>
            <a:gdLst/>
            <a:ahLst/>
            <a:cxnLst/>
            <a:rect r="r" b="b" t="t" l="l"/>
            <a:pathLst>
              <a:path h="5210441" w="1804115">
                <a:moveTo>
                  <a:pt x="1804115" y="5210441"/>
                </a:moveTo>
                <a:lnTo>
                  <a:pt x="0" y="5210441"/>
                </a:lnTo>
                <a:lnTo>
                  <a:pt x="0" y="0"/>
                </a:lnTo>
                <a:lnTo>
                  <a:pt x="1804115" y="0"/>
                </a:lnTo>
                <a:lnTo>
                  <a:pt x="1804115" y="5210441"/>
                </a:lnTo>
                <a:close/>
              </a:path>
            </a:pathLst>
          </a:custGeom>
          <a:blipFill>
            <a:blip r:embed="rId7"/>
            <a:stretch>
              <a:fillRect l="0" t="0" r="0" b="0"/>
            </a:stretch>
          </a:blipFill>
        </p:spPr>
      </p:sp>
      <p:sp>
        <p:nvSpPr>
          <p:cNvPr name="Freeform 8" id="8"/>
          <p:cNvSpPr/>
          <p:nvPr/>
        </p:nvSpPr>
        <p:spPr>
          <a:xfrm flipH="false" flipV="false" rot="-8823753">
            <a:off x="14589004" y="-2829196"/>
            <a:ext cx="1801316" cy="4688892"/>
          </a:xfrm>
          <a:custGeom>
            <a:avLst/>
            <a:gdLst/>
            <a:ahLst/>
            <a:cxnLst/>
            <a:rect r="r" b="b" t="t" l="l"/>
            <a:pathLst>
              <a:path h="4688892" w="1801316">
                <a:moveTo>
                  <a:pt x="0" y="0"/>
                </a:moveTo>
                <a:lnTo>
                  <a:pt x="1801316" y="0"/>
                </a:lnTo>
                <a:lnTo>
                  <a:pt x="1801316" y="4688892"/>
                </a:lnTo>
                <a:lnTo>
                  <a:pt x="0" y="4688892"/>
                </a:lnTo>
                <a:lnTo>
                  <a:pt x="0" y="0"/>
                </a:lnTo>
                <a:close/>
              </a:path>
            </a:pathLst>
          </a:custGeom>
          <a:blipFill>
            <a:blip r:embed="rId8"/>
            <a:stretch>
              <a:fillRect l="0" t="0" r="0" b="0"/>
            </a:stretch>
          </a:blipFill>
        </p:spPr>
      </p:sp>
      <p:sp>
        <p:nvSpPr>
          <p:cNvPr name="Freeform 9" id="9"/>
          <p:cNvSpPr/>
          <p:nvPr/>
        </p:nvSpPr>
        <p:spPr>
          <a:xfrm flipH="false" flipV="false" rot="0">
            <a:off x="4008880" y="9651657"/>
            <a:ext cx="1855092" cy="2803665"/>
          </a:xfrm>
          <a:custGeom>
            <a:avLst/>
            <a:gdLst/>
            <a:ahLst/>
            <a:cxnLst/>
            <a:rect r="r" b="b" t="t" l="l"/>
            <a:pathLst>
              <a:path h="2803665" w="1855092">
                <a:moveTo>
                  <a:pt x="0" y="0"/>
                </a:moveTo>
                <a:lnTo>
                  <a:pt x="1855092" y="0"/>
                </a:lnTo>
                <a:lnTo>
                  <a:pt x="1855092" y="2803665"/>
                </a:lnTo>
                <a:lnTo>
                  <a:pt x="0" y="2803665"/>
                </a:lnTo>
                <a:lnTo>
                  <a:pt x="0" y="0"/>
                </a:lnTo>
                <a:close/>
              </a:path>
            </a:pathLst>
          </a:custGeom>
          <a:blipFill>
            <a:blip r:embed="rId9"/>
            <a:stretch>
              <a:fillRect l="0" t="0" r="0" b="0"/>
            </a:stretch>
          </a:blipFill>
        </p:spPr>
      </p:sp>
      <p:sp>
        <p:nvSpPr>
          <p:cNvPr name="TextBox 10" id="10"/>
          <p:cNvSpPr txBox="true"/>
          <p:nvPr/>
        </p:nvSpPr>
        <p:spPr>
          <a:xfrm rot="0">
            <a:off x="4644380" y="578211"/>
            <a:ext cx="8999239" cy="1394358"/>
          </a:xfrm>
          <a:prstGeom prst="rect">
            <a:avLst/>
          </a:prstGeom>
        </p:spPr>
        <p:txBody>
          <a:bodyPr anchor="t" rtlCol="false" tIns="0" lIns="0" bIns="0" rIns="0">
            <a:spAutoFit/>
          </a:bodyPr>
          <a:lstStyle/>
          <a:p>
            <a:pPr algn="ctr" marL="0" indent="0" lvl="0">
              <a:lnSpc>
                <a:spcPts val="11340"/>
              </a:lnSpc>
              <a:spcBef>
                <a:spcPct val="0"/>
              </a:spcBef>
            </a:pPr>
            <a:r>
              <a:rPr lang="en-US" b="true" sz="8100">
                <a:solidFill>
                  <a:srgbClr val="000000"/>
                </a:solidFill>
                <a:latin typeface="Canva Sans Bold"/>
                <a:ea typeface="Canva Sans Bold"/>
                <a:cs typeface="Canva Sans Bold"/>
                <a:sym typeface="Canva Sans Bold"/>
              </a:rPr>
              <a:t>Project Objective </a:t>
            </a:r>
          </a:p>
        </p:txBody>
      </p:sp>
      <p:sp>
        <p:nvSpPr>
          <p:cNvPr name="TextBox 11" id="11"/>
          <p:cNvSpPr txBox="true"/>
          <p:nvPr/>
        </p:nvSpPr>
        <p:spPr>
          <a:xfrm rot="0">
            <a:off x="1596624" y="2177277"/>
            <a:ext cx="15923657" cy="4158623"/>
          </a:xfrm>
          <a:prstGeom prst="rect">
            <a:avLst/>
          </a:prstGeom>
        </p:spPr>
        <p:txBody>
          <a:bodyPr anchor="t" rtlCol="false" tIns="0" lIns="0" bIns="0" rIns="0">
            <a:spAutoFit/>
          </a:bodyPr>
          <a:lstStyle/>
          <a:p>
            <a:pPr algn="l" marL="0" indent="0" lvl="0">
              <a:lnSpc>
                <a:spcPts val="6535"/>
              </a:lnSpc>
            </a:pPr>
            <a:r>
              <a:rPr lang="en-US" sz="3799" spc="72">
                <a:solidFill>
                  <a:srgbClr val="000000"/>
                </a:solidFill>
                <a:latin typeface="Times New Roman"/>
                <a:ea typeface="Times New Roman"/>
                <a:cs typeface="Times New Roman"/>
                <a:sym typeface="Times New Roman"/>
              </a:rPr>
              <a:t>The primary objective of this project is to conduct a comprehensive SEO audit and provide detailed optimization strategies to enhance the website’s organic search visibility, increase traffic, and ultimately drive more conversions. This project will explore all critical aspects of SEO, including on-page, off-page, technical SEO, and content strategies.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888" r="0" b="-16888"/>
            </a:stretch>
          </a:blipFill>
        </p:spPr>
      </p:sp>
      <p:sp>
        <p:nvSpPr>
          <p:cNvPr name="Freeform 3" id="3"/>
          <p:cNvSpPr/>
          <p:nvPr/>
        </p:nvSpPr>
        <p:spPr>
          <a:xfrm flipH="true" flipV="false" rot="-2235223">
            <a:off x="-1221091" y="7787833"/>
            <a:ext cx="3916596" cy="4790943"/>
          </a:xfrm>
          <a:custGeom>
            <a:avLst/>
            <a:gdLst/>
            <a:ahLst/>
            <a:cxnLst/>
            <a:rect r="r" b="b" t="t" l="l"/>
            <a:pathLst>
              <a:path h="4790943" w="3916596">
                <a:moveTo>
                  <a:pt x="3916596" y="0"/>
                </a:moveTo>
                <a:lnTo>
                  <a:pt x="0" y="0"/>
                </a:lnTo>
                <a:lnTo>
                  <a:pt x="0" y="4790943"/>
                </a:lnTo>
                <a:lnTo>
                  <a:pt x="3916596" y="4790943"/>
                </a:lnTo>
                <a:lnTo>
                  <a:pt x="3916596" y="0"/>
                </a:lnTo>
                <a:close/>
              </a:path>
            </a:pathLst>
          </a:custGeom>
          <a:blipFill>
            <a:blip r:embed="rId3"/>
            <a:stretch>
              <a:fillRect l="0" t="0" r="0" b="0"/>
            </a:stretch>
          </a:blipFill>
        </p:spPr>
      </p:sp>
      <p:sp>
        <p:nvSpPr>
          <p:cNvPr name="Freeform 4" id="4"/>
          <p:cNvSpPr/>
          <p:nvPr/>
        </p:nvSpPr>
        <p:spPr>
          <a:xfrm flipH="false" flipV="false" rot="0">
            <a:off x="299884" y="9033805"/>
            <a:ext cx="3947827" cy="6419230"/>
          </a:xfrm>
          <a:custGeom>
            <a:avLst/>
            <a:gdLst/>
            <a:ahLst/>
            <a:cxnLst/>
            <a:rect r="r" b="b" t="t" l="l"/>
            <a:pathLst>
              <a:path h="6419230" w="3947827">
                <a:moveTo>
                  <a:pt x="0" y="0"/>
                </a:moveTo>
                <a:lnTo>
                  <a:pt x="3947827" y="0"/>
                </a:lnTo>
                <a:lnTo>
                  <a:pt x="3947827" y="6419230"/>
                </a:lnTo>
                <a:lnTo>
                  <a:pt x="0" y="6419230"/>
                </a:lnTo>
                <a:lnTo>
                  <a:pt x="0" y="0"/>
                </a:lnTo>
                <a:close/>
              </a:path>
            </a:pathLst>
          </a:custGeom>
          <a:blipFill>
            <a:blip r:embed="rId4"/>
            <a:stretch>
              <a:fillRect l="0" t="0" r="0" b="0"/>
            </a:stretch>
          </a:blipFill>
        </p:spPr>
      </p:sp>
      <p:sp>
        <p:nvSpPr>
          <p:cNvPr name="Freeform 5" id="5"/>
          <p:cNvSpPr/>
          <p:nvPr/>
        </p:nvSpPr>
        <p:spPr>
          <a:xfrm flipH="false" flipV="false" rot="0">
            <a:off x="1829343" y="9033805"/>
            <a:ext cx="4359074" cy="7499482"/>
          </a:xfrm>
          <a:custGeom>
            <a:avLst/>
            <a:gdLst/>
            <a:ahLst/>
            <a:cxnLst/>
            <a:rect r="r" b="b" t="t" l="l"/>
            <a:pathLst>
              <a:path h="7499482" w="4359074">
                <a:moveTo>
                  <a:pt x="0" y="0"/>
                </a:moveTo>
                <a:lnTo>
                  <a:pt x="4359074" y="0"/>
                </a:lnTo>
                <a:lnTo>
                  <a:pt x="4359074" y="7499482"/>
                </a:lnTo>
                <a:lnTo>
                  <a:pt x="0" y="7499482"/>
                </a:lnTo>
                <a:lnTo>
                  <a:pt x="0" y="0"/>
                </a:lnTo>
                <a:close/>
              </a:path>
            </a:pathLst>
          </a:custGeom>
          <a:blipFill>
            <a:blip r:embed="rId5"/>
            <a:stretch>
              <a:fillRect l="0" t="0" r="0" b="0"/>
            </a:stretch>
          </a:blipFill>
        </p:spPr>
      </p:sp>
      <p:sp>
        <p:nvSpPr>
          <p:cNvPr name="Freeform 6" id="6"/>
          <p:cNvSpPr/>
          <p:nvPr/>
        </p:nvSpPr>
        <p:spPr>
          <a:xfrm flipH="false" flipV="true" rot="0">
            <a:off x="16391922" y="-1761677"/>
            <a:ext cx="2804755" cy="4526840"/>
          </a:xfrm>
          <a:custGeom>
            <a:avLst/>
            <a:gdLst/>
            <a:ahLst/>
            <a:cxnLst/>
            <a:rect r="r" b="b" t="t" l="l"/>
            <a:pathLst>
              <a:path h="4526840" w="2804755">
                <a:moveTo>
                  <a:pt x="0" y="4526840"/>
                </a:moveTo>
                <a:lnTo>
                  <a:pt x="2804755" y="4526840"/>
                </a:lnTo>
                <a:lnTo>
                  <a:pt x="2804755" y="0"/>
                </a:lnTo>
                <a:lnTo>
                  <a:pt x="0" y="0"/>
                </a:lnTo>
                <a:lnTo>
                  <a:pt x="0" y="4526840"/>
                </a:lnTo>
                <a:close/>
              </a:path>
            </a:pathLst>
          </a:custGeom>
          <a:blipFill>
            <a:blip r:embed="rId6"/>
            <a:stretch>
              <a:fillRect l="0" t="0" r="0" b="0"/>
            </a:stretch>
          </a:blipFill>
        </p:spPr>
      </p:sp>
      <p:sp>
        <p:nvSpPr>
          <p:cNvPr name="Freeform 7" id="7"/>
          <p:cNvSpPr/>
          <p:nvPr/>
        </p:nvSpPr>
        <p:spPr>
          <a:xfrm flipH="true" flipV="true" rot="0">
            <a:off x="15716166" y="-3237872"/>
            <a:ext cx="1804115" cy="5210441"/>
          </a:xfrm>
          <a:custGeom>
            <a:avLst/>
            <a:gdLst/>
            <a:ahLst/>
            <a:cxnLst/>
            <a:rect r="r" b="b" t="t" l="l"/>
            <a:pathLst>
              <a:path h="5210441" w="1804115">
                <a:moveTo>
                  <a:pt x="1804115" y="5210441"/>
                </a:moveTo>
                <a:lnTo>
                  <a:pt x="0" y="5210441"/>
                </a:lnTo>
                <a:lnTo>
                  <a:pt x="0" y="0"/>
                </a:lnTo>
                <a:lnTo>
                  <a:pt x="1804115" y="0"/>
                </a:lnTo>
                <a:lnTo>
                  <a:pt x="1804115" y="5210441"/>
                </a:lnTo>
                <a:close/>
              </a:path>
            </a:pathLst>
          </a:custGeom>
          <a:blipFill>
            <a:blip r:embed="rId7"/>
            <a:stretch>
              <a:fillRect l="0" t="0" r="0" b="0"/>
            </a:stretch>
          </a:blipFill>
        </p:spPr>
      </p:sp>
      <p:sp>
        <p:nvSpPr>
          <p:cNvPr name="Freeform 8" id="8"/>
          <p:cNvSpPr/>
          <p:nvPr/>
        </p:nvSpPr>
        <p:spPr>
          <a:xfrm flipH="false" flipV="false" rot="-8823753">
            <a:off x="14589004" y="-2829196"/>
            <a:ext cx="1801316" cy="4688892"/>
          </a:xfrm>
          <a:custGeom>
            <a:avLst/>
            <a:gdLst/>
            <a:ahLst/>
            <a:cxnLst/>
            <a:rect r="r" b="b" t="t" l="l"/>
            <a:pathLst>
              <a:path h="4688892" w="1801316">
                <a:moveTo>
                  <a:pt x="0" y="0"/>
                </a:moveTo>
                <a:lnTo>
                  <a:pt x="1801316" y="0"/>
                </a:lnTo>
                <a:lnTo>
                  <a:pt x="1801316" y="4688892"/>
                </a:lnTo>
                <a:lnTo>
                  <a:pt x="0" y="4688892"/>
                </a:lnTo>
                <a:lnTo>
                  <a:pt x="0" y="0"/>
                </a:lnTo>
                <a:close/>
              </a:path>
            </a:pathLst>
          </a:custGeom>
          <a:blipFill>
            <a:blip r:embed="rId8"/>
            <a:stretch>
              <a:fillRect l="0" t="0" r="0" b="0"/>
            </a:stretch>
          </a:blipFill>
        </p:spPr>
      </p:sp>
      <p:sp>
        <p:nvSpPr>
          <p:cNvPr name="Freeform 9" id="9"/>
          <p:cNvSpPr/>
          <p:nvPr/>
        </p:nvSpPr>
        <p:spPr>
          <a:xfrm flipH="false" flipV="false" rot="0">
            <a:off x="4008880" y="9651657"/>
            <a:ext cx="1855092" cy="2803665"/>
          </a:xfrm>
          <a:custGeom>
            <a:avLst/>
            <a:gdLst/>
            <a:ahLst/>
            <a:cxnLst/>
            <a:rect r="r" b="b" t="t" l="l"/>
            <a:pathLst>
              <a:path h="2803665" w="1855092">
                <a:moveTo>
                  <a:pt x="0" y="0"/>
                </a:moveTo>
                <a:lnTo>
                  <a:pt x="1855092" y="0"/>
                </a:lnTo>
                <a:lnTo>
                  <a:pt x="1855092" y="2803665"/>
                </a:lnTo>
                <a:lnTo>
                  <a:pt x="0" y="2803665"/>
                </a:lnTo>
                <a:lnTo>
                  <a:pt x="0" y="0"/>
                </a:lnTo>
                <a:close/>
              </a:path>
            </a:pathLst>
          </a:custGeom>
          <a:blipFill>
            <a:blip r:embed="rId9"/>
            <a:stretch>
              <a:fillRect l="0" t="0" r="0" b="0"/>
            </a:stretch>
          </a:blipFill>
        </p:spPr>
      </p:sp>
      <p:sp>
        <p:nvSpPr>
          <p:cNvPr name="TextBox 10" id="10"/>
          <p:cNvSpPr txBox="true"/>
          <p:nvPr/>
        </p:nvSpPr>
        <p:spPr>
          <a:xfrm rot="0">
            <a:off x="7979253" y="666750"/>
            <a:ext cx="2929262" cy="1773449"/>
          </a:xfrm>
          <a:prstGeom prst="rect">
            <a:avLst/>
          </a:prstGeom>
        </p:spPr>
        <p:txBody>
          <a:bodyPr anchor="t" rtlCol="false" tIns="0" lIns="0" bIns="0" rIns="0">
            <a:spAutoFit/>
          </a:bodyPr>
          <a:lstStyle/>
          <a:p>
            <a:pPr algn="ctr" marL="0" indent="0" lvl="0">
              <a:lnSpc>
                <a:spcPts val="13019"/>
              </a:lnSpc>
              <a:spcBef>
                <a:spcPct val="0"/>
              </a:spcBef>
            </a:pPr>
            <a:r>
              <a:rPr lang="en-US" b="true" sz="9300">
                <a:solidFill>
                  <a:srgbClr val="000000"/>
                </a:solidFill>
                <a:latin typeface="Times New Roman Bold"/>
                <a:ea typeface="Times New Roman Bold"/>
                <a:cs typeface="Times New Roman Bold"/>
                <a:sym typeface="Times New Roman Bold"/>
              </a:rPr>
              <a:t>Scope</a:t>
            </a:r>
          </a:p>
        </p:txBody>
      </p:sp>
      <p:sp>
        <p:nvSpPr>
          <p:cNvPr name="TextBox 11" id="11"/>
          <p:cNvSpPr txBox="true"/>
          <p:nvPr/>
        </p:nvSpPr>
        <p:spPr>
          <a:xfrm rot="0">
            <a:off x="299884" y="2732518"/>
            <a:ext cx="18288000" cy="5388937"/>
          </a:xfrm>
          <a:prstGeom prst="rect">
            <a:avLst/>
          </a:prstGeom>
        </p:spPr>
        <p:txBody>
          <a:bodyPr anchor="t" rtlCol="false" tIns="0" lIns="0" bIns="0" rIns="0">
            <a:spAutoFit/>
          </a:bodyPr>
          <a:lstStyle/>
          <a:p>
            <a:pPr algn="l">
              <a:lnSpc>
                <a:spcPts val="5319"/>
              </a:lnSpc>
            </a:pPr>
            <a:r>
              <a:rPr lang="en-US" sz="3799">
                <a:solidFill>
                  <a:srgbClr val="000000"/>
                </a:solidFill>
                <a:latin typeface="Times New Roman"/>
                <a:ea typeface="Times New Roman"/>
                <a:cs typeface="Times New Roman"/>
                <a:sym typeface="Times New Roman"/>
              </a:rPr>
              <a:t>This project will cover:</a:t>
            </a:r>
          </a:p>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A detailed analysis of the website's on-page SEO elements, including keyword usage, content quality, and meta tags.</a:t>
            </a:r>
          </a:p>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An examination of off-page SEO factors, such as backlink profile and social media influence.</a:t>
            </a:r>
          </a:p>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A technical SEO audit focusing on site speed, mobile usability, and crawlability.</a:t>
            </a:r>
          </a:p>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A content audit to identify gaps and opportunities for improvement.</a:t>
            </a:r>
          </a:p>
          <a:p>
            <a:pPr algn="l" marL="0" indent="0" lvl="0">
              <a:lnSpc>
                <a:spcPts val="531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888" r="0" b="-16888"/>
            </a:stretch>
          </a:blipFill>
        </p:spPr>
      </p:sp>
      <p:sp>
        <p:nvSpPr>
          <p:cNvPr name="Freeform 3" id="3"/>
          <p:cNvSpPr/>
          <p:nvPr/>
        </p:nvSpPr>
        <p:spPr>
          <a:xfrm flipH="true" flipV="false" rot="-2235223">
            <a:off x="-1221091" y="7787833"/>
            <a:ext cx="3916596" cy="4790943"/>
          </a:xfrm>
          <a:custGeom>
            <a:avLst/>
            <a:gdLst/>
            <a:ahLst/>
            <a:cxnLst/>
            <a:rect r="r" b="b" t="t" l="l"/>
            <a:pathLst>
              <a:path h="4790943" w="3916596">
                <a:moveTo>
                  <a:pt x="3916596" y="0"/>
                </a:moveTo>
                <a:lnTo>
                  <a:pt x="0" y="0"/>
                </a:lnTo>
                <a:lnTo>
                  <a:pt x="0" y="4790943"/>
                </a:lnTo>
                <a:lnTo>
                  <a:pt x="3916596" y="4790943"/>
                </a:lnTo>
                <a:lnTo>
                  <a:pt x="3916596" y="0"/>
                </a:lnTo>
                <a:close/>
              </a:path>
            </a:pathLst>
          </a:custGeom>
          <a:blipFill>
            <a:blip r:embed="rId3"/>
            <a:stretch>
              <a:fillRect l="0" t="0" r="0" b="0"/>
            </a:stretch>
          </a:blipFill>
        </p:spPr>
      </p:sp>
      <p:sp>
        <p:nvSpPr>
          <p:cNvPr name="Freeform 4" id="4"/>
          <p:cNvSpPr/>
          <p:nvPr/>
        </p:nvSpPr>
        <p:spPr>
          <a:xfrm flipH="false" flipV="false" rot="0">
            <a:off x="299884" y="9033805"/>
            <a:ext cx="3947827" cy="6419230"/>
          </a:xfrm>
          <a:custGeom>
            <a:avLst/>
            <a:gdLst/>
            <a:ahLst/>
            <a:cxnLst/>
            <a:rect r="r" b="b" t="t" l="l"/>
            <a:pathLst>
              <a:path h="6419230" w="3947827">
                <a:moveTo>
                  <a:pt x="0" y="0"/>
                </a:moveTo>
                <a:lnTo>
                  <a:pt x="3947827" y="0"/>
                </a:lnTo>
                <a:lnTo>
                  <a:pt x="3947827" y="6419230"/>
                </a:lnTo>
                <a:lnTo>
                  <a:pt x="0" y="6419230"/>
                </a:lnTo>
                <a:lnTo>
                  <a:pt x="0" y="0"/>
                </a:lnTo>
                <a:close/>
              </a:path>
            </a:pathLst>
          </a:custGeom>
          <a:blipFill>
            <a:blip r:embed="rId4"/>
            <a:stretch>
              <a:fillRect l="0" t="0" r="0" b="0"/>
            </a:stretch>
          </a:blipFill>
        </p:spPr>
      </p:sp>
      <p:sp>
        <p:nvSpPr>
          <p:cNvPr name="Freeform 5" id="5"/>
          <p:cNvSpPr/>
          <p:nvPr/>
        </p:nvSpPr>
        <p:spPr>
          <a:xfrm flipH="false" flipV="false" rot="0">
            <a:off x="1829343" y="9033805"/>
            <a:ext cx="4359074" cy="7499482"/>
          </a:xfrm>
          <a:custGeom>
            <a:avLst/>
            <a:gdLst/>
            <a:ahLst/>
            <a:cxnLst/>
            <a:rect r="r" b="b" t="t" l="l"/>
            <a:pathLst>
              <a:path h="7499482" w="4359074">
                <a:moveTo>
                  <a:pt x="0" y="0"/>
                </a:moveTo>
                <a:lnTo>
                  <a:pt x="4359074" y="0"/>
                </a:lnTo>
                <a:lnTo>
                  <a:pt x="4359074" y="7499482"/>
                </a:lnTo>
                <a:lnTo>
                  <a:pt x="0" y="7499482"/>
                </a:lnTo>
                <a:lnTo>
                  <a:pt x="0" y="0"/>
                </a:lnTo>
                <a:close/>
              </a:path>
            </a:pathLst>
          </a:custGeom>
          <a:blipFill>
            <a:blip r:embed="rId5"/>
            <a:stretch>
              <a:fillRect l="0" t="0" r="0" b="0"/>
            </a:stretch>
          </a:blipFill>
        </p:spPr>
      </p:sp>
      <p:sp>
        <p:nvSpPr>
          <p:cNvPr name="Freeform 6" id="6"/>
          <p:cNvSpPr/>
          <p:nvPr/>
        </p:nvSpPr>
        <p:spPr>
          <a:xfrm flipH="false" flipV="true" rot="0">
            <a:off x="16391922" y="-1761677"/>
            <a:ext cx="2804755" cy="4526840"/>
          </a:xfrm>
          <a:custGeom>
            <a:avLst/>
            <a:gdLst/>
            <a:ahLst/>
            <a:cxnLst/>
            <a:rect r="r" b="b" t="t" l="l"/>
            <a:pathLst>
              <a:path h="4526840" w="2804755">
                <a:moveTo>
                  <a:pt x="0" y="4526840"/>
                </a:moveTo>
                <a:lnTo>
                  <a:pt x="2804755" y="4526840"/>
                </a:lnTo>
                <a:lnTo>
                  <a:pt x="2804755" y="0"/>
                </a:lnTo>
                <a:lnTo>
                  <a:pt x="0" y="0"/>
                </a:lnTo>
                <a:lnTo>
                  <a:pt x="0" y="4526840"/>
                </a:lnTo>
                <a:close/>
              </a:path>
            </a:pathLst>
          </a:custGeom>
          <a:blipFill>
            <a:blip r:embed="rId6"/>
            <a:stretch>
              <a:fillRect l="0" t="0" r="0" b="0"/>
            </a:stretch>
          </a:blipFill>
        </p:spPr>
      </p:sp>
      <p:sp>
        <p:nvSpPr>
          <p:cNvPr name="Freeform 7" id="7"/>
          <p:cNvSpPr/>
          <p:nvPr/>
        </p:nvSpPr>
        <p:spPr>
          <a:xfrm flipH="true" flipV="true" rot="0">
            <a:off x="15716166" y="-3237872"/>
            <a:ext cx="1804115" cy="5210441"/>
          </a:xfrm>
          <a:custGeom>
            <a:avLst/>
            <a:gdLst/>
            <a:ahLst/>
            <a:cxnLst/>
            <a:rect r="r" b="b" t="t" l="l"/>
            <a:pathLst>
              <a:path h="5210441" w="1804115">
                <a:moveTo>
                  <a:pt x="1804115" y="5210441"/>
                </a:moveTo>
                <a:lnTo>
                  <a:pt x="0" y="5210441"/>
                </a:lnTo>
                <a:lnTo>
                  <a:pt x="0" y="0"/>
                </a:lnTo>
                <a:lnTo>
                  <a:pt x="1804115" y="0"/>
                </a:lnTo>
                <a:lnTo>
                  <a:pt x="1804115" y="5210441"/>
                </a:lnTo>
                <a:close/>
              </a:path>
            </a:pathLst>
          </a:custGeom>
          <a:blipFill>
            <a:blip r:embed="rId7"/>
            <a:stretch>
              <a:fillRect l="0" t="0" r="0" b="0"/>
            </a:stretch>
          </a:blipFill>
        </p:spPr>
      </p:sp>
      <p:sp>
        <p:nvSpPr>
          <p:cNvPr name="Freeform 8" id="8"/>
          <p:cNvSpPr/>
          <p:nvPr/>
        </p:nvSpPr>
        <p:spPr>
          <a:xfrm flipH="false" flipV="false" rot="-8823753">
            <a:off x="14589004" y="-2829196"/>
            <a:ext cx="1801316" cy="4688892"/>
          </a:xfrm>
          <a:custGeom>
            <a:avLst/>
            <a:gdLst/>
            <a:ahLst/>
            <a:cxnLst/>
            <a:rect r="r" b="b" t="t" l="l"/>
            <a:pathLst>
              <a:path h="4688892" w="1801316">
                <a:moveTo>
                  <a:pt x="0" y="0"/>
                </a:moveTo>
                <a:lnTo>
                  <a:pt x="1801316" y="0"/>
                </a:lnTo>
                <a:lnTo>
                  <a:pt x="1801316" y="4688892"/>
                </a:lnTo>
                <a:lnTo>
                  <a:pt x="0" y="4688892"/>
                </a:lnTo>
                <a:lnTo>
                  <a:pt x="0" y="0"/>
                </a:lnTo>
                <a:close/>
              </a:path>
            </a:pathLst>
          </a:custGeom>
          <a:blipFill>
            <a:blip r:embed="rId8"/>
            <a:stretch>
              <a:fillRect l="0" t="0" r="0" b="0"/>
            </a:stretch>
          </a:blipFill>
        </p:spPr>
      </p:sp>
      <p:sp>
        <p:nvSpPr>
          <p:cNvPr name="Freeform 9" id="9"/>
          <p:cNvSpPr/>
          <p:nvPr/>
        </p:nvSpPr>
        <p:spPr>
          <a:xfrm flipH="false" flipV="false" rot="0">
            <a:off x="4008880" y="9651657"/>
            <a:ext cx="1855092" cy="2803665"/>
          </a:xfrm>
          <a:custGeom>
            <a:avLst/>
            <a:gdLst/>
            <a:ahLst/>
            <a:cxnLst/>
            <a:rect r="r" b="b" t="t" l="l"/>
            <a:pathLst>
              <a:path h="2803665" w="1855092">
                <a:moveTo>
                  <a:pt x="0" y="0"/>
                </a:moveTo>
                <a:lnTo>
                  <a:pt x="1855092" y="0"/>
                </a:lnTo>
                <a:lnTo>
                  <a:pt x="1855092" y="2803665"/>
                </a:lnTo>
                <a:lnTo>
                  <a:pt x="0" y="2803665"/>
                </a:lnTo>
                <a:lnTo>
                  <a:pt x="0" y="0"/>
                </a:lnTo>
                <a:close/>
              </a:path>
            </a:pathLst>
          </a:custGeom>
          <a:blipFill>
            <a:blip r:embed="rId9"/>
            <a:stretch>
              <a:fillRect l="0" t="0" r="0" b="0"/>
            </a:stretch>
          </a:blipFill>
        </p:spPr>
      </p:sp>
      <p:sp>
        <p:nvSpPr>
          <p:cNvPr name="TextBox 10" id="10"/>
          <p:cNvSpPr txBox="true"/>
          <p:nvPr/>
        </p:nvSpPr>
        <p:spPr>
          <a:xfrm rot="0">
            <a:off x="1028700" y="1213486"/>
            <a:ext cx="6943053" cy="1260992"/>
          </a:xfrm>
          <a:prstGeom prst="rect">
            <a:avLst/>
          </a:prstGeom>
        </p:spPr>
        <p:txBody>
          <a:bodyPr anchor="t" rtlCol="false" tIns="0" lIns="0" bIns="0" rIns="0">
            <a:spAutoFit/>
          </a:bodyPr>
          <a:lstStyle/>
          <a:p>
            <a:pPr algn="ctr" marL="0" indent="0" lvl="0">
              <a:lnSpc>
                <a:spcPts val="9240"/>
              </a:lnSpc>
              <a:spcBef>
                <a:spcPct val="0"/>
              </a:spcBef>
            </a:pPr>
            <a:r>
              <a:rPr lang="en-US" b="true" sz="6600">
                <a:solidFill>
                  <a:srgbClr val="000000"/>
                </a:solidFill>
                <a:latin typeface="Times New Roman Bold"/>
                <a:ea typeface="Times New Roman Bold"/>
                <a:cs typeface="Times New Roman Bold"/>
                <a:sym typeface="Times New Roman Bold"/>
              </a:rPr>
              <a:t>Company Selection </a:t>
            </a:r>
          </a:p>
        </p:txBody>
      </p:sp>
      <p:sp>
        <p:nvSpPr>
          <p:cNvPr name="TextBox 11" id="11"/>
          <p:cNvSpPr txBox="true"/>
          <p:nvPr/>
        </p:nvSpPr>
        <p:spPr>
          <a:xfrm rot="0">
            <a:off x="1506593" y="2431788"/>
            <a:ext cx="15752707" cy="1540873"/>
          </a:xfrm>
          <a:prstGeom prst="rect">
            <a:avLst/>
          </a:prstGeom>
        </p:spPr>
        <p:txBody>
          <a:bodyPr anchor="t" rtlCol="false" tIns="0" lIns="0" bIns="0" rIns="0">
            <a:spAutoFit/>
          </a:bodyPr>
          <a:lstStyle/>
          <a:p>
            <a:pPr algn="l" marL="906785" indent="-453392" lvl="1">
              <a:lnSpc>
                <a:spcPts val="5880"/>
              </a:lnSpc>
              <a:buFont typeface="Arial"/>
              <a:buChar char="•"/>
            </a:pPr>
            <a:r>
              <a:rPr lang="en-US" sz="4200">
                <a:solidFill>
                  <a:srgbClr val="000000"/>
                </a:solidFill>
                <a:latin typeface="Times New Roman"/>
                <a:ea typeface="Times New Roman"/>
                <a:cs typeface="Times New Roman"/>
                <a:sym typeface="Times New Roman"/>
                <a:hlinkClick r:id="rId10" tooltip="https://www.techmahindra.com"/>
              </a:rPr>
              <a:t>I Selected the company</a:t>
            </a:r>
            <a:r>
              <a:rPr lang="en-US" b="true" sz="4200">
                <a:solidFill>
                  <a:srgbClr val="000000"/>
                </a:solidFill>
                <a:latin typeface="Times New Roman Bold"/>
                <a:ea typeface="Times New Roman Bold"/>
                <a:cs typeface="Times New Roman Bold"/>
                <a:sym typeface="Times New Roman Bold"/>
                <a:hlinkClick r:id="rId11" tooltip="https://www.techmahindra.com"/>
              </a:rPr>
              <a:t> “ Tec Mahindra ,Scale at speed</a:t>
            </a:r>
            <a:r>
              <a:rPr lang="en-US" b="true" sz="4200" u="sng">
                <a:solidFill>
                  <a:srgbClr val="000000"/>
                </a:solidFill>
                <a:latin typeface="Times New Roman Bold"/>
                <a:ea typeface="Times New Roman Bold"/>
                <a:cs typeface="Times New Roman Bold"/>
                <a:sym typeface="Times New Roman Bold"/>
                <a:hlinkClick r:id="rId12" tooltip="https://www.techmahindra.com"/>
              </a:rPr>
              <a:t> (https://www.techmahindra.com/ )</a:t>
            </a:r>
            <a:r>
              <a:rPr lang="en-US" b="true" sz="4200">
                <a:solidFill>
                  <a:srgbClr val="000000"/>
                </a:solidFill>
                <a:latin typeface="Times New Roman Bold"/>
                <a:ea typeface="Times New Roman Bold"/>
                <a:cs typeface="Times New Roman Bold"/>
                <a:sym typeface="Times New Roman Bold"/>
                <a:hlinkClick r:id="rId13" tooltip="https://www.techmahindra.com"/>
              </a:rPr>
              <a:t>” </a:t>
            </a:r>
            <a:r>
              <a:rPr lang="en-US" sz="4200">
                <a:solidFill>
                  <a:srgbClr val="000000"/>
                </a:solidFill>
                <a:latin typeface="Times New Roman"/>
                <a:ea typeface="Times New Roman"/>
                <a:cs typeface="Times New Roman"/>
                <a:sym typeface="Times New Roman"/>
                <a:hlinkClick r:id="rId14" tooltip="https://www.techmahindra.com"/>
              </a:rPr>
              <a:t>for this SEO project.</a:t>
            </a:r>
          </a:p>
        </p:txBody>
      </p:sp>
      <p:sp>
        <p:nvSpPr>
          <p:cNvPr name="TextBox 12" id="12"/>
          <p:cNvSpPr txBox="true"/>
          <p:nvPr/>
        </p:nvSpPr>
        <p:spPr>
          <a:xfrm rot="0">
            <a:off x="1506593" y="4305270"/>
            <a:ext cx="15752707" cy="3026502"/>
          </a:xfrm>
          <a:prstGeom prst="rect">
            <a:avLst/>
          </a:prstGeom>
        </p:spPr>
        <p:txBody>
          <a:bodyPr anchor="t" rtlCol="false" tIns="0" lIns="0" bIns="0" rIns="0">
            <a:spAutoFit/>
          </a:bodyPr>
          <a:lstStyle/>
          <a:p>
            <a:pPr algn="l" marL="906785" indent="-453392" lvl="1">
              <a:lnSpc>
                <a:spcPts val="5880"/>
              </a:lnSpc>
              <a:buFont typeface="Arial"/>
              <a:buChar char="•"/>
            </a:pPr>
            <a:r>
              <a:rPr lang="en-US" sz="4200">
                <a:solidFill>
                  <a:srgbClr val="000000"/>
                </a:solidFill>
                <a:latin typeface="Times New Roman"/>
                <a:ea typeface="Times New Roman"/>
                <a:cs typeface="Times New Roman"/>
                <a:sym typeface="Times New Roman"/>
              </a:rPr>
              <a:t>Tech Mahindra is a global consulting service and systems integrator that operates in over 90+ countries, delivering solutions with a unique blend of digital innovation and robust, industry-strong processes.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888" r="0" b="-16888"/>
            </a:stretch>
          </a:blipFill>
        </p:spPr>
      </p:sp>
      <p:sp>
        <p:nvSpPr>
          <p:cNvPr name="Freeform 3" id="3"/>
          <p:cNvSpPr/>
          <p:nvPr/>
        </p:nvSpPr>
        <p:spPr>
          <a:xfrm flipH="true" flipV="false" rot="-2235223">
            <a:off x="-1221091" y="7787833"/>
            <a:ext cx="3916596" cy="4790943"/>
          </a:xfrm>
          <a:custGeom>
            <a:avLst/>
            <a:gdLst/>
            <a:ahLst/>
            <a:cxnLst/>
            <a:rect r="r" b="b" t="t" l="l"/>
            <a:pathLst>
              <a:path h="4790943" w="3916596">
                <a:moveTo>
                  <a:pt x="3916596" y="0"/>
                </a:moveTo>
                <a:lnTo>
                  <a:pt x="0" y="0"/>
                </a:lnTo>
                <a:lnTo>
                  <a:pt x="0" y="4790943"/>
                </a:lnTo>
                <a:lnTo>
                  <a:pt x="3916596" y="4790943"/>
                </a:lnTo>
                <a:lnTo>
                  <a:pt x="3916596" y="0"/>
                </a:lnTo>
                <a:close/>
              </a:path>
            </a:pathLst>
          </a:custGeom>
          <a:blipFill>
            <a:blip r:embed="rId3"/>
            <a:stretch>
              <a:fillRect l="0" t="0" r="0" b="0"/>
            </a:stretch>
          </a:blipFill>
        </p:spPr>
      </p:sp>
      <p:sp>
        <p:nvSpPr>
          <p:cNvPr name="Freeform 4" id="4"/>
          <p:cNvSpPr/>
          <p:nvPr/>
        </p:nvSpPr>
        <p:spPr>
          <a:xfrm flipH="false" flipV="false" rot="0">
            <a:off x="299884" y="9033805"/>
            <a:ext cx="3947827" cy="6419230"/>
          </a:xfrm>
          <a:custGeom>
            <a:avLst/>
            <a:gdLst/>
            <a:ahLst/>
            <a:cxnLst/>
            <a:rect r="r" b="b" t="t" l="l"/>
            <a:pathLst>
              <a:path h="6419230" w="3947827">
                <a:moveTo>
                  <a:pt x="0" y="0"/>
                </a:moveTo>
                <a:lnTo>
                  <a:pt x="3947827" y="0"/>
                </a:lnTo>
                <a:lnTo>
                  <a:pt x="3947827" y="6419230"/>
                </a:lnTo>
                <a:lnTo>
                  <a:pt x="0" y="6419230"/>
                </a:lnTo>
                <a:lnTo>
                  <a:pt x="0" y="0"/>
                </a:lnTo>
                <a:close/>
              </a:path>
            </a:pathLst>
          </a:custGeom>
          <a:blipFill>
            <a:blip r:embed="rId4"/>
            <a:stretch>
              <a:fillRect l="0" t="0" r="0" b="0"/>
            </a:stretch>
          </a:blipFill>
        </p:spPr>
      </p:sp>
      <p:sp>
        <p:nvSpPr>
          <p:cNvPr name="Freeform 5" id="5"/>
          <p:cNvSpPr/>
          <p:nvPr/>
        </p:nvSpPr>
        <p:spPr>
          <a:xfrm flipH="false" flipV="false" rot="0">
            <a:off x="1829343" y="9033805"/>
            <a:ext cx="4359074" cy="7499482"/>
          </a:xfrm>
          <a:custGeom>
            <a:avLst/>
            <a:gdLst/>
            <a:ahLst/>
            <a:cxnLst/>
            <a:rect r="r" b="b" t="t" l="l"/>
            <a:pathLst>
              <a:path h="7499482" w="4359074">
                <a:moveTo>
                  <a:pt x="0" y="0"/>
                </a:moveTo>
                <a:lnTo>
                  <a:pt x="4359074" y="0"/>
                </a:lnTo>
                <a:lnTo>
                  <a:pt x="4359074" y="7499482"/>
                </a:lnTo>
                <a:lnTo>
                  <a:pt x="0" y="7499482"/>
                </a:lnTo>
                <a:lnTo>
                  <a:pt x="0" y="0"/>
                </a:lnTo>
                <a:close/>
              </a:path>
            </a:pathLst>
          </a:custGeom>
          <a:blipFill>
            <a:blip r:embed="rId5"/>
            <a:stretch>
              <a:fillRect l="0" t="0" r="0" b="0"/>
            </a:stretch>
          </a:blipFill>
        </p:spPr>
      </p:sp>
      <p:sp>
        <p:nvSpPr>
          <p:cNvPr name="Freeform 6" id="6"/>
          <p:cNvSpPr/>
          <p:nvPr/>
        </p:nvSpPr>
        <p:spPr>
          <a:xfrm flipH="false" flipV="true" rot="0">
            <a:off x="16391922" y="-1761677"/>
            <a:ext cx="2804755" cy="4526840"/>
          </a:xfrm>
          <a:custGeom>
            <a:avLst/>
            <a:gdLst/>
            <a:ahLst/>
            <a:cxnLst/>
            <a:rect r="r" b="b" t="t" l="l"/>
            <a:pathLst>
              <a:path h="4526840" w="2804755">
                <a:moveTo>
                  <a:pt x="0" y="4526840"/>
                </a:moveTo>
                <a:lnTo>
                  <a:pt x="2804755" y="4526840"/>
                </a:lnTo>
                <a:lnTo>
                  <a:pt x="2804755" y="0"/>
                </a:lnTo>
                <a:lnTo>
                  <a:pt x="0" y="0"/>
                </a:lnTo>
                <a:lnTo>
                  <a:pt x="0" y="4526840"/>
                </a:lnTo>
                <a:close/>
              </a:path>
            </a:pathLst>
          </a:custGeom>
          <a:blipFill>
            <a:blip r:embed="rId6"/>
            <a:stretch>
              <a:fillRect l="0" t="0" r="0" b="0"/>
            </a:stretch>
          </a:blipFill>
        </p:spPr>
      </p:sp>
      <p:sp>
        <p:nvSpPr>
          <p:cNvPr name="Freeform 7" id="7"/>
          <p:cNvSpPr/>
          <p:nvPr/>
        </p:nvSpPr>
        <p:spPr>
          <a:xfrm flipH="true" flipV="true" rot="0">
            <a:off x="15716166" y="-3237872"/>
            <a:ext cx="1804115" cy="5210441"/>
          </a:xfrm>
          <a:custGeom>
            <a:avLst/>
            <a:gdLst/>
            <a:ahLst/>
            <a:cxnLst/>
            <a:rect r="r" b="b" t="t" l="l"/>
            <a:pathLst>
              <a:path h="5210441" w="1804115">
                <a:moveTo>
                  <a:pt x="1804115" y="5210441"/>
                </a:moveTo>
                <a:lnTo>
                  <a:pt x="0" y="5210441"/>
                </a:lnTo>
                <a:lnTo>
                  <a:pt x="0" y="0"/>
                </a:lnTo>
                <a:lnTo>
                  <a:pt x="1804115" y="0"/>
                </a:lnTo>
                <a:lnTo>
                  <a:pt x="1804115" y="5210441"/>
                </a:lnTo>
                <a:close/>
              </a:path>
            </a:pathLst>
          </a:custGeom>
          <a:blipFill>
            <a:blip r:embed="rId7"/>
            <a:stretch>
              <a:fillRect l="0" t="0" r="0" b="0"/>
            </a:stretch>
          </a:blipFill>
        </p:spPr>
      </p:sp>
      <p:sp>
        <p:nvSpPr>
          <p:cNvPr name="Freeform 8" id="8"/>
          <p:cNvSpPr/>
          <p:nvPr/>
        </p:nvSpPr>
        <p:spPr>
          <a:xfrm flipH="false" flipV="false" rot="-8823753">
            <a:off x="14589004" y="-2829196"/>
            <a:ext cx="1801316" cy="4688892"/>
          </a:xfrm>
          <a:custGeom>
            <a:avLst/>
            <a:gdLst/>
            <a:ahLst/>
            <a:cxnLst/>
            <a:rect r="r" b="b" t="t" l="l"/>
            <a:pathLst>
              <a:path h="4688892" w="1801316">
                <a:moveTo>
                  <a:pt x="0" y="0"/>
                </a:moveTo>
                <a:lnTo>
                  <a:pt x="1801316" y="0"/>
                </a:lnTo>
                <a:lnTo>
                  <a:pt x="1801316" y="4688892"/>
                </a:lnTo>
                <a:lnTo>
                  <a:pt x="0" y="4688892"/>
                </a:lnTo>
                <a:lnTo>
                  <a:pt x="0" y="0"/>
                </a:lnTo>
                <a:close/>
              </a:path>
            </a:pathLst>
          </a:custGeom>
          <a:blipFill>
            <a:blip r:embed="rId8"/>
            <a:stretch>
              <a:fillRect l="0" t="0" r="0" b="0"/>
            </a:stretch>
          </a:blipFill>
        </p:spPr>
      </p:sp>
      <p:sp>
        <p:nvSpPr>
          <p:cNvPr name="Freeform 9" id="9"/>
          <p:cNvSpPr/>
          <p:nvPr/>
        </p:nvSpPr>
        <p:spPr>
          <a:xfrm flipH="false" flipV="false" rot="0">
            <a:off x="4008880" y="9651657"/>
            <a:ext cx="1855092" cy="2803665"/>
          </a:xfrm>
          <a:custGeom>
            <a:avLst/>
            <a:gdLst/>
            <a:ahLst/>
            <a:cxnLst/>
            <a:rect r="r" b="b" t="t" l="l"/>
            <a:pathLst>
              <a:path h="2803665" w="1855092">
                <a:moveTo>
                  <a:pt x="0" y="0"/>
                </a:moveTo>
                <a:lnTo>
                  <a:pt x="1855092" y="0"/>
                </a:lnTo>
                <a:lnTo>
                  <a:pt x="1855092" y="2803665"/>
                </a:lnTo>
                <a:lnTo>
                  <a:pt x="0" y="2803665"/>
                </a:lnTo>
                <a:lnTo>
                  <a:pt x="0" y="0"/>
                </a:lnTo>
                <a:close/>
              </a:path>
            </a:pathLst>
          </a:custGeom>
          <a:blipFill>
            <a:blip r:embed="rId9"/>
            <a:stretch>
              <a:fillRect l="0" t="0" r="0" b="0"/>
            </a:stretch>
          </a:blipFill>
        </p:spPr>
      </p:sp>
      <p:sp>
        <p:nvSpPr>
          <p:cNvPr name="TextBox 10" id="10"/>
          <p:cNvSpPr txBox="true"/>
          <p:nvPr/>
        </p:nvSpPr>
        <p:spPr>
          <a:xfrm rot="0">
            <a:off x="5456514" y="523255"/>
            <a:ext cx="5902877" cy="1260992"/>
          </a:xfrm>
          <a:prstGeom prst="rect">
            <a:avLst/>
          </a:prstGeom>
        </p:spPr>
        <p:txBody>
          <a:bodyPr anchor="t" rtlCol="false" tIns="0" lIns="0" bIns="0" rIns="0">
            <a:spAutoFit/>
          </a:bodyPr>
          <a:lstStyle/>
          <a:p>
            <a:pPr algn="ctr" marL="0" indent="0" lvl="0">
              <a:lnSpc>
                <a:spcPts val="9240"/>
              </a:lnSpc>
              <a:spcBef>
                <a:spcPct val="0"/>
              </a:spcBef>
            </a:pPr>
            <a:r>
              <a:rPr lang="en-US" b="true" sz="6600">
                <a:solidFill>
                  <a:srgbClr val="000000"/>
                </a:solidFill>
                <a:latin typeface="Times New Roman Bold"/>
                <a:ea typeface="Times New Roman Bold"/>
                <a:cs typeface="Times New Roman Bold"/>
                <a:sym typeface="Times New Roman Bold"/>
              </a:rPr>
              <a:t>About Company </a:t>
            </a:r>
          </a:p>
        </p:txBody>
      </p:sp>
      <p:sp>
        <p:nvSpPr>
          <p:cNvPr name="TextBox 11" id="11"/>
          <p:cNvSpPr txBox="true"/>
          <p:nvPr/>
        </p:nvSpPr>
        <p:spPr>
          <a:xfrm rot="0">
            <a:off x="7423992" y="2441654"/>
            <a:ext cx="1967920" cy="580343"/>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Canva Sans"/>
                <a:ea typeface="Canva Sans"/>
                <a:cs typeface="Canva Sans"/>
                <a:sym typeface="Canva Sans"/>
              </a:rPr>
              <a:t>Services  </a:t>
            </a:r>
          </a:p>
        </p:txBody>
      </p:sp>
      <p:sp>
        <p:nvSpPr>
          <p:cNvPr name="AutoShape 12" id="12"/>
          <p:cNvSpPr/>
          <p:nvPr/>
        </p:nvSpPr>
        <p:spPr>
          <a:xfrm>
            <a:off x="8388903" y="1575338"/>
            <a:ext cx="0" cy="794463"/>
          </a:xfrm>
          <a:prstGeom prst="line">
            <a:avLst/>
          </a:prstGeom>
          <a:ln cap="flat" w="38100">
            <a:solidFill>
              <a:srgbClr val="000000"/>
            </a:solidFill>
            <a:prstDash val="sysDot"/>
            <a:headEnd type="none" len="sm" w="sm"/>
            <a:tailEnd type="arrow" len="sm" w="med"/>
          </a:ln>
        </p:spPr>
      </p:sp>
      <p:sp>
        <p:nvSpPr>
          <p:cNvPr name="AutoShape 13" id="13"/>
          <p:cNvSpPr/>
          <p:nvPr/>
        </p:nvSpPr>
        <p:spPr>
          <a:xfrm>
            <a:off x="2791116" y="3537937"/>
            <a:ext cx="11233673" cy="0"/>
          </a:xfrm>
          <a:prstGeom prst="line">
            <a:avLst/>
          </a:prstGeom>
          <a:ln cap="flat" w="38100">
            <a:solidFill>
              <a:srgbClr val="000000"/>
            </a:solidFill>
            <a:prstDash val="solid"/>
            <a:headEnd type="none" len="sm" w="sm"/>
            <a:tailEnd type="none" len="sm" w="sm"/>
          </a:ln>
        </p:spPr>
      </p:sp>
      <p:sp>
        <p:nvSpPr>
          <p:cNvPr name="AutoShape 14" id="14"/>
          <p:cNvSpPr/>
          <p:nvPr/>
        </p:nvSpPr>
        <p:spPr>
          <a:xfrm flipH="true">
            <a:off x="2810166" y="3537937"/>
            <a:ext cx="0" cy="571020"/>
          </a:xfrm>
          <a:prstGeom prst="line">
            <a:avLst/>
          </a:prstGeom>
          <a:ln cap="flat" w="38100">
            <a:solidFill>
              <a:srgbClr val="000000"/>
            </a:solidFill>
            <a:prstDash val="solid"/>
            <a:headEnd type="none" len="sm" w="sm"/>
            <a:tailEnd type="triangle" len="med" w="lg"/>
          </a:ln>
        </p:spPr>
      </p:sp>
      <p:sp>
        <p:nvSpPr>
          <p:cNvPr name="AutoShape 15" id="15"/>
          <p:cNvSpPr/>
          <p:nvPr/>
        </p:nvSpPr>
        <p:spPr>
          <a:xfrm flipH="true">
            <a:off x="14005739" y="3537937"/>
            <a:ext cx="0" cy="571020"/>
          </a:xfrm>
          <a:prstGeom prst="line">
            <a:avLst/>
          </a:prstGeom>
          <a:ln cap="flat" w="38100">
            <a:solidFill>
              <a:srgbClr val="000000"/>
            </a:solidFill>
            <a:prstDash val="solid"/>
            <a:headEnd type="none" len="sm" w="sm"/>
            <a:tailEnd type="triangle" len="med" w="lg"/>
          </a:ln>
        </p:spPr>
      </p:sp>
      <p:sp>
        <p:nvSpPr>
          <p:cNvPr name="AutoShape 16" id="16"/>
          <p:cNvSpPr/>
          <p:nvPr/>
        </p:nvSpPr>
        <p:spPr>
          <a:xfrm>
            <a:off x="8407949" y="3041047"/>
            <a:ext cx="9149" cy="496539"/>
          </a:xfrm>
          <a:prstGeom prst="line">
            <a:avLst/>
          </a:prstGeom>
          <a:ln cap="flat" w="38100">
            <a:solidFill>
              <a:srgbClr val="000000"/>
            </a:solidFill>
            <a:prstDash val="solid"/>
            <a:headEnd type="none" len="sm" w="sm"/>
            <a:tailEnd type="none" len="sm" w="sm"/>
          </a:ln>
        </p:spPr>
      </p:sp>
      <p:sp>
        <p:nvSpPr>
          <p:cNvPr name="AutoShape 17" id="17"/>
          <p:cNvSpPr/>
          <p:nvPr/>
        </p:nvSpPr>
        <p:spPr>
          <a:xfrm flipH="true">
            <a:off x="8436148" y="3537586"/>
            <a:ext cx="0" cy="571020"/>
          </a:xfrm>
          <a:prstGeom prst="line">
            <a:avLst/>
          </a:prstGeom>
          <a:ln cap="flat" w="38100">
            <a:solidFill>
              <a:srgbClr val="000000"/>
            </a:solidFill>
            <a:prstDash val="solid"/>
            <a:headEnd type="none" len="sm" w="sm"/>
            <a:tailEnd type="triangle" len="med" w="lg"/>
          </a:ln>
        </p:spPr>
      </p:sp>
      <p:sp>
        <p:nvSpPr>
          <p:cNvPr name="TextBox 18" id="18"/>
          <p:cNvSpPr txBox="true"/>
          <p:nvPr/>
        </p:nvSpPr>
        <p:spPr>
          <a:xfrm rot="0">
            <a:off x="730403" y="4275467"/>
            <a:ext cx="5280009" cy="695865"/>
          </a:xfrm>
          <a:prstGeom prst="rect">
            <a:avLst/>
          </a:prstGeom>
        </p:spPr>
        <p:txBody>
          <a:bodyPr anchor="t" rtlCol="false" tIns="0" lIns="0" bIns="0" rIns="0">
            <a:spAutoFit/>
          </a:bodyPr>
          <a:lstStyle/>
          <a:p>
            <a:pPr algn="ctr">
              <a:lnSpc>
                <a:spcPts val="5740"/>
              </a:lnSpc>
            </a:pPr>
            <a:r>
              <a:rPr lang="en-US" sz="4100" b="true">
                <a:solidFill>
                  <a:srgbClr val="000000"/>
                </a:solidFill>
                <a:latin typeface="Canva Sans Bold"/>
                <a:ea typeface="Canva Sans Bold"/>
                <a:cs typeface="Canva Sans Bold"/>
                <a:sym typeface="Canva Sans Bold"/>
              </a:rPr>
              <a:t>Digital Supply Chain </a:t>
            </a:r>
          </a:p>
        </p:txBody>
      </p:sp>
      <p:sp>
        <p:nvSpPr>
          <p:cNvPr name="TextBox 19" id="19"/>
          <p:cNvSpPr txBox="true"/>
          <p:nvPr/>
        </p:nvSpPr>
        <p:spPr>
          <a:xfrm rot="0">
            <a:off x="12697301" y="4275467"/>
            <a:ext cx="3694621" cy="695865"/>
          </a:xfrm>
          <a:prstGeom prst="rect">
            <a:avLst/>
          </a:prstGeom>
        </p:spPr>
        <p:txBody>
          <a:bodyPr anchor="t" rtlCol="false" tIns="0" lIns="0" bIns="0" rIns="0">
            <a:spAutoFit/>
          </a:bodyPr>
          <a:lstStyle/>
          <a:p>
            <a:pPr algn="ctr">
              <a:lnSpc>
                <a:spcPts val="5740"/>
              </a:lnSpc>
            </a:pPr>
            <a:r>
              <a:rPr lang="en-US" sz="4100" b="true">
                <a:solidFill>
                  <a:srgbClr val="000000"/>
                </a:solidFill>
                <a:latin typeface="Canva Sans Bold"/>
                <a:ea typeface="Canva Sans Bold"/>
                <a:cs typeface="Canva Sans Bold"/>
                <a:sym typeface="Canva Sans Bold"/>
              </a:rPr>
              <a:t>Data Analytics</a:t>
            </a:r>
          </a:p>
        </p:txBody>
      </p:sp>
      <p:sp>
        <p:nvSpPr>
          <p:cNvPr name="TextBox 20" id="20"/>
          <p:cNvSpPr txBox="true"/>
          <p:nvPr/>
        </p:nvSpPr>
        <p:spPr>
          <a:xfrm rot="0">
            <a:off x="6290313" y="4277762"/>
            <a:ext cx="5795014" cy="695865"/>
          </a:xfrm>
          <a:prstGeom prst="rect">
            <a:avLst/>
          </a:prstGeom>
        </p:spPr>
        <p:txBody>
          <a:bodyPr anchor="t" rtlCol="false" tIns="0" lIns="0" bIns="0" rIns="0">
            <a:spAutoFit/>
          </a:bodyPr>
          <a:lstStyle/>
          <a:p>
            <a:pPr algn="ctr">
              <a:lnSpc>
                <a:spcPts val="5740"/>
              </a:lnSpc>
            </a:pPr>
            <a:r>
              <a:rPr lang="en-US" sz="4100" b="true">
                <a:solidFill>
                  <a:srgbClr val="000000"/>
                </a:solidFill>
                <a:latin typeface="Canva Sans Bold"/>
                <a:ea typeface="Canva Sans Bold"/>
                <a:cs typeface="Canva Sans Bold"/>
                <a:sym typeface="Canva Sans Bold"/>
              </a:rPr>
              <a:t>Intelligent Automation</a:t>
            </a:r>
          </a:p>
        </p:txBody>
      </p:sp>
      <p:sp>
        <p:nvSpPr>
          <p:cNvPr name="TextBox 21" id="21"/>
          <p:cNvSpPr txBox="true"/>
          <p:nvPr/>
        </p:nvSpPr>
        <p:spPr>
          <a:xfrm rot="0">
            <a:off x="989092" y="5085632"/>
            <a:ext cx="3513965" cy="1247046"/>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Times New Roman"/>
                <a:ea typeface="Times New Roman"/>
                <a:cs typeface="Times New Roman"/>
                <a:sym typeface="Times New Roman"/>
              </a:rPr>
              <a:t>Solution </a:t>
            </a:r>
          </a:p>
          <a:p>
            <a:pPr algn="just" marL="734059" indent="-367030" lvl="1">
              <a:lnSpc>
                <a:spcPts val="4759"/>
              </a:lnSpc>
              <a:buFont typeface="Arial"/>
              <a:buChar char="•"/>
            </a:pPr>
            <a:r>
              <a:rPr lang="en-US" sz="3399">
                <a:solidFill>
                  <a:srgbClr val="000000"/>
                </a:solidFill>
                <a:latin typeface="Times New Roman"/>
                <a:ea typeface="Times New Roman"/>
                <a:cs typeface="Times New Roman"/>
                <a:sym typeface="Times New Roman"/>
              </a:rPr>
              <a:t>Competencies  </a:t>
            </a:r>
          </a:p>
        </p:txBody>
      </p:sp>
      <p:sp>
        <p:nvSpPr>
          <p:cNvPr name="TextBox 22" id="22"/>
          <p:cNvSpPr txBox="true"/>
          <p:nvPr/>
        </p:nvSpPr>
        <p:spPr>
          <a:xfrm rot="0">
            <a:off x="6188417" y="5085632"/>
            <a:ext cx="5672267" cy="1847074"/>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Times New Roman"/>
                <a:ea typeface="Times New Roman"/>
                <a:cs typeface="Times New Roman"/>
                <a:sym typeface="Times New Roman"/>
              </a:rPr>
              <a:t>Advisory &amp; Consulting</a:t>
            </a:r>
          </a:p>
          <a:p>
            <a:pPr algn="just" marL="734059" indent="-367030" lvl="1">
              <a:lnSpc>
                <a:spcPts val="4759"/>
              </a:lnSpc>
              <a:buFont typeface="Arial"/>
              <a:buChar char="•"/>
            </a:pPr>
            <a:r>
              <a:rPr lang="en-US" sz="3399">
                <a:solidFill>
                  <a:srgbClr val="000000"/>
                </a:solidFill>
                <a:latin typeface="Times New Roman"/>
                <a:ea typeface="Times New Roman"/>
                <a:cs typeface="Times New Roman"/>
                <a:sym typeface="Times New Roman"/>
              </a:rPr>
              <a:t>Implementation</a:t>
            </a:r>
          </a:p>
          <a:p>
            <a:pPr algn="just" marL="734059" indent="-367030" lvl="1">
              <a:lnSpc>
                <a:spcPts val="4759"/>
              </a:lnSpc>
              <a:buFont typeface="Arial"/>
              <a:buChar char="•"/>
            </a:pPr>
            <a:r>
              <a:rPr lang="en-US" sz="3399">
                <a:solidFill>
                  <a:srgbClr val="000000"/>
                </a:solidFill>
                <a:latin typeface="Times New Roman"/>
                <a:ea typeface="Times New Roman"/>
                <a:cs typeface="Times New Roman"/>
                <a:sym typeface="Times New Roman"/>
              </a:rPr>
              <a:t>Robotic Operation Center </a:t>
            </a:r>
          </a:p>
        </p:txBody>
      </p:sp>
      <p:sp>
        <p:nvSpPr>
          <p:cNvPr name="TextBox 23" id="23"/>
          <p:cNvSpPr txBox="true"/>
          <p:nvPr/>
        </p:nvSpPr>
        <p:spPr>
          <a:xfrm rot="0">
            <a:off x="12439273" y="5076107"/>
            <a:ext cx="6100778" cy="1847074"/>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Times New Roman"/>
                <a:ea typeface="Times New Roman"/>
                <a:cs typeface="Times New Roman"/>
                <a:sym typeface="Times New Roman"/>
              </a:rPr>
              <a:t>Core-data Management</a:t>
            </a:r>
          </a:p>
          <a:p>
            <a:pPr algn="just" marL="734059" indent="-367030" lvl="1">
              <a:lnSpc>
                <a:spcPts val="4759"/>
              </a:lnSpc>
              <a:buFont typeface="Arial"/>
              <a:buChar char="•"/>
            </a:pPr>
            <a:r>
              <a:rPr lang="en-US" sz="3399">
                <a:solidFill>
                  <a:srgbClr val="000000"/>
                </a:solidFill>
                <a:latin typeface="Times New Roman"/>
                <a:ea typeface="Times New Roman"/>
                <a:cs typeface="Times New Roman"/>
                <a:sym typeface="Times New Roman"/>
              </a:rPr>
              <a:t>Data Modernization</a:t>
            </a:r>
          </a:p>
          <a:p>
            <a:pPr algn="just" marL="734059" indent="-367030" lvl="1">
              <a:lnSpc>
                <a:spcPts val="4759"/>
              </a:lnSpc>
              <a:buFont typeface="Arial"/>
              <a:buChar char="•"/>
            </a:pPr>
            <a:r>
              <a:rPr lang="en-US" sz="3399">
                <a:solidFill>
                  <a:srgbClr val="000000"/>
                </a:solidFill>
                <a:latin typeface="Times New Roman"/>
                <a:ea typeface="Times New Roman"/>
                <a:cs typeface="Times New Roman"/>
                <a:sym typeface="Times New Roman"/>
              </a:rPr>
              <a:t>Value Relization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2235223">
            <a:off x="-1221091" y="7787833"/>
            <a:ext cx="3916596" cy="4790943"/>
          </a:xfrm>
          <a:custGeom>
            <a:avLst/>
            <a:gdLst/>
            <a:ahLst/>
            <a:cxnLst/>
            <a:rect r="r" b="b" t="t" l="l"/>
            <a:pathLst>
              <a:path h="4790943" w="3916596">
                <a:moveTo>
                  <a:pt x="3916596" y="0"/>
                </a:moveTo>
                <a:lnTo>
                  <a:pt x="0" y="0"/>
                </a:lnTo>
                <a:lnTo>
                  <a:pt x="0" y="4790943"/>
                </a:lnTo>
                <a:lnTo>
                  <a:pt x="3916596" y="4790943"/>
                </a:lnTo>
                <a:lnTo>
                  <a:pt x="3916596" y="0"/>
                </a:lnTo>
                <a:close/>
              </a:path>
            </a:pathLst>
          </a:custGeom>
          <a:blipFill>
            <a:blip r:embed="rId2"/>
            <a:stretch>
              <a:fillRect l="0" t="0" r="0" b="0"/>
            </a:stretch>
          </a:blipFill>
        </p:spPr>
      </p:sp>
      <p:sp>
        <p:nvSpPr>
          <p:cNvPr name="Freeform 3" id="3"/>
          <p:cNvSpPr/>
          <p:nvPr/>
        </p:nvSpPr>
        <p:spPr>
          <a:xfrm flipH="false" flipV="false" rot="0">
            <a:off x="299884" y="9033805"/>
            <a:ext cx="3947827" cy="6419230"/>
          </a:xfrm>
          <a:custGeom>
            <a:avLst/>
            <a:gdLst/>
            <a:ahLst/>
            <a:cxnLst/>
            <a:rect r="r" b="b" t="t" l="l"/>
            <a:pathLst>
              <a:path h="6419230" w="3947827">
                <a:moveTo>
                  <a:pt x="0" y="0"/>
                </a:moveTo>
                <a:lnTo>
                  <a:pt x="3947827" y="0"/>
                </a:lnTo>
                <a:lnTo>
                  <a:pt x="3947827" y="6419230"/>
                </a:lnTo>
                <a:lnTo>
                  <a:pt x="0" y="6419230"/>
                </a:lnTo>
                <a:lnTo>
                  <a:pt x="0" y="0"/>
                </a:lnTo>
                <a:close/>
              </a:path>
            </a:pathLst>
          </a:custGeom>
          <a:blipFill>
            <a:blip r:embed="rId3"/>
            <a:stretch>
              <a:fillRect l="0" t="0" r="0" b="0"/>
            </a:stretch>
          </a:blipFill>
        </p:spPr>
      </p:sp>
      <p:sp>
        <p:nvSpPr>
          <p:cNvPr name="Freeform 4" id="4"/>
          <p:cNvSpPr/>
          <p:nvPr/>
        </p:nvSpPr>
        <p:spPr>
          <a:xfrm flipH="false" flipV="false" rot="0">
            <a:off x="1829343" y="9033805"/>
            <a:ext cx="4359074" cy="7499482"/>
          </a:xfrm>
          <a:custGeom>
            <a:avLst/>
            <a:gdLst/>
            <a:ahLst/>
            <a:cxnLst/>
            <a:rect r="r" b="b" t="t" l="l"/>
            <a:pathLst>
              <a:path h="7499482" w="4359074">
                <a:moveTo>
                  <a:pt x="0" y="0"/>
                </a:moveTo>
                <a:lnTo>
                  <a:pt x="4359074" y="0"/>
                </a:lnTo>
                <a:lnTo>
                  <a:pt x="4359074" y="7499482"/>
                </a:lnTo>
                <a:lnTo>
                  <a:pt x="0" y="7499482"/>
                </a:lnTo>
                <a:lnTo>
                  <a:pt x="0" y="0"/>
                </a:lnTo>
                <a:close/>
              </a:path>
            </a:pathLst>
          </a:custGeom>
          <a:blipFill>
            <a:blip r:embed="rId4"/>
            <a:stretch>
              <a:fillRect l="0" t="0" r="0" b="0"/>
            </a:stretch>
          </a:blipFill>
        </p:spPr>
      </p:sp>
      <p:sp>
        <p:nvSpPr>
          <p:cNvPr name="Freeform 5" id="5"/>
          <p:cNvSpPr/>
          <p:nvPr/>
        </p:nvSpPr>
        <p:spPr>
          <a:xfrm flipH="false" flipV="true" rot="0">
            <a:off x="16391922" y="-1761677"/>
            <a:ext cx="2804755" cy="4526840"/>
          </a:xfrm>
          <a:custGeom>
            <a:avLst/>
            <a:gdLst/>
            <a:ahLst/>
            <a:cxnLst/>
            <a:rect r="r" b="b" t="t" l="l"/>
            <a:pathLst>
              <a:path h="4526840" w="2804755">
                <a:moveTo>
                  <a:pt x="0" y="4526840"/>
                </a:moveTo>
                <a:lnTo>
                  <a:pt x="2804755" y="4526840"/>
                </a:lnTo>
                <a:lnTo>
                  <a:pt x="2804755" y="0"/>
                </a:lnTo>
                <a:lnTo>
                  <a:pt x="0" y="0"/>
                </a:lnTo>
                <a:lnTo>
                  <a:pt x="0" y="4526840"/>
                </a:lnTo>
                <a:close/>
              </a:path>
            </a:pathLst>
          </a:custGeom>
          <a:blipFill>
            <a:blip r:embed="rId5"/>
            <a:stretch>
              <a:fillRect l="0" t="0" r="0" b="0"/>
            </a:stretch>
          </a:blipFill>
        </p:spPr>
      </p:sp>
      <p:sp>
        <p:nvSpPr>
          <p:cNvPr name="Freeform 6" id="6"/>
          <p:cNvSpPr/>
          <p:nvPr/>
        </p:nvSpPr>
        <p:spPr>
          <a:xfrm flipH="true" flipV="true" rot="0">
            <a:off x="15716166" y="-3237872"/>
            <a:ext cx="1804115" cy="5210441"/>
          </a:xfrm>
          <a:custGeom>
            <a:avLst/>
            <a:gdLst/>
            <a:ahLst/>
            <a:cxnLst/>
            <a:rect r="r" b="b" t="t" l="l"/>
            <a:pathLst>
              <a:path h="5210441" w="1804115">
                <a:moveTo>
                  <a:pt x="1804115" y="5210441"/>
                </a:moveTo>
                <a:lnTo>
                  <a:pt x="0" y="5210441"/>
                </a:lnTo>
                <a:lnTo>
                  <a:pt x="0" y="0"/>
                </a:lnTo>
                <a:lnTo>
                  <a:pt x="1804115" y="0"/>
                </a:lnTo>
                <a:lnTo>
                  <a:pt x="1804115" y="5210441"/>
                </a:lnTo>
                <a:close/>
              </a:path>
            </a:pathLst>
          </a:custGeom>
          <a:blipFill>
            <a:blip r:embed="rId6"/>
            <a:stretch>
              <a:fillRect l="0" t="0" r="0" b="0"/>
            </a:stretch>
          </a:blipFill>
        </p:spPr>
      </p:sp>
      <p:sp>
        <p:nvSpPr>
          <p:cNvPr name="Freeform 7" id="7"/>
          <p:cNvSpPr/>
          <p:nvPr/>
        </p:nvSpPr>
        <p:spPr>
          <a:xfrm flipH="false" flipV="false" rot="-8823753">
            <a:off x="14589004" y="-2829196"/>
            <a:ext cx="1801316" cy="4688892"/>
          </a:xfrm>
          <a:custGeom>
            <a:avLst/>
            <a:gdLst/>
            <a:ahLst/>
            <a:cxnLst/>
            <a:rect r="r" b="b" t="t" l="l"/>
            <a:pathLst>
              <a:path h="4688892" w="1801316">
                <a:moveTo>
                  <a:pt x="0" y="0"/>
                </a:moveTo>
                <a:lnTo>
                  <a:pt x="1801316" y="0"/>
                </a:lnTo>
                <a:lnTo>
                  <a:pt x="1801316" y="4688892"/>
                </a:lnTo>
                <a:lnTo>
                  <a:pt x="0" y="4688892"/>
                </a:lnTo>
                <a:lnTo>
                  <a:pt x="0" y="0"/>
                </a:lnTo>
                <a:close/>
              </a:path>
            </a:pathLst>
          </a:custGeom>
          <a:blipFill>
            <a:blip r:embed="rId7"/>
            <a:stretch>
              <a:fillRect l="0" t="0" r="0" b="0"/>
            </a:stretch>
          </a:blipFill>
        </p:spPr>
      </p:sp>
      <p:sp>
        <p:nvSpPr>
          <p:cNvPr name="Freeform 8" id="8"/>
          <p:cNvSpPr/>
          <p:nvPr/>
        </p:nvSpPr>
        <p:spPr>
          <a:xfrm flipH="false" flipV="false" rot="0">
            <a:off x="4008880" y="9651657"/>
            <a:ext cx="1855092" cy="2803665"/>
          </a:xfrm>
          <a:custGeom>
            <a:avLst/>
            <a:gdLst/>
            <a:ahLst/>
            <a:cxnLst/>
            <a:rect r="r" b="b" t="t" l="l"/>
            <a:pathLst>
              <a:path h="2803665" w="1855092">
                <a:moveTo>
                  <a:pt x="0" y="0"/>
                </a:moveTo>
                <a:lnTo>
                  <a:pt x="1855092" y="0"/>
                </a:lnTo>
                <a:lnTo>
                  <a:pt x="1855092" y="2803665"/>
                </a:lnTo>
                <a:lnTo>
                  <a:pt x="0" y="2803665"/>
                </a:lnTo>
                <a:lnTo>
                  <a:pt x="0" y="0"/>
                </a:lnTo>
                <a:close/>
              </a:path>
            </a:pathLst>
          </a:custGeom>
          <a:blipFill>
            <a:blip r:embed="rId8"/>
            <a:stretch>
              <a:fillRect l="0" t="0" r="0" b="0"/>
            </a:stretch>
          </a:blipFill>
        </p:spPr>
      </p:sp>
      <p:sp>
        <p:nvSpPr>
          <p:cNvPr name="TextBox 9" id="9"/>
          <p:cNvSpPr txBox="true"/>
          <p:nvPr/>
        </p:nvSpPr>
        <p:spPr>
          <a:xfrm rot="0">
            <a:off x="6822355" y="344526"/>
            <a:ext cx="3886330" cy="916150"/>
          </a:xfrm>
          <a:prstGeom prst="rect">
            <a:avLst/>
          </a:prstGeom>
        </p:spPr>
        <p:txBody>
          <a:bodyPr anchor="t" rtlCol="false" tIns="0" lIns="0" bIns="0" rIns="0">
            <a:spAutoFit/>
          </a:bodyPr>
          <a:lstStyle/>
          <a:p>
            <a:pPr algn="l" marL="0" indent="0" lvl="0">
              <a:lnSpc>
                <a:spcPts val="6720"/>
              </a:lnSpc>
              <a:spcBef>
                <a:spcPct val="0"/>
              </a:spcBef>
            </a:pPr>
            <a:r>
              <a:rPr lang="en-US" b="true" sz="4800">
                <a:solidFill>
                  <a:srgbClr val="000000"/>
                </a:solidFill>
                <a:latin typeface="Times New Roman Bold"/>
                <a:ea typeface="Times New Roman Bold"/>
                <a:cs typeface="Times New Roman Bold"/>
                <a:sym typeface="Times New Roman Bold"/>
              </a:rPr>
              <a:t>1. Initial Audit </a:t>
            </a:r>
          </a:p>
        </p:txBody>
      </p:sp>
      <p:sp>
        <p:nvSpPr>
          <p:cNvPr name="TextBox 10" id="10"/>
          <p:cNvSpPr txBox="true"/>
          <p:nvPr/>
        </p:nvSpPr>
        <p:spPr>
          <a:xfrm rot="0">
            <a:off x="1481274" y="1386153"/>
            <a:ext cx="5721778" cy="916163"/>
          </a:xfrm>
          <a:prstGeom prst="rect">
            <a:avLst/>
          </a:prstGeom>
        </p:spPr>
        <p:txBody>
          <a:bodyPr anchor="t" rtlCol="false" tIns="0" lIns="0" bIns="0" rIns="0">
            <a:spAutoFit/>
          </a:bodyPr>
          <a:lstStyle/>
          <a:p>
            <a:pPr algn="ctr">
              <a:lnSpc>
                <a:spcPts val="6720"/>
              </a:lnSpc>
            </a:pPr>
            <a:r>
              <a:rPr lang="en-US" sz="4800" b="true">
                <a:solidFill>
                  <a:srgbClr val="000000"/>
                </a:solidFill>
                <a:latin typeface="Times New Roman Bold"/>
                <a:ea typeface="Times New Roman Bold"/>
                <a:cs typeface="Times New Roman Bold"/>
                <a:sym typeface="Times New Roman Bold"/>
              </a:rPr>
              <a:t>Current Performance :</a:t>
            </a:r>
          </a:p>
        </p:txBody>
      </p:sp>
      <p:sp>
        <p:nvSpPr>
          <p:cNvPr name="TextBox 11" id="11"/>
          <p:cNvSpPr txBox="true"/>
          <p:nvPr/>
        </p:nvSpPr>
        <p:spPr>
          <a:xfrm rot="0">
            <a:off x="2119914" y="2475402"/>
            <a:ext cx="14029663" cy="2055777"/>
          </a:xfrm>
          <a:prstGeom prst="rect">
            <a:avLst/>
          </a:prstGeom>
        </p:spPr>
        <p:txBody>
          <a:bodyPr anchor="t" rtlCol="false" tIns="0" lIns="0" bIns="0" rIns="0">
            <a:spAutoFit/>
          </a:bodyPr>
          <a:lstStyle/>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This  website  page is not optimized properly.</a:t>
            </a:r>
          </a:p>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Limited Information available on the website itself regarding current SEO performance.</a:t>
            </a:r>
          </a:p>
        </p:txBody>
      </p:sp>
      <p:sp>
        <p:nvSpPr>
          <p:cNvPr name="TextBox 12" id="12"/>
          <p:cNvSpPr txBox="true"/>
          <p:nvPr/>
        </p:nvSpPr>
        <p:spPr>
          <a:xfrm rot="0">
            <a:off x="1481274" y="4556578"/>
            <a:ext cx="3162229" cy="916163"/>
          </a:xfrm>
          <a:prstGeom prst="rect">
            <a:avLst/>
          </a:prstGeom>
        </p:spPr>
        <p:txBody>
          <a:bodyPr anchor="t" rtlCol="false" tIns="0" lIns="0" bIns="0" rIns="0">
            <a:spAutoFit/>
          </a:bodyPr>
          <a:lstStyle/>
          <a:p>
            <a:pPr algn="ctr" marL="0" indent="0" lvl="0">
              <a:lnSpc>
                <a:spcPts val="6720"/>
              </a:lnSpc>
              <a:spcBef>
                <a:spcPct val="0"/>
              </a:spcBef>
            </a:pPr>
            <a:r>
              <a:rPr lang="en-US" b="true" sz="4800">
                <a:solidFill>
                  <a:srgbClr val="000000"/>
                </a:solidFill>
                <a:latin typeface="Times New Roman Bold"/>
                <a:ea typeface="Times New Roman Bold"/>
                <a:cs typeface="Times New Roman Bold"/>
                <a:sym typeface="Times New Roman Bold"/>
              </a:rPr>
              <a:t>Strengthes : </a:t>
            </a:r>
          </a:p>
        </p:txBody>
      </p:sp>
      <p:sp>
        <p:nvSpPr>
          <p:cNvPr name="TextBox 13" id="13"/>
          <p:cNvSpPr txBox="true"/>
          <p:nvPr/>
        </p:nvSpPr>
        <p:spPr>
          <a:xfrm rot="0">
            <a:off x="2273797" y="5644192"/>
            <a:ext cx="11723088" cy="1389145"/>
          </a:xfrm>
          <a:prstGeom prst="rect">
            <a:avLst/>
          </a:prstGeom>
        </p:spPr>
        <p:txBody>
          <a:bodyPr anchor="t" rtlCol="false" tIns="0" lIns="0" bIns="0" rIns="0">
            <a:spAutoFit/>
          </a:bodyPr>
          <a:lstStyle/>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Directory Listing seems to be disabled on your server</a:t>
            </a:r>
          </a:p>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Secure transfer protocol (https).</a:t>
            </a:r>
          </a:p>
        </p:txBody>
      </p:sp>
      <p:sp>
        <p:nvSpPr>
          <p:cNvPr name="TextBox 14" id="14"/>
          <p:cNvSpPr txBox="true"/>
          <p:nvPr/>
        </p:nvSpPr>
        <p:spPr>
          <a:xfrm rot="0">
            <a:off x="1481274" y="6842836"/>
            <a:ext cx="3524869" cy="916163"/>
          </a:xfrm>
          <a:prstGeom prst="rect">
            <a:avLst/>
          </a:prstGeom>
        </p:spPr>
        <p:txBody>
          <a:bodyPr anchor="t" rtlCol="false" tIns="0" lIns="0" bIns="0" rIns="0">
            <a:spAutoFit/>
          </a:bodyPr>
          <a:lstStyle/>
          <a:p>
            <a:pPr algn="ctr" marL="0" indent="0" lvl="0">
              <a:lnSpc>
                <a:spcPts val="6720"/>
              </a:lnSpc>
              <a:spcBef>
                <a:spcPct val="0"/>
              </a:spcBef>
            </a:pPr>
            <a:r>
              <a:rPr lang="en-US" b="true" sz="4800">
                <a:solidFill>
                  <a:srgbClr val="000000"/>
                </a:solidFill>
                <a:latin typeface="Times New Roman Bold"/>
                <a:ea typeface="Times New Roman Bold"/>
                <a:cs typeface="Times New Roman Bold"/>
                <a:sym typeface="Times New Roman Bold"/>
              </a:rPr>
              <a:t>Weaknesses : </a:t>
            </a:r>
          </a:p>
        </p:txBody>
      </p:sp>
      <p:sp>
        <p:nvSpPr>
          <p:cNvPr name="TextBox 15" id="15"/>
          <p:cNvSpPr txBox="true"/>
          <p:nvPr/>
        </p:nvSpPr>
        <p:spPr>
          <a:xfrm rot="0">
            <a:off x="2273797" y="7825675"/>
            <a:ext cx="10758653" cy="1389145"/>
          </a:xfrm>
          <a:prstGeom prst="rect">
            <a:avLst/>
          </a:prstGeom>
        </p:spPr>
        <p:txBody>
          <a:bodyPr anchor="t" rtlCol="false" tIns="0" lIns="0" bIns="0" rIns="0">
            <a:spAutoFit/>
          </a:bodyPr>
          <a:lstStyle/>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Limited Content and lack of  keyword targeting </a:t>
            </a:r>
          </a:p>
          <a:p>
            <a:pPr algn="l" marL="820417" indent="-410209" lvl="1">
              <a:lnSpc>
                <a:spcPts val="5319"/>
              </a:lnSpc>
              <a:buFont typeface="Arial"/>
              <a:buChar char="•"/>
            </a:pPr>
            <a:r>
              <a:rPr lang="en-US" sz="3799">
                <a:solidFill>
                  <a:srgbClr val="000000"/>
                </a:solidFill>
                <a:latin typeface="Times New Roman"/>
                <a:ea typeface="Times New Roman"/>
                <a:cs typeface="Times New Roman"/>
                <a:sym typeface="Times New Roman"/>
              </a:rPr>
              <a:t>Absence of clear meta description.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2235223">
            <a:off x="-1221091" y="7787833"/>
            <a:ext cx="3916596" cy="4790943"/>
          </a:xfrm>
          <a:custGeom>
            <a:avLst/>
            <a:gdLst/>
            <a:ahLst/>
            <a:cxnLst/>
            <a:rect r="r" b="b" t="t" l="l"/>
            <a:pathLst>
              <a:path h="4790943" w="3916596">
                <a:moveTo>
                  <a:pt x="3916596" y="0"/>
                </a:moveTo>
                <a:lnTo>
                  <a:pt x="0" y="0"/>
                </a:lnTo>
                <a:lnTo>
                  <a:pt x="0" y="4790943"/>
                </a:lnTo>
                <a:lnTo>
                  <a:pt x="3916596" y="4790943"/>
                </a:lnTo>
                <a:lnTo>
                  <a:pt x="3916596" y="0"/>
                </a:lnTo>
                <a:close/>
              </a:path>
            </a:pathLst>
          </a:custGeom>
          <a:blipFill>
            <a:blip r:embed="rId2"/>
            <a:stretch>
              <a:fillRect l="0" t="0" r="0" b="0"/>
            </a:stretch>
          </a:blipFill>
        </p:spPr>
      </p:sp>
      <p:sp>
        <p:nvSpPr>
          <p:cNvPr name="Freeform 3" id="3"/>
          <p:cNvSpPr/>
          <p:nvPr/>
        </p:nvSpPr>
        <p:spPr>
          <a:xfrm flipH="false" flipV="false" rot="0">
            <a:off x="299884" y="9033805"/>
            <a:ext cx="3947827" cy="6419230"/>
          </a:xfrm>
          <a:custGeom>
            <a:avLst/>
            <a:gdLst/>
            <a:ahLst/>
            <a:cxnLst/>
            <a:rect r="r" b="b" t="t" l="l"/>
            <a:pathLst>
              <a:path h="6419230" w="3947827">
                <a:moveTo>
                  <a:pt x="0" y="0"/>
                </a:moveTo>
                <a:lnTo>
                  <a:pt x="3947827" y="0"/>
                </a:lnTo>
                <a:lnTo>
                  <a:pt x="3947827" y="6419230"/>
                </a:lnTo>
                <a:lnTo>
                  <a:pt x="0" y="6419230"/>
                </a:lnTo>
                <a:lnTo>
                  <a:pt x="0" y="0"/>
                </a:lnTo>
                <a:close/>
              </a:path>
            </a:pathLst>
          </a:custGeom>
          <a:blipFill>
            <a:blip r:embed="rId3"/>
            <a:stretch>
              <a:fillRect l="0" t="0" r="0" b="0"/>
            </a:stretch>
          </a:blipFill>
        </p:spPr>
      </p:sp>
      <p:sp>
        <p:nvSpPr>
          <p:cNvPr name="Freeform 4" id="4"/>
          <p:cNvSpPr/>
          <p:nvPr/>
        </p:nvSpPr>
        <p:spPr>
          <a:xfrm flipH="false" flipV="false" rot="0">
            <a:off x="1829343" y="9033805"/>
            <a:ext cx="4359074" cy="7499482"/>
          </a:xfrm>
          <a:custGeom>
            <a:avLst/>
            <a:gdLst/>
            <a:ahLst/>
            <a:cxnLst/>
            <a:rect r="r" b="b" t="t" l="l"/>
            <a:pathLst>
              <a:path h="7499482" w="4359074">
                <a:moveTo>
                  <a:pt x="0" y="0"/>
                </a:moveTo>
                <a:lnTo>
                  <a:pt x="4359074" y="0"/>
                </a:lnTo>
                <a:lnTo>
                  <a:pt x="4359074" y="7499482"/>
                </a:lnTo>
                <a:lnTo>
                  <a:pt x="0" y="7499482"/>
                </a:lnTo>
                <a:lnTo>
                  <a:pt x="0" y="0"/>
                </a:lnTo>
                <a:close/>
              </a:path>
            </a:pathLst>
          </a:custGeom>
          <a:blipFill>
            <a:blip r:embed="rId4"/>
            <a:stretch>
              <a:fillRect l="0" t="0" r="0" b="0"/>
            </a:stretch>
          </a:blipFill>
        </p:spPr>
      </p:sp>
      <p:sp>
        <p:nvSpPr>
          <p:cNvPr name="Freeform 5" id="5"/>
          <p:cNvSpPr/>
          <p:nvPr/>
        </p:nvSpPr>
        <p:spPr>
          <a:xfrm flipH="false" flipV="true" rot="0">
            <a:off x="16391922" y="-1761677"/>
            <a:ext cx="2804755" cy="4526840"/>
          </a:xfrm>
          <a:custGeom>
            <a:avLst/>
            <a:gdLst/>
            <a:ahLst/>
            <a:cxnLst/>
            <a:rect r="r" b="b" t="t" l="l"/>
            <a:pathLst>
              <a:path h="4526840" w="2804755">
                <a:moveTo>
                  <a:pt x="0" y="4526840"/>
                </a:moveTo>
                <a:lnTo>
                  <a:pt x="2804755" y="4526840"/>
                </a:lnTo>
                <a:lnTo>
                  <a:pt x="2804755" y="0"/>
                </a:lnTo>
                <a:lnTo>
                  <a:pt x="0" y="0"/>
                </a:lnTo>
                <a:lnTo>
                  <a:pt x="0" y="4526840"/>
                </a:lnTo>
                <a:close/>
              </a:path>
            </a:pathLst>
          </a:custGeom>
          <a:blipFill>
            <a:blip r:embed="rId5"/>
            <a:stretch>
              <a:fillRect l="0" t="0" r="0" b="0"/>
            </a:stretch>
          </a:blipFill>
        </p:spPr>
      </p:sp>
      <p:sp>
        <p:nvSpPr>
          <p:cNvPr name="Freeform 6" id="6"/>
          <p:cNvSpPr/>
          <p:nvPr/>
        </p:nvSpPr>
        <p:spPr>
          <a:xfrm flipH="true" flipV="true" rot="0">
            <a:off x="15716166" y="-3237872"/>
            <a:ext cx="1804115" cy="5210441"/>
          </a:xfrm>
          <a:custGeom>
            <a:avLst/>
            <a:gdLst/>
            <a:ahLst/>
            <a:cxnLst/>
            <a:rect r="r" b="b" t="t" l="l"/>
            <a:pathLst>
              <a:path h="5210441" w="1804115">
                <a:moveTo>
                  <a:pt x="1804115" y="5210441"/>
                </a:moveTo>
                <a:lnTo>
                  <a:pt x="0" y="5210441"/>
                </a:lnTo>
                <a:lnTo>
                  <a:pt x="0" y="0"/>
                </a:lnTo>
                <a:lnTo>
                  <a:pt x="1804115" y="0"/>
                </a:lnTo>
                <a:lnTo>
                  <a:pt x="1804115" y="5210441"/>
                </a:lnTo>
                <a:close/>
              </a:path>
            </a:pathLst>
          </a:custGeom>
          <a:blipFill>
            <a:blip r:embed="rId6"/>
            <a:stretch>
              <a:fillRect l="0" t="0" r="0" b="0"/>
            </a:stretch>
          </a:blipFill>
        </p:spPr>
      </p:sp>
      <p:sp>
        <p:nvSpPr>
          <p:cNvPr name="Freeform 7" id="7"/>
          <p:cNvSpPr/>
          <p:nvPr/>
        </p:nvSpPr>
        <p:spPr>
          <a:xfrm flipH="false" flipV="false" rot="-8823753">
            <a:off x="14589004" y="-2829196"/>
            <a:ext cx="1801316" cy="4688892"/>
          </a:xfrm>
          <a:custGeom>
            <a:avLst/>
            <a:gdLst/>
            <a:ahLst/>
            <a:cxnLst/>
            <a:rect r="r" b="b" t="t" l="l"/>
            <a:pathLst>
              <a:path h="4688892" w="1801316">
                <a:moveTo>
                  <a:pt x="0" y="0"/>
                </a:moveTo>
                <a:lnTo>
                  <a:pt x="1801316" y="0"/>
                </a:lnTo>
                <a:lnTo>
                  <a:pt x="1801316" y="4688892"/>
                </a:lnTo>
                <a:lnTo>
                  <a:pt x="0" y="4688892"/>
                </a:lnTo>
                <a:lnTo>
                  <a:pt x="0" y="0"/>
                </a:lnTo>
                <a:close/>
              </a:path>
            </a:pathLst>
          </a:custGeom>
          <a:blipFill>
            <a:blip r:embed="rId7"/>
            <a:stretch>
              <a:fillRect l="0" t="0" r="0" b="0"/>
            </a:stretch>
          </a:blipFill>
        </p:spPr>
      </p:sp>
      <p:sp>
        <p:nvSpPr>
          <p:cNvPr name="Freeform 8" id="8"/>
          <p:cNvSpPr/>
          <p:nvPr/>
        </p:nvSpPr>
        <p:spPr>
          <a:xfrm flipH="false" flipV="false" rot="0">
            <a:off x="4008880" y="9651657"/>
            <a:ext cx="1855092" cy="2803665"/>
          </a:xfrm>
          <a:custGeom>
            <a:avLst/>
            <a:gdLst/>
            <a:ahLst/>
            <a:cxnLst/>
            <a:rect r="r" b="b" t="t" l="l"/>
            <a:pathLst>
              <a:path h="2803665" w="1855092">
                <a:moveTo>
                  <a:pt x="0" y="0"/>
                </a:moveTo>
                <a:lnTo>
                  <a:pt x="1855092" y="0"/>
                </a:lnTo>
                <a:lnTo>
                  <a:pt x="1855092" y="2803665"/>
                </a:lnTo>
                <a:lnTo>
                  <a:pt x="0" y="2803665"/>
                </a:lnTo>
                <a:lnTo>
                  <a:pt x="0" y="0"/>
                </a:lnTo>
                <a:close/>
              </a:path>
            </a:pathLst>
          </a:custGeom>
          <a:blipFill>
            <a:blip r:embed="rId8"/>
            <a:stretch>
              <a:fillRect l="0" t="0" r="0" b="0"/>
            </a:stretch>
          </a:blipFill>
        </p:spPr>
      </p:sp>
      <p:graphicFrame>
        <p:nvGraphicFramePr>
          <p:cNvPr name="Table 9" id="9"/>
          <p:cNvGraphicFramePr>
            <a:graphicFrameLocks noGrp="true"/>
          </p:cNvGraphicFramePr>
          <p:nvPr/>
        </p:nvGraphicFramePr>
        <p:xfrm>
          <a:off x="1603280" y="2922285"/>
          <a:ext cx="16339685" cy="6572250"/>
        </p:xfrm>
        <a:graphic>
          <a:graphicData uri="http://schemas.openxmlformats.org/drawingml/2006/table">
            <a:tbl>
              <a:tblPr/>
              <a:tblGrid>
                <a:gridCol w="2094095"/>
                <a:gridCol w="8006545"/>
                <a:gridCol w="6239045"/>
              </a:tblGrid>
              <a:tr h="1111343">
                <a:tc>
                  <a:txBody>
                    <a:bodyPr anchor="t" rtlCol="false"/>
                    <a:lstStyle/>
                    <a:p>
                      <a:pPr algn="ctr">
                        <a:lnSpc>
                          <a:spcPts val="4899"/>
                        </a:lnSpc>
                        <a:defRPr/>
                      </a:pPr>
                      <a:r>
                        <a:rPr lang="en-US" sz="3499" b="true">
                          <a:solidFill>
                            <a:srgbClr val="000000"/>
                          </a:solidFill>
                          <a:latin typeface="Times New Roman Bold"/>
                          <a:ea typeface="Times New Roman Bold"/>
                          <a:cs typeface="Times New Roman Bold"/>
                          <a:sym typeface="Times New Roman Bold"/>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899"/>
                        </a:lnSpc>
                        <a:defRPr/>
                      </a:pPr>
                      <a:r>
                        <a:rPr lang="en-US" sz="3499" b="true">
                          <a:solidFill>
                            <a:srgbClr val="000000"/>
                          </a:solidFill>
                          <a:latin typeface="Times New Roman Bold"/>
                          <a:ea typeface="Times New Roman Bold"/>
                          <a:cs typeface="Times New Roman Bold"/>
                          <a:sym typeface="Times New Roman Bold"/>
                        </a:rPr>
                        <a:t>Targeted Keyword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899"/>
                        </a:lnSpc>
                        <a:defRPr/>
                      </a:pPr>
                      <a:r>
                        <a:rPr lang="en-US" sz="3499" b="true">
                          <a:solidFill>
                            <a:srgbClr val="000000"/>
                          </a:solidFill>
                          <a:latin typeface="Times New Roman Bold"/>
                          <a:ea typeface="Times New Roman Bold"/>
                          <a:cs typeface="Times New Roman Bold"/>
                          <a:sym typeface="Times New Roman Bold"/>
                        </a:rPr>
                        <a:t>Search volume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2181">
                <a:tc>
                  <a:txBody>
                    <a:bodyPr anchor="t" rtlCol="false"/>
                    <a:lstStyle/>
                    <a:p>
                      <a:pPr algn="ctr">
                        <a:lnSpc>
                          <a:spcPts val="4759"/>
                        </a:lnSpc>
                        <a:defRPr/>
                      </a:pPr>
                      <a:r>
                        <a:rPr lang="en-US" sz="3399">
                          <a:solidFill>
                            <a:srgbClr val="000000"/>
                          </a:solidFill>
                          <a:latin typeface="Times New Roman"/>
                          <a:ea typeface="Times New Roman"/>
                          <a:cs typeface="Times New Roman"/>
                          <a:sym typeface="Times New Roman"/>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Times New Roman"/>
                          <a:ea typeface="Times New Roman"/>
                          <a:cs typeface="Times New Roman"/>
                          <a:sym typeface="Times New Roman"/>
                        </a:rPr>
                        <a:t>Digital Supply Chain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Times New Roman"/>
                          <a:ea typeface="Times New Roman"/>
                          <a:cs typeface="Times New Roman"/>
                          <a:sym typeface="Times New Roman"/>
                        </a:rPr>
                        <a:t>100-1K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2181">
                <a:tc>
                  <a:txBody>
                    <a:bodyPr anchor="t" rtlCol="false"/>
                    <a:lstStyle/>
                    <a:p>
                      <a:pPr algn="ctr">
                        <a:lnSpc>
                          <a:spcPts val="4759"/>
                        </a:lnSpc>
                        <a:defRPr/>
                      </a:pPr>
                      <a:r>
                        <a:rPr lang="en-US" sz="3399">
                          <a:solidFill>
                            <a:srgbClr val="000000"/>
                          </a:solidFill>
                          <a:latin typeface="Times New Roman"/>
                          <a:ea typeface="Times New Roman"/>
                          <a:cs typeface="Times New Roman"/>
                          <a:sym typeface="Times New Roman"/>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Times New Roman"/>
                          <a:ea typeface="Times New Roman"/>
                          <a:cs typeface="Times New Roman"/>
                          <a:sym typeface="Times New Roman"/>
                        </a:rPr>
                        <a:t>Intelligent Automation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Times New Roman"/>
                          <a:ea typeface="Times New Roman"/>
                          <a:cs typeface="Times New Roman"/>
                          <a:sym typeface="Times New Roman"/>
                        </a:rPr>
                        <a:t>1K-10K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2181">
                <a:tc>
                  <a:txBody>
                    <a:bodyPr anchor="t" rtlCol="false"/>
                    <a:lstStyle/>
                    <a:p>
                      <a:pPr algn="ctr">
                        <a:lnSpc>
                          <a:spcPts val="4759"/>
                        </a:lnSpc>
                        <a:defRPr/>
                      </a:pPr>
                      <a:r>
                        <a:rPr lang="en-US" sz="3399">
                          <a:solidFill>
                            <a:srgbClr val="000000"/>
                          </a:solidFill>
                          <a:latin typeface="Times New Roman"/>
                          <a:ea typeface="Times New Roman"/>
                          <a:cs typeface="Times New Roman"/>
                          <a:sym typeface="Times New Roman"/>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Times New Roman"/>
                          <a:ea typeface="Times New Roman"/>
                          <a:cs typeface="Times New Roman"/>
                          <a:sym typeface="Times New Roman"/>
                        </a:rPr>
                        <a:t>Cloud and Infrastructure services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Times New Roman"/>
                          <a:ea typeface="Times New Roman"/>
                          <a:cs typeface="Times New Roman"/>
                          <a:sym typeface="Times New Roman"/>
                        </a:rPr>
                        <a:t>100-1K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2181">
                <a:tc>
                  <a:txBody>
                    <a:bodyPr anchor="t" rtlCol="false"/>
                    <a:lstStyle/>
                    <a:p>
                      <a:pPr algn="ctr">
                        <a:lnSpc>
                          <a:spcPts val="4759"/>
                        </a:lnSpc>
                        <a:defRPr/>
                      </a:pPr>
                      <a:r>
                        <a:rPr lang="en-US" sz="3399">
                          <a:solidFill>
                            <a:srgbClr val="000000"/>
                          </a:solidFill>
                          <a:latin typeface="Times New Roman"/>
                          <a:ea typeface="Times New Roman"/>
                          <a:cs typeface="Times New Roman"/>
                          <a:sym typeface="Times New Roman"/>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Times New Roman"/>
                          <a:ea typeface="Times New Roman"/>
                          <a:cs typeface="Times New Roman"/>
                          <a:sym typeface="Times New Roman"/>
                        </a:rPr>
                        <a:t>Data Analytics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Times New Roman"/>
                          <a:ea typeface="Times New Roman"/>
                          <a:cs typeface="Times New Roman"/>
                          <a:sym typeface="Times New Roman"/>
                        </a:rPr>
                        <a:t>10K-100K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2181">
                <a:tc>
                  <a:txBody>
                    <a:bodyPr anchor="t" rtlCol="false"/>
                    <a:lstStyle/>
                    <a:p>
                      <a:pPr algn="ctr">
                        <a:lnSpc>
                          <a:spcPts val="4759"/>
                        </a:lnSpc>
                        <a:defRPr/>
                      </a:pPr>
                      <a:r>
                        <a:rPr lang="en-US" sz="3399">
                          <a:solidFill>
                            <a:srgbClr val="000000"/>
                          </a:solidFill>
                          <a:latin typeface="Times New Roman"/>
                          <a:ea typeface="Times New Roman"/>
                          <a:cs typeface="Times New Roman"/>
                          <a:sym typeface="Times New Roman"/>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Times New Roman"/>
                          <a:ea typeface="Times New Roman"/>
                          <a:cs typeface="Times New Roman"/>
                          <a:sym typeface="Times New Roman"/>
                        </a:rPr>
                        <a:t>SAP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Times New Roman"/>
                          <a:ea typeface="Times New Roman"/>
                          <a:cs typeface="Times New Roman"/>
                          <a:sym typeface="Times New Roman"/>
                        </a:rPr>
                        <a:t>100k-1M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0" id="10"/>
          <p:cNvSpPr txBox="true"/>
          <p:nvPr/>
        </p:nvSpPr>
        <p:spPr>
          <a:xfrm rot="0">
            <a:off x="6543118" y="387040"/>
            <a:ext cx="5201764" cy="916150"/>
          </a:xfrm>
          <a:prstGeom prst="rect">
            <a:avLst/>
          </a:prstGeom>
        </p:spPr>
        <p:txBody>
          <a:bodyPr anchor="t" rtlCol="false" tIns="0" lIns="0" bIns="0" rIns="0">
            <a:spAutoFit/>
          </a:bodyPr>
          <a:lstStyle/>
          <a:p>
            <a:pPr algn="ctr">
              <a:lnSpc>
                <a:spcPts val="6720"/>
              </a:lnSpc>
            </a:pPr>
            <a:r>
              <a:rPr lang="en-US" sz="4800" b="true">
                <a:solidFill>
                  <a:srgbClr val="000000"/>
                </a:solidFill>
                <a:latin typeface="Times New Roman Bold"/>
                <a:ea typeface="Times New Roman Bold"/>
                <a:cs typeface="Times New Roman Bold"/>
                <a:sym typeface="Times New Roman Bold"/>
              </a:rPr>
              <a:t>2.Keyword Research</a:t>
            </a:r>
          </a:p>
        </p:txBody>
      </p:sp>
      <p:sp>
        <p:nvSpPr>
          <p:cNvPr name="TextBox 11" id="11"/>
          <p:cNvSpPr txBox="true"/>
          <p:nvPr/>
        </p:nvSpPr>
        <p:spPr>
          <a:xfrm rot="0">
            <a:off x="2273797" y="1376018"/>
            <a:ext cx="13943341" cy="1389145"/>
          </a:xfrm>
          <a:prstGeom prst="rect">
            <a:avLst/>
          </a:prstGeom>
        </p:spPr>
        <p:txBody>
          <a:bodyPr anchor="t" rtlCol="false" tIns="0" lIns="0" bIns="0" rIns="0">
            <a:spAutoFit/>
          </a:bodyPr>
          <a:lstStyle/>
          <a:p>
            <a:pPr algn="just" marL="0" indent="0" lvl="0">
              <a:lnSpc>
                <a:spcPts val="5319"/>
              </a:lnSpc>
              <a:spcBef>
                <a:spcPct val="0"/>
              </a:spcBef>
            </a:pPr>
            <a:r>
              <a:rPr lang="en-US" sz="3799">
                <a:solidFill>
                  <a:srgbClr val="000000"/>
                </a:solidFill>
                <a:latin typeface="Times New Roman"/>
                <a:ea typeface="Times New Roman"/>
                <a:cs typeface="Times New Roman"/>
                <a:sym typeface="Times New Roman"/>
              </a:rPr>
              <a:t>Identify relevant keywords with high search volume and low competition for the selected company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888" r="0" b="-16888"/>
            </a:stretch>
          </a:blipFill>
        </p:spPr>
      </p:sp>
      <p:sp>
        <p:nvSpPr>
          <p:cNvPr name="Freeform 3" id="3"/>
          <p:cNvSpPr/>
          <p:nvPr/>
        </p:nvSpPr>
        <p:spPr>
          <a:xfrm flipH="true" flipV="false" rot="-2235223">
            <a:off x="-1221091" y="7787833"/>
            <a:ext cx="3916596" cy="4790943"/>
          </a:xfrm>
          <a:custGeom>
            <a:avLst/>
            <a:gdLst/>
            <a:ahLst/>
            <a:cxnLst/>
            <a:rect r="r" b="b" t="t" l="l"/>
            <a:pathLst>
              <a:path h="4790943" w="3916596">
                <a:moveTo>
                  <a:pt x="3916596" y="0"/>
                </a:moveTo>
                <a:lnTo>
                  <a:pt x="0" y="0"/>
                </a:lnTo>
                <a:lnTo>
                  <a:pt x="0" y="4790943"/>
                </a:lnTo>
                <a:lnTo>
                  <a:pt x="3916596" y="4790943"/>
                </a:lnTo>
                <a:lnTo>
                  <a:pt x="3916596" y="0"/>
                </a:lnTo>
                <a:close/>
              </a:path>
            </a:pathLst>
          </a:custGeom>
          <a:blipFill>
            <a:blip r:embed="rId3"/>
            <a:stretch>
              <a:fillRect l="0" t="0" r="0" b="0"/>
            </a:stretch>
          </a:blipFill>
        </p:spPr>
      </p:sp>
      <p:sp>
        <p:nvSpPr>
          <p:cNvPr name="Freeform 4" id="4"/>
          <p:cNvSpPr/>
          <p:nvPr/>
        </p:nvSpPr>
        <p:spPr>
          <a:xfrm flipH="false" flipV="false" rot="0">
            <a:off x="299884" y="9033805"/>
            <a:ext cx="3947827" cy="6419230"/>
          </a:xfrm>
          <a:custGeom>
            <a:avLst/>
            <a:gdLst/>
            <a:ahLst/>
            <a:cxnLst/>
            <a:rect r="r" b="b" t="t" l="l"/>
            <a:pathLst>
              <a:path h="6419230" w="3947827">
                <a:moveTo>
                  <a:pt x="0" y="0"/>
                </a:moveTo>
                <a:lnTo>
                  <a:pt x="3947827" y="0"/>
                </a:lnTo>
                <a:lnTo>
                  <a:pt x="3947827" y="6419230"/>
                </a:lnTo>
                <a:lnTo>
                  <a:pt x="0" y="6419230"/>
                </a:lnTo>
                <a:lnTo>
                  <a:pt x="0" y="0"/>
                </a:lnTo>
                <a:close/>
              </a:path>
            </a:pathLst>
          </a:custGeom>
          <a:blipFill>
            <a:blip r:embed="rId4"/>
            <a:stretch>
              <a:fillRect l="0" t="0" r="0" b="0"/>
            </a:stretch>
          </a:blipFill>
        </p:spPr>
      </p:sp>
      <p:sp>
        <p:nvSpPr>
          <p:cNvPr name="Freeform 5" id="5"/>
          <p:cNvSpPr/>
          <p:nvPr/>
        </p:nvSpPr>
        <p:spPr>
          <a:xfrm flipH="false" flipV="false" rot="0">
            <a:off x="1829343" y="9033805"/>
            <a:ext cx="4359074" cy="7499482"/>
          </a:xfrm>
          <a:custGeom>
            <a:avLst/>
            <a:gdLst/>
            <a:ahLst/>
            <a:cxnLst/>
            <a:rect r="r" b="b" t="t" l="l"/>
            <a:pathLst>
              <a:path h="7499482" w="4359074">
                <a:moveTo>
                  <a:pt x="0" y="0"/>
                </a:moveTo>
                <a:lnTo>
                  <a:pt x="4359074" y="0"/>
                </a:lnTo>
                <a:lnTo>
                  <a:pt x="4359074" y="7499482"/>
                </a:lnTo>
                <a:lnTo>
                  <a:pt x="0" y="7499482"/>
                </a:lnTo>
                <a:lnTo>
                  <a:pt x="0" y="0"/>
                </a:lnTo>
                <a:close/>
              </a:path>
            </a:pathLst>
          </a:custGeom>
          <a:blipFill>
            <a:blip r:embed="rId5"/>
            <a:stretch>
              <a:fillRect l="0" t="0" r="0" b="0"/>
            </a:stretch>
          </a:blipFill>
        </p:spPr>
      </p:sp>
      <p:sp>
        <p:nvSpPr>
          <p:cNvPr name="Freeform 6" id="6"/>
          <p:cNvSpPr/>
          <p:nvPr/>
        </p:nvSpPr>
        <p:spPr>
          <a:xfrm flipH="false" flipV="true" rot="0">
            <a:off x="16391922" y="-1761677"/>
            <a:ext cx="2804755" cy="4526840"/>
          </a:xfrm>
          <a:custGeom>
            <a:avLst/>
            <a:gdLst/>
            <a:ahLst/>
            <a:cxnLst/>
            <a:rect r="r" b="b" t="t" l="l"/>
            <a:pathLst>
              <a:path h="4526840" w="2804755">
                <a:moveTo>
                  <a:pt x="0" y="4526840"/>
                </a:moveTo>
                <a:lnTo>
                  <a:pt x="2804755" y="4526840"/>
                </a:lnTo>
                <a:lnTo>
                  <a:pt x="2804755" y="0"/>
                </a:lnTo>
                <a:lnTo>
                  <a:pt x="0" y="0"/>
                </a:lnTo>
                <a:lnTo>
                  <a:pt x="0" y="4526840"/>
                </a:lnTo>
                <a:close/>
              </a:path>
            </a:pathLst>
          </a:custGeom>
          <a:blipFill>
            <a:blip r:embed="rId6"/>
            <a:stretch>
              <a:fillRect l="0" t="0" r="0" b="0"/>
            </a:stretch>
          </a:blipFill>
        </p:spPr>
      </p:sp>
      <p:sp>
        <p:nvSpPr>
          <p:cNvPr name="Freeform 7" id="7"/>
          <p:cNvSpPr/>
          <p:nvPr/>
        </p:nvSpPr>
        <p:spPr>
          <a:xfrm flipH="true" flipV="true" rot="0">
            <a:off x="15716166" y="-3237872"/>
            <a:ext cx="1804115" cy="5210441"/>
          </a:xfrm>
          <a:custGeom>
            <a:avLst/>
            <a:gdLst/>
            <a:ahLst/>
            <a:cxnLst/>
            <a:rect r="r" b="b" t="t" l="l"/>
            <a:pathLst>
              <a:path h="5210441" w="1804115">
                <a:moveTo>
                  <a:pt x="1804115" y="5210441"/>
                </a:moveTo>
                <a:lnTo>
                  <a:pt x="0" y="5210441"/>
                </a:lnTo>
                <a:lnTo>
                  <a:pt x="0" y="0"/>
                </a:lnTo>
                <a:lnTo>
                  <a:pt x="1804115" y="0"/>
                </a:lnTo>
                <a:lnTo>
                  <a:pt x="1804115" y="5210441"/>
                </a:lnTo>
                <a:close/>
              </a:path>
            </a:pathLst>
          </a:custGeom>
          <a:blipFill>
            <a:blip r:embed="rId7"/>
            <a:stretch>
              <a:fillRect l="0" t="0" r="0" b="0"/>
            </a:stretch>
          </a:blipFill>
        </p:spPr>
      </p:sp>
      <p:sp>
        <p:nvSpPr>
          <p:cNvPr name="Freeform 8" id="8"/>
          <p:cNvSpPr/>
          <p:nvPr/>
        </p:nvSpPr>
        <p:spPr>
          <a:xfrm flipH="false" flipV="false" rot="-8823753">
            <a:off x="14589004" y="-2829196"/>
            <a:ext cx="1801316" cy="4688892"/>
          </a:xfrm>
          <a:custGeom>
            <a:avLst/>
            <a:gdLst/>
            <a:ahLst/>
            <a:cxnLst/>
            <a:rect r="r" b="b" t="t" l="l"/>
            <a:pathLst>
              <a:path h="4688892" w="1801316">
                <a:moveTo>
                  <a:pt x="0" y="0"/>
                </a:moveTo>
                <a:lnTo>
                  <a:pt x="1801316" y="0"/>
                </a:lnTo>
                <a:lnTo>
                  <a:pt x="1801316" y="4688892"/>
                </a:lnTo>
                <a:lnTo>
                  <a:pt x="0" y="4688892"/>
                </a:lnTo>
                <a:lnTo>
                  <a:pt x="0" y="0"/>
                </a:lnTo>
                <a:close/>
              </a:path>
            </a:pathLst>
          </a:custGeom>
          <a:blipFill>
            <a:blip r:embed="rId8"/>
            <a:stretch>
              <a:fillRect l="0" t="0" r="0" b="0"/>
            </a:stretch>
          </a:blipFill>
        </p:spPr>
      </p:sp>
      <p:sp>
        <p:nvSpPr>
          <p:cNvPr name="Freeform 9" id="9"/>
          <p:cNvSpPr/>
          <p:nvPr/>
        </p:nvSpPr>
        <p:spPr>
          <a:xfrm flipH="false" flipV="false" rot="0">
            <a:off x="4008880" y="9651657"/>
            <a:ext cx="1855092" cy="2803665"/>
          </a:xfrm>
          <a:custGeom>
            <a:avLst/>
            <a:gdLst/>
            <a:ahLst/>
            <a:cxnLst/>
            <a:rect r="r" b="b" t="t" l="l"/>
            <a:pathLst>
              <a:path h="2803665" w="1855092">
                <a:moveTo>
                  <a:pt x="0" y="0"/>
                </a:moveTo>
                <a:lnTo>
                  <a:pt x="1855092" y="0"/>
                </a:lnTo>
                <a:lnTo>
                  <a:pt x="1855092" y="2803665"/>
                </a:lnTo>
                <a:lnTo>
                  <a:pt x="0" y="2803665"/>
                </a:lnTo>
                <a:lnTo>
                  <a:pt x="0" y="0"/>
                </a:lnTo>
                <a:close/>
              </a:path>
            </a:pathLst>
          </a:custGeom>
          <a:blipFill>
            <a:blip r:embed="rId9"/>
            <a:stretch>
              <a:fillRect l="0" t="0" r="0" b="0"/>
            </a:stretch>
          </a:blipFill>
        </p:spPr>
      </p:sp>
      <p:sp>
        <p:nvSpPr>
          <p:cNvPr name="TextBox 10" id="10"/>
          <p:cNvSpPr txBox="true"/>
          <p:nvPr/>
        </p:nvSpPr>
        <p:spPr>
          <a:xfrm rot="0">
            <a:off x="4008880" y="1066587"/>
            <a:ext cx="9330595" cy="1630990"/>
          </a:xfrm>
          <a:prstGeom prst="rect">
            <a:avLst/>
          </a:prstGeom>
        </p:spPr>
        <p:txBody>
          <a:bodyPr anchor="t" rtlCol="false" tIns="0" lIns="0" bIns="0" rIns="0">
            <a:spAutoFit/>
          </a:bodyPr>
          <a:lstStyle/>
          <a:p>
            <a:pPr algn="ctr">
              <a:lnSpc>
                <a:spcPts val="13383"/>
              </a:lnSpc>
            </a:pPr>
            <a:r>
              <a:rPr lang="en-US" sz="9559" spc="-191">
                <a:solidFill>
                  <a:srgbClr val="34624B"/>
                </a:solidFill>
                <a:latin typeface="Arbutus Slab"/>
                <a:ea typeface="Arbutus Slab"/>
                <a:cs typeface="Arbutus Slab"/>
                <a:sym typeface="Arbutus Slab"/>
              </a:rPr>
              <a:t>What is SEO</a:t>
            </a:r>
          </a:p>
        </p:txBody>
      </p:sp>
      <p:sp>
        <p:nvSpPr>
          <p:cNvPr name="TextBox 11" id="11"/>
          <p:cNvSpPr txBox="true"/>
          <p:nvPr/>
        </p:nvSpPr>
        <p:spPr>
          <a:xfrm rot="0">
            <a:off x="948039" y="2706147"/>
            <a:ext cx="16391922" cy="4722305"/>
          </a:xfrm>
          <a:prstGeom prst="rect">
            <a:avLst/>
          </a:prstGeom>
        </p:spPr>
        <p:txBody>
          <a:bodyPr anchor="t" rtlCol="false" tIns="0" lIns="0" bIns="0" rIns="0">
            <a:spAutoFit/>
          </a:bodyPr>
          <a:lstStyle/>
          <a:p>
            <a:pPr algn="l" marL="0" indent="0" lvl="0">
              <a:lnSpc>
                <a:spcPts val="5319"/>
              </a:lnSpc>
              <a:spcBef>
                <a:spcPct val="0"/>
              </a:spcBef>
            </a:pPr>
            <a:r>
              <a:rPr lang="en-US" sz="3799">
                <a:solidFill>
                  <a:srgbClr val="000000"/>
                </a:solidFill>
                <a:latin typeface="Times New Roman"/>
                <a:ea typeface="Times New Roman"/>
                <a:cs typeface="Times New Roman"/>
                <a:sym typeface="Times New Roman"/>
              </a:rPr>
              <a:t>Search Engine Optimization (SEO) is the practice of enhancing a website to improve its visibility on search engines like Google. When people search for products or services related to your business, appearing at the top of the search results is crucial for driving organic traffic. SEO encompasses various techniques and strategies aimed at improving the website's content, structure, and off-site factors to achieve higher rankings in search engine results pages (SERPs).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2235223">
            <a:off x="-1221091" y="7787833"/>
            <a:ext cx="3916596" cy="4790943"/>
          </a:xfrm>
          <a:custGeom>
            <a:avLst/>
            <a:gdLst/>
            <a:ahLst/>
            <a:cxnLst/>
            <a:rect r="r" b="b" t="t" l="l"/>
            <a:pathLst>
              <a:path h="4790943" w="3916596">
                <a:moveTo>
                  <a:pt x="3916596" y="0"/>
                </a:moveTo>
                <a:lnTo>
                  <a:pt x="0" y="0"/>
                </a:lnTo>
                <a:lnTo>
                  <a:pt x="0" y="4790943"/>
                </a:lnTo>
                <a:lnTo>
                  <a:pt x="3916596" y="4790943"/>
                </a:lnTo>
                <a:lnTo>
                  <a:pt x="3916596" y="0"/>
                </a:lnTo>
                <a:close/>
              </a:path>
            </a:pathLst>
          </a:custGeom>
          <a:blipFill>
            <a:blip r:embed="rId2"/>
            <a:stretch>
              <a:fillRect l="0" t="0" r="0" b="0"/>
            </a:stretch>
          </a:blipFill>
        </p:spPr>
      </p:sp>
      <p:sp>
        <p:nvSpPr>
          <p:cNvPr name="Freeform 3" id="3"/>
          <p:cNvSpPr/>
          <p:nvPr/>
        </p:nvSpPr>
        <p:spPr>
          <a:xfrm flipH="false" flipV="false" rot="0">
            <a:off x="299884" y="9033805"/>
            <a:ext cx="3947827" cy="6419230"/>
          </a:xfrm>
          <a:custGeom>
            <a:avLst/>
            <a:gdLst/>
            <a:ahLst/>
            <a:cxnLst/>
            <a:rect r="r" b="b" t="t" l="l"/>
            <a:pathLst>
              <a:path h="6419230" w="3947827">
                <a:moveTo>
                  <a:pt x="0" y="0"/>
                </a:moveTo>
                <a:lnTo>
                  <a:pt x="3947827" y="0"/>
                </a:lnTo>
                <a:lnTo>
                  <a:pt x="3947827" y="6419230"/>
                </a:lnTo>
                <a:lnTo>
                  <a:pt x="0" y="6419230"/>
                </a:lnTo>
                <a:lnTo>
                  <a:pt x="0" y="0"/>
                </a:lnTo>
                <a:close/>
              </a:path>
            </a:pathLst>
          </a:custGeom>
          <a:blipFill>
            <a:blip r:embed="rId3"/>
            <a:stretch>
              <a:fillRect l="0" t="0" r="0" b="0"/>
            </a:stretch>
          </a:blipFill>
        </p:spPr>
      </p:sp>
      <p:sp>
        <p:nvSpPr>
          <p:cNvPr name="Freeform 4" id="4"/>
          <p:cNvSpPr/>
          <p:nvPr/>
        </p:nvSpPr>
        <p:spPr>
          <a:xfrm flipH="false" flipV="false" rot="0">
            <a:off x="1829343" y="9033805"/>
            <a:ext cx="4359074" cy="7499482"/>
          </a:xfrm>
          <a:custGeom>
            <a:avLst/>
            <a:gdLst/>
            <a:ahLst/>
            <a:cxnLst/>
            <a:rect r="r" b="b" t="t" l="l"/>
            <a:pathLst>
              <a:path h="7499482" w="4359074">
                <a:moveTo>
                  <a:pt x="0" y="0"/>
                </a:moveTo>
                <a:lnTo>
                  <a:pt x="4359074" y="0"/>
                </a:lnTo>
                <a:lnTo>
                  <a:pt x="4359074" y="7499482"/>
                </a:lnTo>
                <a:lnTo>
                  <a:pt x="0" y="7499482"/>
                </a:lnTo>
                <a:lnTo>
                  <a:pt x="0" y="0"/>
                </a:lnTo>
                <a:close/>
              </a:path>
            </a:pathLst>
          </a:custGeom>
          <a:blipFill>
            <a:blip r:embed="rId4"/>
            <a:stretch>
              <a:fillRect l="0" t="0" r="0" b="0"/>
            </a:stretch>
          </a:blipFill>
        </p:spPr>
      </p:sp>
      <p:sp>
        <p:nvSpPr>
          <p:cNvPr name="Freeform 5" id="5"/>
          <p:cNvSpPr/>
          <p:nvPr/>
        </p:nvSpPr>
        <p:spPr>
          <a:xfrm flipH="false" flipV="true" rot="0">
            <a:off x="16391922" y="-1761677"/>
            <a:ext cx="2804755" cy="4526840"/>
          </a:xfrm>
          <a:custGeom>
            <a:avLst/>
            <a:gdLst/>
            <a:ahLst/>
            <a:cxnLst/>
            <a:rect r="r" b="b" t="t" l="l"/>
            <a:pathLst>
              <a:path h="4526840" w="2804755">
                <a:moveTo>
                  <a:pt x="0" y="4526840"/>
                </a:moveTo>
                <a:lnTo>
                  <a:pt x="2804755" y="4526840"/>
                </a:lnTo>
                <a:lnTo>
                  <a:pt x="2804755" y="0"/>
                </a:lnTo>
                <a:lnTo>
                  <a:pt x="0" y="0"/>
                </a:lnTo>
                <a:lnTo>
                  <a:pt x="0" y="4526840"/>
                </a:lnTo>
                <a:close/>
              </a:path>
            </a:pathLst>
          </a:custGeom>
          <a:blipFill>
            <a:blip r:embed="rId5"/>
            <a:stretch>
              <a:fillRect l="0" t="0" r="0" b="0"/>
            </a:stretch>
          </a:blipFill>
        </p:spPr>
      </p:sp>
      <p:sp>
        <p:nvSpPr>
          <p:cNvPr name="Freeform 6" id="6"/>
          <p:cNvSpPr/>
          <p:nvPr/>
        </p:nvSpPr>
        <p:spPr>
          <a:xfrm flipH="true" flipV="true" rot="0">
            <a:off x="15716166" y="-3237872"/>
            <a:ext cx="1804115" cy="5210441"/>
          </a:xfrm>
          <a:custGeom>
            <a:avLst/>
            <a:gdLst/>
            <a:ahLst/>
            <a:cxnLst/>
            <a:rect r="r" b="b" t="t" l="l"/>
            <a:pathLst>
              <a:path h="5210441" w="1804115">
                <a:moveTo>
                  <a:pt x="1804115" y="5210441"/>
                </a:moveTo>
                <a:lnTo>
                  <a:pt x="0" y="5210441"/>
                </a:lnTo>
                <a:lnTo>
                  <a:pt x="0" y="0"/>
                </a:lnTo>
                <a:lnTo>
                  <a:pt x="1804115" y="0"/>
                </a:lnTo>
                <a:lnTo>
                  <a:pt x="1804115" y="5210441"/>
                </a:lnTo>
                <a:close/>
              </a:path>
            </a:pathLst>
          </a:custGeom>
          <a:blipFill>
            <a:blip r:embed="rId6"/>
            <a:stretch>
              <a:fillRect l="0" t="0" r="0" b="0"/>
            </a:stretch>
          </a:blipFill>
        </p:spPr>
      </p:sp>
      <p:sp>
        <p:nvSpPr>
          <p:cNvPr name="Freeform 7" id="7"/>
          <p:cNvSpPr/>
          <p:nvPr/>
        </p:nvSpPr>
        <p:spPr>
          <a:xfrm flipH="false" flipV="false" rot="-8823753">
            <a:off x="14589004" y="-2829196"/>
            <a:ext cx="1801316" cy="4688892"/>
          </a:xfrm>
          <a:custGeom>
            <a:avLst/>
            <a:gdLst/>
            <a:ahLst/>
            <a:cxnLst/>
            <a:rect r="r" b="b" t="t" l="l"/>
            <a:pathLst>
              <a:path h="4688892" w="1801316">
                <a:moveTo>
                  <a:pt x="0" y="0"/>
                </a:moveTo>
                <a:lnTo>
                  <a:pt x="1801316" y="0"/>
                </a:lnTo>
                <a:lnTo>
                  <a:pt x="1801316" y="4688892"/>
                </a:lnTo>
                <a:lnTo>
                  <a:pt x="0" y="4688892"/>
                </a:lnTo>
                <a:lnTo>
                  <a:pt x="0" y="0"/>
                </a:lnTo>
                <a:close/>
              </a:path>
            </a:pathLst>
          </a:custGeom>
          <a:blipFill>
            <a:blip r:embed="rId7"/>
            <a:stretch>
              <a:fillRect l="0" t="0" r="0" b="0"/>
            </a:stretch>
          </a:blipFill>
        </p:spPr>
      </p:sp>
      <p:sp>
        <p:nvSpPr>
          <p:cNvPr name="Freeform 8" id="8"/>
          <p:cNvSpPr/>
          <p:nvPr/>
        </p:nvSpPr>
        <p:spPr>
          <a:xfrm flipH="false" flipV="false" rot="0">
            <a:off x="4008880" y="9651657"/>
            <a:ext cx="1855092" cy="2803665"/>
          </a:xfrm>
          <a:custGeom>
            <a:avLst/>
            <a:gdLst/>
            <a:ahLst/>
            <a:cxnLst/>
            <a:rect r="r" b="b" t="t" l="l"/>
            <a:pathLst>
              <a:path h="2803665" w="1855092">
                <a:moveTo>
                  <a:pt x="0" y="0"/>
                </a:moveTo>
                <a:lnTo>
                  <a:pt x="1855092" y="0"/>
                </a:lnTo>
                <a:lnTo>
                  <a:pt x="1855092" y="2803665"/>
                </a:lnTo>
                <a:lnTo>
                  <a:pt x="0" y="2803665"/>
                </a:lnTo>
                <a:lnTo>
                  <a:pt x="0" y="0"/>
                </a:lnTo>
                <a:close/>
              </a:path>
            </a:pathLst>
          </a:custGeom>
          <a:blipFill>
            <a:blip r:embed="rId8"/>
            <a:stretch>
              <a:fillRect l="0" t="0" r="0" b="0"/>
            </a:stretch>
          </a:blipFill>
        </p:spPr>
      </p:sp>
      <p:sp>
        <p:nvSpPr>
          <p:cNvPr name="TextBox 9" id="9"/>
          <p:cNvSpPr txBox="true"/>
          <p:nvPr/>
        </p:nvSpPr>
        <p:spPr>
          <a:xfrm rot="0">
            <a:off x="2169920" y="179729"/>
            <a:ext cx="13319742" cy="1152412"/>
          </a:xfrm>
          <a:prstGeom prst="rect">
            <a:avLst/>
          </a:prstGeom>
        </p:spPr>
        <p:txBody>
          <a:bodyPr anchor="t" rtlCol="false" tIns="0" lIns="0" bIns="0" rIns="0">
            <a:spAutoFit/>
          </a:bodyPr>
          <a:lstStyle/>
          <a:p>
            <a:pPr algn="ctr" marL="0" indent="0" lvl="0">
              <a:lnSpc>
                <a:spcPts val="8400"/>
              </a:lnSpc>
              <a:spcBef>
                <a:spcPct val="0"/>
              </a:spcBef>
            </a:pPr>
            <a:r>
              <a:rPr lang="en-US" b="true" sz="6000">
                <a:solidFill>
                  <a:srgbClr val="000000"/>
                </a:solidFill>
                <a:latin typeface="Times New Roman Bold"/>
                <a:ea typeface="Times New Roman Bold"/>
                <a:cs typeface="Times New Roman Bold"/>
                <a:sym typeface="Times New Roman Bold"/>
              </a:rPr>
              <a:t>3. On-Page SEO Optimization Audit </a:t>
            </a:r>
          </a:p>
        </p:txBody>
      </p:sp>
      <p:sp>
        <p:nvSpPr>
          <p:cNvPr name="TextBox 10" id="10"/>
          <p:cNvSpPr txBox="true"/>
          <p:nvPr/>
        </p:nvSpPr>
        <p:spPr>
          <a:xfrm rot="0">
            <a:off x="1454456" y="1405203"/>
            <a:ext cx="3459738" cy="824200"/>
          </a:xfrm>
          <a:prstGeom prst="rect">
            <a:avLst/>
          </a:prstGeom>
        </p:spPr>
        <p:txBody>
          <a:bodyPr anchor="t" rtlCol="false" tIns="0" lIns="0" bIns="0" rIns="0">
            <a:spAutoFit/>
          </a:bodyPr>
          <a:lstStyle/>
          <a:p>
            <a:pPr algn="ctr" marL="0" indent="0" lvl="0">
              <a:lnSpc>
                <a:spcPts val="6020"/>
              </a:lnSpc>
              <a:spcBef>
                <a:spcPct val="0"/>
              </a:spcBef>
            </a:pPr>
            <a:r>
              <a:rPr lang="en-US" b="true" sz="4300">
                <a:solidFill>
                  <a:srgbClr val="000000"/>
                </a:solidFill>
                <a:latin typeface="Times New Roman Bold"/>
                <a:ea typeface="Times New Roman Bold"/>
                <a:cs typeface="Times New Roman Bold"/>
                <a:sym typeface="Times New Roman Bold"/>
              </a:rPr>
              <a:t>Selected Page :</a:t>
            </a:r>
          </a:p>
        </p:txBody>
      </p:sp>
      <p:sp>
        <p:nvSpPr>
          <p:cNvPr name="TextBox 11" id="11"/>
          <p:cNvSpPr txBox="true"/>
          <p:nvPr/>
        </p:nvSpPr>
        <p:spPr>
          <a:xfrm rot="0">
            <a:off x="4936426" y="1538689"/>
            <a:ext cx="10946415" cy="604852"/>
          </a:xfrm>
          <a:prstGeom prst="rect">
            <a:avLst/>
          </a:prstGeom>
        </p:spPr>
        <p:txBody>
          <a:bodyPr anchor="t" rtlCol="false" tIns="0" lIns="0" bIns="0" rIns="0">
            <a:spAutoFit/>
          </a:bodyPr>
          <a:lstStyle/>
          <a:p>
            <a:pPr algn="ctr" marL="0" indent="0" lvl="0">
              <a:lnSpc>
                <a:spcPts val="4455"/>
              </a:lnSpc>
              <a:spcBef>
                <a:spcPct val="0"/>
              </a:spcBef>
            </a:pPr>
            <a:r>
              <a:rPr lang="en-US" sz="3182" u="sng">
                <a:solidFill>
                  <a:srgbClr val="000000"/>
                </a:solidFill>
                <a:latin typeface="Times New Roman"/>
                <a:ea typeface="Times New Roman"/>
                <a:cs typeface="Times New Roman"/>
                <a:sym typeface="Times New Roman"/>
                <a:hlinkClick r:id="rId9" tooltip="https://www.techmahindra.com/services/digital-supply-chain/"/>
              </a:rPr>
              <a:t>https://www.techmahindra.com/services/digital-supply-chain/</a:t>
            </a:r>
          </a:p>
        </p:txBody>
      </p:sp>
      <p:sp>
        <p:nvSpPr>
          <p:cNvPr name="TextBox 12" id="12"/>
          <p:cNvSpPr txBox="true"/>
          <p:nvPr/>
        </p:nvSpPr>
        <p:spPr>
          <a:xfrm rot="0">
            <a:off x="1906811" y="3345591"/>
            <a:ext cx="14711413" cy="4722305"/>
          </a:xfrm>
          <a:prstGeom prst="rect">
            <a:avLst/>
          </a:prstGeom>
        </p:spPr>
        <p:txBody>
          <a:bodyPr anchor="t" rtlCol="false" tIns="0" lIns="0" bIns="0" rIns="0">
            <a:spAutoFit/>
          </a:bodyPr>
          <a:lstStyle/>
          <a:p>
            <a:pPr algn="l" marL="820417" indent="-410209" lvl="1">
              <a:lnSpc>
                <a:spcPts val="5319"/>
              </a:lnSpc>
              <a:buFont typeface="Arial"/>
              <a:buChar char="•"/>
            </a:pPr>
            <a:r>
              <a:rPr lang="en-US" b="true" sz="3799">
                <a:solidFill>
                  <a:srgbClr val="000000"/>
                </a:solidFill>
                <a:latin typeface="Times New Roman Bold"/>
                <a:ea typeface="Times New Roman Bold"/>
                <a:cs typeface="Times New Roman Bold"/>
                <a:sym typeface="Times New Roman Bold"/>
              </a:rPr>
              <a:t>Title Tag :</a:t>
            </a:r>
            <a:r>
              <a:rPr lang="en-US" sz="3799">
                <a:solidFill>
                  <a:srgbClr val="000000"/>
                </a:solidFill>
                <a:latin typeface="Times New Roman"/>
                <a:ea typeface="Times New Roman"/>
                <a:cs typeface="Times New Roman"/>
                <a:sym typeface="Times New Roman"/>
              </a:rPr>
              <a:t>  SEO Title is set and is 36 Characters long</a:t>
            </a:r>
          </a:p>
          <a:p>
            <a:pPr algn="l" marL="820417" indent="-410209" lvl="1">
              <a:lnSpc>
                <a:spcPts val="5319"/>
              </a:lnSpc>
              <a:buFont typeface="Arial"/>
              <a:buChar char="•"/>
            </a:pPr>
            <a:r>
              <a:rPr lang="en-US" b="true" sz="3799">
                <a:solidFill>
                  <a:srgbClr val="000000"/>
                </a:solidFill>
                <a:latin typeface="Times New Roman Bold"/>
                <a:ea typeface="Times New Roman Bold"/>
                <a:cs typeface="Times New Roman Bold"/>
                <a:sym typeface="Times New Roman Bold"/>
              </a:rPr>
              <a:t>Meta Description : </a:t>
            </a:r>
            <a:r>
              <a:rPr lang="en-US" sz="3799">
                <a:solidFill>
                  <a:srgbClr val="000000"/>
                </a:solidFill>
                <a:latin typeface="Times New Roman"/>
                <a:ea typeface="Times New Roman"/>
                <a:cs typeface="Times New Roman"/>
                <a:sym typeface="Times New Roman"/>
              </a:rPr>
              <a:t>No meta Description was found for this page</a:t>
            </a:r>
          </a:p>
          <a:p>
            <a:pPr algn="l" marL="820417" indent="-410209" lvl="1">
              <a:lnSpc>
                <a:spcPts val="5319"/>
              </a:lnSpc>
              <a:buFont typeface="Arial"/>
              <a:buChar char="•"/>
            </a:pPr>
            <a:r>
              <a:rPr lang="en-US" b="true" sz="3799">
                <a:solidFill>
                  <a:srgbClr val="000000"/>
                </a:solidFill>
                <a:latin typeface="Times New Roman Bold"/>
                <a:ea typeface="Times New Roman Bold"/>
                <a:cs typeface="Times New Roman Bold"/>
                <a:sym typeface="Times New Roman Bold"/>
              </a:rPr>
              <a:t>Headings : </a:t>
            </a:r>
            <a:r>
              <a:rPr lang="en-US" sz="3799">
                <a:solidFill>
                  <a:srgbClr val="000000"/>
                </a:solidFill>
                <a:latin typeface="Times New Roman"/>
                <a:ea typeface="Times New Roman"/>
                <a:cs typeface="Times New Roman"/>
                <a:sym typeface="Times New Roman"/>
              </a:rPr>
              <a:t>No keywords were found in the meta description.  (H1, H2 tag found this page)</a:t>
            </a:r>
          </a:p>
          <a:p>
            <a:pPr algn="l" marL="820417" indent="-410209" lvl="1">
              <a:lnSpc>
                <a:spcPts val="5319"/>
              </a:lnSpc>
              <a:buFont typeface="Arial"/>
              <a:buChar char="•"/>
            </a:pPr>
            <a:r>
              <a:rPr lang="en-US" b="true" sz="3799">
                <a:solidFill>
                  <a:srgbClr val="000000"/>
                </a:solidFill>
                <a:latin typeface="Times New Roman Bold"/>
                <a:ea typeface="Times New Roman Bold"/>
                <a:cs typeface="Times New Roman Bold"/>
                <a:sym typeface="Times New Roman Bold"/>
              </a:rPr>
              <a:t>Images </a:t>
            </a:r>
            <a:r>
              <a:rPr lang="en-US" sz="3799">
                <a:solidFill>
                  <a:srgbClr val="000000"/>
                </a:solidFill>
                <a:latin typeface="Times New Roman"/>
                <a:ea typeface="Times New Roman"/>
                <a:cs typeface="Times New Roman"/>
                <a:sym typeface="Times New Roman"/>
              </a:rPr>
              <a:t>: All images on the page have alt attributes.</a:t>
            </a:r>
          </a:p>
          <a:p>
            <a:pPr algn="l" marL="820417" indent="-410209" lvl="1">
              <a:lnSpc>
                <a:spcPts val="5319"/>
              </a:lnSpc>
              <a:buFont typeface="Arial"/>
              <a:buChar char="•"/>
            </a:pPr>
            <a:r>
              <a:rPr lang="en-US" b="true" sz="3799">
                <a:solidFill>
                  <a:srgbClr val="000000"/>
                </a:solidFill>
                <a:latin typeface="Times New Roman Bold"/>
                <a:ea typeface="Times New Roman Bold"/>
                <a:cs typeface="Times New Roman Bold"/>
                <a:sym typeface="Times New Roman Bold"/>
              </a:rPr>
              <a:t>Internal and External Linking </a:t>
            </a:r>
            <a:r>
              <a:rPr lang="en-US" sz="3799">
                <a:solidFill>
                  <a:srgbClr val="000000"/>
                </a:solidFill>
                <a:latin typeface="Times New Roman"/>
                <a:ea typeface="Times New Roman"/>
                <a:cs typeface="Times New Roman"/>
                <a:sym typeface="Times New Roman"/>
              </a:rPr>
              <a:t>: The page has a correct number of internal and external links.</a:t>
            </a:r>
          </a:p>
        </p:txBody>
      </p:sp>
      <p:sp>
        <p:nvSpPr>
          <p:cNvPr name="TextBox 13" id="13"/>
          <p:cNvSpPr txBox="true"/>
          <p:nvPr/>
        </p:nvSpPr>
        <p:spPr>
          <a:xfrm rot="0">
            <a:off x="1454456" y="2302316"/>
            <a:ext cx="4335614" cy="824200"/>
          </a:xfrm>
          <a:prstGeom prst="rect">
            <a:avLst/>
          </a:prstGeom>
        </p:spPr>
        <p:txBody>
          <a:bodyPr anchor="t" rtlCol="false" tIns="0" lIns="0" bIns="0" rIns="0">
            <a:spAutoFit/>
          </a:bodyPr>
          <a:lstStyle/>
          <a:p>
            <a:pPr algn="ctr" marL="0" indent="0" lvl="0">
              <a:lnSpc>
                <a:spcPts val="6020"/>
              </a:lnSpc>
              <a:spcBef>
                <a:spcPct val="0"/>
              </a:spcBef>
            </a:pPr>
            <a:r>
              <a:rPr lang="en-US" b="true" sz="4300">
                <a:solidFill>
                  <a:srgbClr val="000000"/>
                </a:solidFill>
                <a:latin typeface="Times New Roman Bold"/>
                <a:ea typeface="Times New Roman Bold"/>
                <a:cs typeface="Times New Roman Bold"/>
                <a:sym typeface="Times New Roman Bold"/>
              </a:rPr>
              <a:t>Selected Keyword :</a:t>
            </a:r>
          </a:p>
        </p:txBody>
      </p:sp>
      <p:sp>
        <p:nvSpPr>
          <p:cNvPr name="TextBox 14" id="14"/>
          <p:cNvSpPr txBox="true"/>
          <p:nvPr/>
        </p:nvSpPr>
        <p:spPr>
          <a:xfrm rot="0">
            <a:off x="6188417" y="2362685"/>
            <a:ext cx="4363464" cy="722512"/>
          </a:xfrm>
          <a:prstGeom prst="rect">
            <a:avLst/>
          </a:prstGeom>
        </p:spPr>
        <p:txBody>
          <a:bodyPr anchor="t" rtlCol="false" tIns="0" lIns="0" bIns="0" rIns="0">
            <a:spAutoFit/>
          </a:bodyPr>
          <a:lstStyle/>
          <a:p>
            <a:pPr algn="ctr">
              <a:lnSpc>
                <a:spcPts val="5319"/>
              </a:lnSpc>
            </a:pPr>
            <a:r>
              <a:rPr lang="en-US" sz="3799">
                <a:solidFill>
                  <a:srgbClr val="000000"/>
                </a:solidFill>
                <a:latin typeface="Times New Roman"/>
                <a:ea typeface="Times New Roman"/>
                <a:cs typeface="Times New Roman"/>
                <a:sym typeface="Times New Roman"/>
              </a:rPr>
              <a:t>Digital Supply Chain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DAGOXHRwXn8</dc:identifier>
  <dcterms:modified xsi:type="dcterms:W3CDTF">2011-08-01T06:04:30Z</dcterms:modified>
  <cp:revision>1</cp:revision>
  <dc:title>Sakthi Abirami V SEO Project</dc:title>
</cp:coreProperties>
</file>