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6"/>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 id="270" r:id="rId14"/>
    <p:sldId id="271" r:id="rId15"/>
  </p:sldIdLst>
  <p:sldSz cx="12192000" cy="6858000"/>
  <p:notesSz cx="12192000" cy="6858000"/>
  <p:embeddedFontLst>
    <p:embeddedFont>
      <p:font typeface="Roboto" charset="0"/>
      <p:regular r:id="rId17"/>
      <p:bold r:id="rId18"/>
      <p:italic r:id="rId19"/>
      <p:boldItalic r:id="rId20"/>
    </p:embeddedFont>
    <p:embeddedFont>
      <p:font typeface="Calibri" pitchFamily="34" charset="0"/>
      <p:regular r:id="rId21"/>
      <p:bold r:id="rId22"/>
      <p:italic r:id="rId23"/>
      <p:boldItalic r:id="rId24"/>
    </p:embeddedFont>
    <p:embeddedFont>
      <p:font typeface="Trebuchet MS" pitchFamily="3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3" d="100"/>
          <a:sy n="63" d="100"/>
        </p:scale>
        <p:origin x="-126" y="-228"/>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1048749"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50"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51"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52"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1048753"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54"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2886938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1048606"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7"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08"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048709" name="Google Shape;193;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10" name="Google Shape;194;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1048712" name="Google Shape;207;g2f5d6dc17e3_3_0:notes"/>
          <p:cNvSpPr>
            <a:spLocks noGrp="1" noRot="1" noChangeAspect="1"/>
          </p:cNvSpPr>
          <p:nvPr>
            <p:ph type="sldImg" idx="2"/>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713" name="Google Shape;208;g2f5d6dc17e3_3_0: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14" name="Google Shape;209;g2f5d6dc17e3_3_0: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1048723" name="Google Shape;213;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24" name="Google Shape;214;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1048726" name="Google Shape;227;g2f5d6dc17e3_3_5:notes"/>
          <p:cNvSpPr>
            <a:spLocks noGrp="1" noRot="1" noChangeAspect="1"/>
          </p:cNvSpPr>
          <p:nvPr>
            <p:ph type="sldImg" idx="2"/>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727" name="Google Shape;228;g2f5d6dc17e3_3_5: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28" name="Google Shape;229;g2f5d6dc17e3_3_5: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1048733" name="Google Shape;234;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34" name="Google Shape;235;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1048630" name="Google Shape;71;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31" name="Google Shape;72;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1048649" name="Google Shape;96;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50" name="Google Shape;97;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048659" name="Google Shape;122;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60" name="Google Shape;123;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048667" name="Google Shape;137;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68" name="Google Shape;138;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048675" name="Google Shape;150;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76" name="Google Shape;151;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048684" name="Google Shape;161;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85" name="Google Shape;162;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048688" name="Google Shape;174;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89" name="Google Shape;175;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048698" name="Google Shape;180;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99" name="Google Shape;181;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1048591" name="Google Shape;26;p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592" name="Google Shape;27;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3" name="Google Shape;28;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4" name="Google Shape;29;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5" name="Google Shape;30;p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1048609" name="Google Shape;32;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610" name="Google Shape;3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11" name="Google Shape;3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12" name="Google Shape;35;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1048735" name="Google Shape;37;p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736" name="Google Shape;38;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37" name="Google Shape;39;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38" name="Google Shape;40;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39" name="Google Shape;41;p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1048740" name="Google Shape;43;p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741" name="Google Shape;44;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42" name="Google Shape;45;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43" name="Google Shape;46;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44" name="Google Shape;47;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45" name="Google Shape;48;p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1048746" name="Google Shape;50;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47" name="Google Shape;51;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48" name="Google Shape;52;p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48576" name="Google Shape;10;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6" name="Google Shape;20;p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48587" name="Google Shape;21;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048588" name="Google Shape;22;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589" name="Google Shape;23;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590" name="Google Shape;24;p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00" name="Google Shape;63;p7"/>
          <p:cNvSpPr txBox="1">
            <a:spLocks noGrp="1"/>
          </p:cNvSpPr>
          <p:nvPr>
            <p:ph type="ctrTitle"/>
          </p:nvPr>
        </p:nvSpPr>
        <p:spPr>
          <a:xfrm>
            <a:off x="-828675" y="19665"/>
            <a:ext cx="9982200" cy="1001556"/>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r>
              <a:rPr lang="en-US" b="1" i="0">
                <a:solidFill>
                  <a:srgbClr val="0F0F0F"/>
                </a:solidFill>
                <a:latin typeface="Roboto"/>
                <a:ea typeface="Roboto"/>
                <a:cs typeface="Roboto"/>
                <a:sym typeface="Roboto"/>
              </a:rPr>
              <a:t/>
            </a:r>
            <a:br>
              <a:rPr lang="en-US" b="1" i="0">
                <a:solidFill>
                  <a:srgbClr val="0F0F0F"/>
                </a:solidFill>
                <a:latin typeface="Roboto"/>
                <a:ea typeface="Roboto"/>
                <a:cs typeface="Roboto"/>
                <a:sym typeface="Roboto"/>
              </a:rPr>
            </a:br>
            <a:endParaRPr lang="en-US" b="1" i="0">
              <a:solidFill>
                <a:srgbClr val="0F0F0F"/>
              </a:solidFill>
              <a:latin typeface="Roboto"/>
              <a:ea typeface="Roboto"/>
              <a:cs typeface="Roboto"/>
              <a:sym typeface="Roboto"/>
            </a:endParaRPr>
          </a:p>
        </p:txBody>
      </p:sp>
      <p:pic>
        <p:nvPicPr>
          <p:cNvPr id="2097152" name="Google Shape;64;p7"/>
          <p:cNvPicPr preferRelativeResize="0">
            <a:picLocks/>
          </p:cNvPicPr>
          <p:nvPr/>
        </p:nvPicPr>
        <p:blipFill rotWithShape="1">
          <a:blip r:embed="rId3">
            <a:alphaModFix/>
          </a:blip>
          <a:srcRect/>
          <a:stretch>
            <a:fillRect/>
          </a:stretch>
        </p:blipFill>
        <p:spPr>
          <a:xfrm>
            <a:off x="676275" y="6467475"/>
            <a:ext cx="2143125" cy="200025"/>
          </a:xfrm>
          <a:prstGeom prst="rect">
            <a:avLst/>
          </a:prstGeom>
          <a:noFill/>
          <a:ln>
            <a:noFill/>
          </a:ln>
        </p:spPr>
      </p:pic>
      <p:sp>
        <p:nvSpPr>
          <p:cNvPr id="1048601" name="Google Shape;65;p7"/>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lang="en-US"/>
          </a:p>
        </p:txBody>
      </p:sp>
      <p:sp>
        <p:nvSpPr>
          <p:cNvPr id="1048602" name="Google Shape;66;p7"/>
          <p:cNvSpPr txBox="1"/>
          <p:nvPr/>
        </p:nvSpPr>
        <p:spPr>
          <a:xfrm>
            <a:off x="14126500" y="2287075"/>
            <a:ext cx="9382800" cy="38605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latin typeface="Calibri"/>
              <a:ea typeface="Calibri"/>
              <a:cs typeface="Calibri"/>
              <a:sym typeface="Calibri"/>
            </a:endParaRPr>
          </a:p>
        </p:txBody>
      </p:sp>
      <p:sp>
        <p:nvSpPr>
          <p:cNvPr id="1048603" name="Google Shape;67;p7"/>
          <p:cNvSpPr txBox="1"/>
          <p:nvPr/>
        </p:nvSpPr>
        <p:spPr>
          <a:xfrm flipH="1">
            <a:off x="-34900" y="55425"/>
            <a:ext cx="11894400" cy="38605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Font typeface="Calibri"/>
              <a:buChar char="●"/>
            </a:pPr>
            <a:endParaRPr sz="1800">
              <a:latin typeface="Calibri"/>
              <a:ea typeface="Calibri"/>
              <a:cs typeface="Calibri"/>
              <a:sym typeface="Calibri"/>
            </a:endParaRPr>
          </a:p>
        </p:txBody>
      </p:sp>
      <p:sp>
        <p:nvSpPr>
          <p:cNvPr id="1048604" name="Google Shape;68;p7"/>
          <p:cNvSpPr txBox="1"/>
          <p:nvPr/>
        </p:nvSpPr>
        <p:spPr>
          <a:xfrm rot="10800000">
            <a:off x="25125" y="4221603"/>
            <a:ext cx="11884500" cy="38605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Font typeface="Calibri"/>
              <a:buChar char="●"/>
            </a:pPr>
            <a:endParaRPr sz="1800">
              <a:latin typeface="Calibri"/>
              <a:ea typeface="Calibri"/>
              <a:cs typeface="Calibri"/>
              <a:sym typeface="Calibri"/>
            </a:endParaRPr>
          </a:p>
        </p:txBody>
      </p:sp>
      <p:sp>
        <p:nvSpPr>
          <p:cNvPr id="1048605" name="Google Shape;69;p7"/>
          <p:cNvSpPr txBox="1"/>
          <p:nvPr/>
        </p:nvSpPr>
        <p:spPr>
          <a:xfrm>
            <a:off x="0" y="2724728"/>
            <a:ext cx="12192000" cy="124965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latin typeface="Calibri"/>
                <a:ea typeface="Calibri"/>
                <a:cs typeface="Calibri"/>
                <a:sym typeface="Calibri"/>
              </a:rPr>
              <a:t>STUDENT NAME: B.sakthi chinna Thambi</a:t>
            </a:r>
            <a:endParaRPr sz="1800">
              <a:latin typeface="Calibri"/>
              <a:ea typeface="Calibri"/>
              <a:cs typeface="Calibri"/>
              <a:sym typeface="Calibri"/>
            </a:endParaRPr>
          </a:p>
          <a:p>
            <a:pPr marL="0" lvl="0" indent="0" algn="l" rtl="0">
              <a:spcBef>
                <a:spcPts val="0"/>
              </a:spcBef>
              <a:spcAft>
                <a:spcPts val="0"/>
              </a:spcAft>
              <a:buNone/>
            </a:pPr>
            <a:r>
              <a:rPr lang="en-US" sz="1800">
                <a:latin typeface="Calibri"/>
                <a:ea typeface="Calibri"/>
                <a:cs typeface="Calibri"/>
                <a:sym typeface="Calibri"/>
              </a:rPr>
              <a:t>REGISTER NO:   asunm287d22bcomge085   312205543</a:t>
            </a:r>
            <a:endParaRPr sz="1800">
              <a:latin typeface="Calibri"/>
              <a:ea typeface="Calibri"/>
              <a:cs typeface="Calibri"/>
              <a:sym typeface="Calibri"/>
            </a:endParaRPr>
          </a:p>
          <a:p>
            <a:pPr marL="0" lvl="0" indent="0" algn="l" rtl="0">
              <a:spcBef>
                <a:spcPts val="0"/>
              </a:spcBef>
              <a:spcAft>
                <a:spcPts val="0"/>
              </a:spcAft>
              <a:buNone/>
            </a:pPr>
            <a:r>
              <a:rPr lang="en-US" sz="1800">
                <a:latin typeface="Calibri"/>
                <a:ea typeface="Calibri"/>
                <a:cs typeface="Calibri"/>
                <a:sym typeface="Calibri"/>
              </a:rPr>
              <a:t>DEPARTMENT:   B.com (General)</a:t>
            </a:r>
            <a:endParaRPr sz="1800">
              <a:latin typeface="Calibri"/>
              <a:ea typeface="Calibri"/>
              <a:cs typeface="Calibri"/>
              <a:sym typeface="Calibri"/>
            </a:endParaRPr>
          </a:p>
          <a:p>
            <a:pPr marL="0" lvl="0" indent="0" algn="l" rtl="0">
              <a:spcBef>
                <a:spcPts val="0"/>
              </a:spcBef>
              <a:spcAft>
                <a:spcPts val="0"/>
              </a:spcAft>
              <a:buNone/>
            </a:pPr>
            <a:r>
              <a:rPr lang="en-US" sz="1800">
                <a:latin typeface="Calibri"/>
                <a:ea typeface="Calibri"/>
                <a:cs typeface="Calibri"/>
                <a:sym typeface="Calibri"/>
              </a:rPr>
              <a:t>COLLEGE        :   SRI MUTHUKUMARAN  COLLEGE OF ARTS AND SCIENCE </a:t>
            </a:r>
            <a:endParaRPr sz="18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048700" name="Google Shape;196;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6" name="Google Shape;197;p16"/>
          <p:cNvPicPr preferRelativeResize="0">
            <a:picLocks/>
          </p:cNvPicPr>
          <p:nvPr/>
        </p:nvPicPr>
        <p:blipFill rotWithShape="1">
          <a:blip r:embed="rId3">
            <a:alphaModFix/>
          </a:blip>
          <a:srcRect/>
          <a:stretch>
            <a:fillRect/>
          </a:stretch>
        </p:blipFill>
        <p:spPr>
          <a:xfrm>
            <a:off x="1666875" y="6467475"/>
            <a:ext cx="76200" cy="177800"/>
          </a:xfrm>
          <a:prstGeom prst="rect">
            <a:avLst/>
          </a:prstGeom>
          <a:noFill/>
          <a:ln>
            <a:noFill/>
          </a:ln>
        </p:spPr>
      </p:pic>
      <p:sp>
        <p:nvSpPr>
          <p:cNvPr id="1048701" name="Google Shape;198;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702" name="Google Shape;199;p16"/>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3" name="Google Shape;200;p16"/>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4" name="Google Shape;201;p16"/>
          <p:cNvSpPr txBox="1"/>
          <p:nvPr/>
        </p:nvSpPr>
        <p:spPr>
          <a:xfrm>
            <a:off x="620325" y="1182925"/>
            <a:ext cx="89142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latin typeface="Calibri"/>
              <a:ea typeface="Calibri"/>
              <a:cs typeface="Calibri"/>
              <a:sym typeface="Calibri"/>
            </a:endParaRPr>
          </a:p>
        </p:txBody>
      </p:sp>
      <p:sp>
        <p:nvSpPr>
          <p:cNvPr id="1048705" name="Google Shape;202;p16"/>
          <p:cNvSpPr txBox="1"/>
          <p:nvPr/>
        </p:nvSpPr>
        <p:spPr>
          <a:xfrm>
            <a:off x="1586325" y="1778225"/>
            <a:ext cx="79482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highlight>
                <a:srgbClr val="0D0D0D"/>
              </a:highlight>
              <a:latin typeface="Calibri"/>
              <a:ea typeface="Calibri"/>
              <a:cs typeface="Calibri"/>
              <a:sym typeface="Calibri"/>
            </a:endParaRPr>
          </a:p>
        </p:txBody>
      </p:sp>
      <p:sp>
        <p:nvSpPr>
          <p:cNvPr id="1048706" name="Google Shape;203;p16"/>
          <p:cNvSpPr txBox="1"/>
          <p:nvPr/>
        </p:nvSpPr>
        <p:spPr>
          <a:xfrm>
            <a:off x="1244650" y="1716575"/>
            <a:ext cx="79482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highlight>
                <a:schemeClr val="dk1"/>
              </a:highlight>
              <a:latin typeface="Calibri"/>
              <a:ea typeface="Calibri"/>
              <a:cs typeface="Calibri"/>
              <a:sym typeface="Calibri"/>
            </a:endParaRPr>
          </a:p>
        </p:txBody>
      </p:sp>
      <p:sp>
        <p:nvSpPr>
          <p:cNvPr id="1048707" name="Google Shape;204;p16"/>
          <p:cNvSpPr txBox="1"/>
          <p:nvPr/>
        </p:nvSpPr>
        <p:spPr>
          <a:xfrm>
            <a:off x="1424025" y="1371600"/>
            <a:ext cx="79482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latin typeface="Calibri"/>
              <a:ea typeface="Calibri"/>
              <a:cs typeface="Calibri"/>
              <a:sym typeface="Calibri"/>
            </a:endParaRPr>
          </a:p>
        </p:txBody>
      </p:sp>
      <p:sp>
        <p:nvSpPr>
          <p:cNvPr id="1048708" name="Google Shape;205;p16"/>
          <p:cNvSpPr txBox="1"/>
          <p:nvPr/>
        </p:nvSpPr>
        <p:spPr>
          <a:xfrm rot="-1170">
            <a:off x="739773" y="1325405"/>
            <a:ext cx="8817601" cy="5464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100" b="1">
                <a:latin typeface="Calibri"/>
                <a:ea typeface="Calibri"/>
                <a:cs typeface="Calibri"/>
                <a:sym typeface="Calibri"/>
              </a:rPr>
              <a:t>STEP-1</a:t>
            </a:r>
            <a:r>
              <a:rPr lang="en-US" sz="2400" b="1">
                <a:latin typeface="Calibri"/>
                <a:ea typeface="Calibri"/>
                <a:cs typeface="Calibri"/>
                <a:sym typeface="Calibri"/>
              </a:rPr>
              <a:t> </a:t>
            </a:r>
            <a:endParaRPr sz="2400" b="1">
              <a:latin typeface="Calibri"/>
              <a:ea typeface="Calibri"/>
              <a:cs typeface="Calibri"/>
              <a:sym typeface="Calibri"/>
            </a:endParaRPr>
          </a:p>
          <a:p>
            <a:pPr marL="0" lvl="0" indent="0" algn="l" rtl="0">
              <a:spcBef>
                <a:spcPts val="0"/>
              </a:spcBef>
              <a:spcAft>
                <a:spcPts val="0"/>
              </a:spcAft>
              <a:buNone/>
            </a:pPr>
            <a:r>
              <a:rPr lang="en-US" sz="2400" b="1">
                <a:latin typeface="Calibri"/>
                <a:ea typeface="Calibri"/>
                <a:cs typeface="Calibri"/>
                <a:sym typeface="Calibri"/>
              </a:rPr>
              <a:t>       </a:t>
            </a:r>
            <a:r>
              <a:rPr lang="en-US" sz="2500" b="1">
                <a:latin typeface="Calibri"/>
                <a:ea typeface="Calibri"/>
                <a:cs typeface="Calibri"/>
                <a:sym typeface="Calibri"/>
              </a:rPr>
              <a:t>DOWNLOAD THE EMPLOYEE DATASET AND OPEN THE EMPLOYEE DATASET IN EXCEL.</a:t>
            </a:r>
            <a:endParaRPr sz="2500" b="1">
              <a:latin typeface="Calibri"/>
              <a:ea typeface="Calibri"/>
              <a:cs typeface="Calibri"/>
              <a:sym typeface="Calibri"/>
            </a:endParaRPr>
          </a:p>
          <a:p>
            <a:pPr marL="0" lvl="0" indent="0" algn="l" rtl="0">
              <a:spcBef>
                <a:spcPts val="0"/>
              </a:spcBef>
              <a:spcAft>
                <a:spcPts val="0"/>
              </a:spcAft>
              <a:buNone/>
            </a:pPr>
            <a:r>
              <a:rPr lang="en-US" sz="3000" b="1">
                <a:latin typeface="Calibri"/>
                <a:ea typeface="Calibri"/>
                <a:cs typeface="Calibri"/>
                <a:sym typeface="Calibri"/>
              </a:rPr>
              <a:t>STEP-2</a:t>
            </a:r>
            <a:endParaRPr sz="3000" b="1">
              <a:latin typeface="Calibri"/>
              <a:ea typeface="Calibri"/>
              <a:cs typeface="Calibri"/>
              <a:sym typeface="Calibri"/>
            </a:endParaRPr>
          </a:p>
          <a:p>
            <a:pPr marL="0" lvl="0" indent="0" algn="l" rtl="0">
              <a:spcBef>
                <a:spcPts val="0"/>
              </a:spcBef>
              <a:spcAft>
                <a:spcPts val="0"/>
              </a:spcAft>
              <a:buNone/>
            </a:pPr>
            <a:r>
              <a:rPr lang="en-US" sz="3000" b="1">
                <a:latin typeface="Calibri"/>
                <a:ea typeface="Calibri"/>
                <a:cs typeface="Calibri"/>
                <a:sym typeface="Calibri"/>
              </a:rPr>
              <a:t>      </a:t>
            </a:r>
            <a:r>
              <a:rPr lang="en-US" sz="2600" b="1">
                <a:latin typeface="Calibri"/>
                <a:ea typeface="Calibri"/>
                <a:cs typeface="Calibri"/>
                <a:sym typeface="Calibri"/>
              </a:rPr>
              <a:t>SELECT THE ENTIRE DATA AND CLICK ON DATA AND CLICK ON FILTER OPTION.</a:t>
            </a:r>
            <a:endParaRPr sz="2600" b="1">
              <a:latin typeface="Calibri"/>
              <a:ea typeface="Calibri"/>
              <a:cs typeface="Calibri"/>
              <a:sym typeface="Calibri"/>
            </a:endParaRPr>
          </a:p>
          <a:p>
            <a:pPr marL="0" lvl="0" indent="0" algn="l" rtl="0">
              <a:spcBef>
                <a:spcPts val="0"/>
              </a:spcBef>
              <a:spcAft>
                <a:spcPts val="0"/>
              </a:spcAft>
              <a:buNone/>
            </a:pPr>
            <a:r>
              <a:rPr lang="en-US" sz="3000" b="1">
                <a:latin typeface="Calibri"/>
                <a:ea typeface="Calibri"/>
                <a:cs typeface="Calibri"/>
                <a:sym typeface="Calibri"/>
              </a:rPr>
              <a:t>STEP-3</a:t>
            </a:r>
            <a:endParaRPr sz="3000" b="1">
              <a:latin typeface="Calibri"/>
              <a:ea typeface="Calibri"/>
              <a:cs typeface="Calibri"/>
              <a:sym typeface="Calibri"/>
            </a:endParaRPr>
          </a:p>
          <a:p>
            <a:pPr marL="0" lvl="0" indent="0" algn="l" rtl="0">
              <a:spcBef>
                <a:spcPts val="0"/>
              </a:spcBef>
              <a:spcAft>
                <a:spcPts val="0"/>
              </a:spcAft>
              <a:buNone/>
            </a:pPr>
            <a:r>
              <a:rPr lang="en-US" sz="3000" b="1">
                <a:latin typeface="Calibri"/>
                <a:ea typeface="Calibri"/>
                <a:cs typeface="Calibri"/>
                <a:sym typeface="Calibri"/>
              </a:rPr>
              <a:t>       </a:t>
            </a:r>
            <a:r>
              <a:rPr lang="en-US" sz="2600" b="1">
                <a:latin typeface="Calibri"/>
                <a:ea typeface="Calibri"/>
                <a:cs typeface="Calibri"/>
                <a:sym typeface="Calibri"/>
              </a:rPr>
              <a:t>FILTER THE EMPLOYEE DATASET FROM A TO Z ORDERS</a:t>
            </a:r>
            <a:endParaRPr sz="2600" b="1">
              <a:latin typeface="Calibri"/>
              <a:ea typeface="Calibri"/>
              <a:cs typeface="Calibri"/>
              <a:sym typeface="Calibri"/>
            </a:endParaRPr>
          </a:p>
          <a:p>
            <a:pPr marL="0" lvl="0" indent="0" algn="l" rtl="0">
              <a:spcBef>
                <a:spcPts val="0"/>
              </a:spcBef>
              <a:spcAft>
                <a:spcPts val="0"/>
              </a:spcAft>
              <a:buNone/>
            </a:pPr>
            <a:r>
              <a:rPr lang="en-US" sz="3000" b="1">
                <a:latin typeface="Calibri"/>
                <a:ea typeface="Calibri"/>
                <a:cs typeface="Calibri"/>
                <a:sym typeface="Calibri"/>
              </a:rPr>
              <a:t>STEP-4</a:t>
            </a:r>
            <a:endParaRPr sz="3000" b="1">
              <a:latin typeface="Calibri"/>
              <a:ea typeface="Calibri"/>
              <a:cs typeface="Calibri"/>
              <a:sym typeface="Calibri"/>
            </a:endParaRPr>
          </a:p>
          <a:p>
            <a:pPr marL="0" lvl="0" indent="0" algn="l" rtl="0">
              <a:spcBef>
                <a:spcPts val="0"/>
              </a:spcBef>
              <a:spcAft>
                <a:spcPts val="0"/>
              </a:spcAft>
              <a:buNone/>
            </a:pPr>
            <a:r>
              <a:rPr lang="en-US" sz="3000" b="1">
                <a:latin typeface="Calibri"/>
                <a:ea typeface="Calibri"/>
                <a:cs typeface="Calibri"/>
                <a:sym typeface="Calibri"/>
              </a:rPr>
              <a:t>       </a:t>
            </a:r>
            <a:r>
              <a:rPr lang="en-US" sz="2600" b="1">
                <a:latin typeface="Calibri"/>
                <a:ea typeface="Calibri"/>
                <a:cs typeface="Calibri"/>
                <a:sym typeface="Calibri"/>
              </a:rPr>
              <a:t>SELECT ENTIRE DATA AND CLICK ON INSERT AND CLICK ON PIVOT TABLE TO CREATE PIVOT TABLE.</a:t>
            </a:r>
            <a:endParaRPr sz="2600" b="1">
              <a:latin typeface="Calibri"/>
              <a:ea typeface="Calibri"/>
              <a:cs typeface="Calibri"/>
              <a:sym typeface="Calibri"/>
            </a:endParaRPr>
          </a:p>
          <a:p>
            <a:pPr marL="0" lvl="0" indent="0" algn="l" rtl="0">
              <a:spcBef>
                <a:spcPts val="0"/>
              </a:spcBef>
              <a:spcAft>
                <a:spcPts val="0"/>
              </a:spcAft>
              <a:buNone/>
            </a:pPr>
            <a:r>
              <a:rPr lang="en-US" sz="3000" b="1">
                <a:latin typeface="Calibri"/>
                <a:ea typeface="Calibri"/>
                <a:cs typeface="Calibri"/>
                <a:sym typeface="Calibri"/>
              </a:rPr>
              <a:t>        </a:t>
            </a:r>
            <a:endParaRPr sz="3000" b="1">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1048711" name="Google Shape;211;p17"/>
          <p:cNvSpPr txBox="1">
            <a:spLocks noGrp="1"/>
          </p:cNvSpPr>
          <p:nvPr>
            <p:ph type="title"/>
          </p:nvPr>
        </p:nvSpPr>
        <p:spPr>
          <a:xfrm>
            <a:off x="963957" y="1053144"/>
            <a:ext cx="10681200" cy="40329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US" sz="3000"/>
              <a:t>STEP-5</a:t>
            </a:r>
            <a:endParaRPr sz="3000"/>
          </a:p>
          <a:p>
            <a:pPr marL="0" lvl="0" indent="0" algn="l" rtl="0">
              <a:spcBef>
                <a:spcPts val="0"/>
              </a:spcBef>
              <a:spcAft>
                <a:spcPts val="0"/>
              </a:spcAft>
              <a:buNone/>
            </a:pPr>
            <a:r>
              <a:rPr lang="en-US" sz="3000"/>
              <a:t>         </a:t>
            </a:r>
            <a:r>
              <a:rPr lang="en-US" sz="2600"/>
              <a:t>DRAG THE NEEDED DATA AND CREATE A PIVOT TABLE.</a:t>
            </a:r>
            <a:endParaRPr sz="2600"/>
          </a:p>
          <a:p>
            <a:pPr marL="0" lvl="0" indent="0" algn="l" rtl="0">
              <a:spcBef>
                <a:spcPts val="0"/>
              </a:spcBef>
              <a:spcAft>
                <a:spcPts val="0"/>
              </a:spcAft>
              <a:buNone/>
            </a:pPr>
            <a:r>
              <a:rPr lang="en-US" sz="3000"/>
              <a:t>STEP-6</a:t>
            </a:r>
            <a:endParaRPr sz="3000"/>
          </a:p>
          <a:p>
            <a:pPr marL="0" lvl="0" indent="0" algn="l" rtl="0">
              <a:spcBef>
                <a:spcPts val="0"/>
              </a:spcBef>
              <a:spcAft>
                <a:spcPts val="0"/>
              </a:spcAft>
              <a:buNone/>
            </a:pPr>
            <a:r>
              <a:rPr lang="en-US" sz="3000"/>
              <a:t>         </a:t>
            </a:r>
            <a:r>
              <a:rPr lang="en-US" sz="2600"/>
              <a:t>SELECT THE PIVOT TABLE AND CLICK ON INSERT.</a:t>
            </a:r>
            <a:endParaRPr sz="2600"/>
          </a:p>
          <a:p>
            <a:pPr marL="0" lvl="0" indent="0" algn="l" rtl="0">
              <a:spcBef>
                <a:spcPts val="0"/>
              </a:spcBef>
              <a:spcAft>
                <a:spcPts val="0"/>
              </a:spcAft>
              <a:buNone/>
            </a:pPr>
            <a:r>
              <a:rPr lang="en-US" sz="3000"/>
              <a:t>STEP-7</a:t>
            </a:r>
            <a:endParaRPr sz="3000"/>
          </a:p>
          <a:p>
            <a:pPr marL="0" lvl="0" indent="0" algn="l" rtl="0">
              <a:spcBef>
                <a:spcPts val="0"/>
              </a:spcBef>
              <a:spcAft>
                <a:spcPts val="0"/>
              </a:spcAft>
              <a:buNone/>
            </a:pPr>
            <a:r>
              <a:rPr lang="en-US" sz="3000"/>
              <a:t>         </a:t>
            </a:r>
            <a:r>
              <a:rPr lang="en-US" sz="2600"/>
              <a:t>NOW CLICK ON THE CHART THAT YOU WANT.</a:t>
            </a:r>
            <a:endParaRPr sz="2600"/>
          </a:p>
          <a:p>
            <a:pPr marL="0" lvl="0" indent="0" algn="l" rtl="0">
              <a:spcBef>
                <a:spcPts val="0"/>
              </a:spcBef>
              <a:spcAft>
                <a:spcPts val="0"/>
              </a:spcAft>
              <a:buNone/>
            </a:pPr>
            <a:r>
              <a:rPr lang="en-US" sz="3000"/>
              <a:t>STEP-8 </a:t>
            </a:r>
            <a:endParaRPr sz="3000"/>
          </a:p>
          <a:p>
            <a:pPr marL="0" lvl="0" indent="0" algn="l" rtl="0">
              <a:spcBef>
                <a:spcPts val="0"/>
              </a:spcBef>
              <a:spcAft>
                <a:spcPts val="0"/>
              </a:spcAft>
              <a:buNone/>
            </a:pPr>
            <a:r>
              <a:rPr lang="en-US" sz="2600"/>
              <a:t>           THE CHART IS CREATED.</a:t>
            </a:r>
            <a:endParaRPr sz="2600"/>
          </a:p>
          <a:p>
            <a:pPr marL="0" lvl="0" indent="0" algn="l" rtl="0">
              <a:spcBef>
                <a:spcPts val="0"/>
              </a:spcBef>
              <a:spcAft>
                <a:spcPts val="0"/>
              </a:spcAft>
              <a:buNone/>
            </a:pPr>
            <a:endParaRPr sz="26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1048715" name="Google Shape;216;p1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16" name="Google Shape;217;p1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17" name="Google Shape;218;p1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7" name="Google Shape;219;p18"/>
          <p:cNvPicPr preferRelativeResize="0">
            <a:picLocks/>
          </p:cNvPicPr>
          <p:nvPr/>
        </p:nvPicPr>
        <p:blipFill rotWithShape="1">
          <a:blip r:embed="rId3">
            <a:alphaModFix/>
          </a:blip>
          <a:srcRect/>
          <a:stretch>
            <a:fillRect/>
          </a:stretch>
        </p:blipFill>
        <p:spPr>
          <a:xfrm>
            <a:off x="1666875" y="6467475"/>
            <a:ext cx="76200" cy="177800"/>
          </a:xfrm>
          <a:prstGeom prst="rect">
            <a:avLst/>
          </a:prstGeom>
          <a:noFill/>
          <a:ln>
            <a:noFill/>
          </a:ln>
        </p:spPr>
      </p:pic>
      <p:sp>
        <p:nvSpPr>
          <p:cNvPr id="1048718" name="Google Shape;220;p18"/>
          <p:cNvSpPr txBox="1">
            <a:spLocks noGrp="1"/>
          </p:cNvSpPr>
          <p:nvPr>
            <p:ph type="title"/>
          </p:nvPr>
        </p:nvSpPr>
        <p:spPr>
          <a:xfrm>
            <a:off x="755332" y="385444"/>
            <a:ext cx="2437130" cy="752119"/>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dirty="0" smtClean="0"/>
              <a:t>RESULT</a:t>
            </a:r>
            <a:endParaRPr lang="en-US" dirty="0"/>
          </a:p>
        </p:txBody>
      </p:sp>
      <p:sp>
        <p:nvSpPr>
          <p:cNvPr id="1048719" name="Google Shape;221;p1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sp>
        <p:nvSpPr>
          <p:cNvPr id="1048720" name="Google Shape;222;p18"/>
          <p:cNvSpPr txBox="1"/>
          <p:nvPr/>
        </p:nvSpPr>
        <p:spPr>
          <a:xfrm>
            <a:off x="1106675" y="1716575"/>
            <a:ext cx="79482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latin typeface="Calibri"/>
              <a:ea typeface="Calibri"/>
              <a:cs typeface="Calibri"/>
              <a:sym typeface="Calibri"/>
            </a:endParaRPr>
          </a:p>
        </p:txBody>
      </p:sp>
      <p:sp>
        <p:nvSpPr>
          <p:cNvPr id="1048721" name="Google Shape;223;p18"/>
          <p:cNvSpPr txBox="1"/>
          <p:nvPr/>
        </p:nvSpPr>
        <p:spPr>
          <a:xfrm>
            <a:off x="913475" y="1070075"/>
            <a:ext cx="81414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000" b="1" dirty="0" smtClean="0">
                <a:latin typeface="Calibri"/>
                <a:ea typeface="Calibri"/>
                <a:cs typeface="Calibri"/>
                <a:sym typeface="Calibri"/>
              </a:rPr>
              <a:t>    PIVOT </a:t>
            </a:r>
            <a:r>
              <a:rPr lang="en-US" sz="3000" b="1" dirty="0">
                <a:latin typeface="Calibri"/>
                <a:ea typeface="Calibri"/>
                <a:cs typeface="Calibri"/>
                <a:sym typeface="Calibri"/>
              </a:rPr>
              <a:t>TABLE</a:t>
            </a:r>
            <a:endParaRPr sz="3000" b="1" dirty="0">
              <a:latin typeface="Calibri"/>
              <a:ea typeface="Calibri"/>
              <a:cs typeface="Calibri"/>
              <a:sym typeface="Calibri"/>
            </a:endParaRPr>
          </a:p>
        </p:txBody>
      </p:sp>
      <p:sp>
        <p:nvSpPr>
          <p:cNvPr id="1048722" name="Google Shape;224;p18"/>
          <p:cNvSpPr txBox="1"/>
          <p:nvPr/>
        </p:nvSpPr>
        <p:spPr>
          <a:xfrm>
            <a:off x="5094125" y="3664100"/>
            <a:ext cx="71196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latin typeface="Calibri"/>
              <a:ea typeface="Calibri"/>
              <a:cs typeface="Calibri"/>
              <a:sym typeface="Calibri"/>
            </a:endParaRPr>
          </a:p>
        </p:txBody>
      </p:sp>
      <p:pic>
        <p:nvPicPr>
          <p:cNvPr id="2097168" name="Google Shape;225;p18"/>
          <p:cNvPicPr preferRelativeResize="0">
            <a:picLocks/>
          </p:cNvPicPr>
          <p:nvPr/>
        </p:nvPicPr>
        <p:blipFill>
          <a:blip r:embed="rId4">
            <a:alphaModFix/>
          </a:blip>
          <a:stretch>
            <a:fillRect/>
          </a:stretch>
        </p:blipFill>
        <p:spPr>
          <a:xfrm>
            <a:off x="1919050" y="1925250"/>
            <a:ext cx="7056175" cy="39707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1048725" name="Google Shape;231;p19"/>
          <p:cNvSpPr txBox="1">
            <a:spLocks noGrp="1"/>
          </p:cNvSpPr>
          <p:nvPr>
            <p:ph type="title"/>
          </p:nvPr>
        </p:nvSpPr>
        <p:spPr>
          <a:xfrm>
            <a:off x="755332" y="385444"/>
            <a:ext cx="10681200" cy="7389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US"/>
              <a:t>2.FLOW CHART </a:t>
            </a:r>
          </a:p>
        </p:txBody>
      </p:sp>
      <p:pic>
        <p:nvPicPr>
          <p:cNvPr id="2097169" name="Google Shape;232;p19"/>
          <p:cNvPicPr preferRelativeResize="0">
            <a:picLocks/>
          </p:cNvPicPr>
          <p:nvPr/>
        </p:nvPicPr>
        <p:blipFill>
          <a:blip r:embed="rId3">
            <a:alphaModFix/>
          </a:blip>
          <a:stretch>
            <a:fillRect/>
          </a:stretch>
        </p:blipFill>
        <p:spPr>
          <a:xfrm>
            <a:off x="1398052" y="1305200"/>
            <a:ext cx="8223375" cy="5043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1048729" name="Google Shape;237;p20"/>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30" name="Google Shape;238;p20"/>
          <p:cNvSpPr txBox="1">
            <a:spLocks noGrp="1"/>
          </p:cNvSpPr>
          <p:nvPr>
            <p:ph type="sldNum" idx="12"/>
          </p:nvPr>
        </p:nvSpPr>
        <p:spPr>
          <a:xfrm>
            <a:off x="11353418" y="6473337"/>
            <a:ext cx="151200" cy="169200"/>
          </a:xfrm>
          <a:prstGeom prst="rect">
            <a:avLst/>
          </a:prstGeom>
        </p:spPr>
        <p:txBody>
          <a:bodyPr spcFirstLastPara="1" wrap="square" lIns="0" tIns="0" rIns="0" bIns="0" anchor="t" anchorCtr="0">
            <a:spAutoFit/>
          </a:bodyPr>
          <a:lstStyle/>
          <a:p>
            <a:pPr marL="38100" lvl="0" indent="0" algn="l" rtl="0">
              <a:spcBef>
                <a:spcPts val="0"/>
              </a:spcBef>
              <a:spcAft>
                <a:spcPts val="0"/>
              </a:spcAft>
              <a:buClr>
                <a:srgbClr val="000000"/>
              </a:buClr>
              <a:buFont typeface="Arial"/>
              <a:buNone/>
            </a:pPr>
            <a:fld id="{00000000-1234-1234-1234-123412341234}" type="slidenum">
              <a:rPr lang="en-US"/>
              <a:t>14</a:t>
            </a:fld>
            <a:endParaRPr lang="en-US"/>
          </a:p>
        </p:txBody>
      </p:sp>
      <p:sp>
        <p:nvSpPr>
          <p:cNvPr id="1048731" name="Google Shape;239;p20"/>
          <p:cNvSpPr txBox="1"/>
          <p:nvPr/>
        </p:nvSpPr>
        <p:spPr>
          <a:xfrm>
            <a:off x="1101725" y="1605300"/>
            <a:ext cx="80127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400" b="1">
              <a:latin typeface="Calibri"/>
              <a:ea typeface="Calibri"/>
              <a:cs typeface="Calibri"/>
              <a:sym typeface="Calibri"/>
            </a:endParaRPr>
          </a:p>
        </p:txBody>
      </p:sp>
      <p:sp>
        <p:nvSpPr>
          <p:cNvPr id="1048732" name="Google Shape;240;p20"/>
          <p:cNvSpPr txBox="1"/>
          <p:nvPr/>
        </p:nvSpPr>
        <p:spPr>
          <a:xfrm>
            <a:off x="755325" y="1318150"/>
            <a:ext cx="8999100" cy="517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700" b="1">
                <a:latin typeface="Calibri"/>
                <a:ea typeface="Calibri"/>
                <a:cs typeface="Calibri"/>
                <a:sym typeface="Calibri"/>
              </a:rPr>
              <a:t>The employee performance analysis has illuminated key aspects of our team’s strengths and areas needing improvement.  The findings suggest that while many employees excel in their roles, there are opportunities for growth that can enhance overall productivity and effectiveness.  By addressing identified weaknesses and leveraging our employees’ strengths.  We can develop targeted strategies for professional development, optimize team dynamics, and align individual goals with organizational objectives.  Continuous monitoring and iterative feedback will be crucial in sustaining performance improvements and achieving our long-term goals.</a:t>
            </a:r>
            <a:endParaRPr sz="3100" b="1">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3"/>
        <p:cNvGrpSpPr/>
        <p:nvPr/>
      </p:nvGrpSpPr>
      <p:grpSpPr>
        <a:xfrm>
          <a:off x="0" y="0"/>
          <a:ext cx="0" cy="0"/>
          <a:chOff x="0" y="0"/>
          <a:chExt cx="0" cy="0"/>
        </a:xfrm>
      </p:grpSpPr>
      <p:sp>
        <p:nvSpPr>
          <p:cNvPr id="1048613" name="Google Shape;74;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29" name="Google Shape;75;p8"/>
          <p:cNvGrpSpPr/>
          <p:nvPr/>
        </p:nvGrpSpPr>
        <p:grpSpPr>
          <a:xfrm>
            <a:off x="7448612" y="0"/>
            <a:ext cx="4743796" cy="6858466"/>
            <a:chOff x="7448612" y="0"/>
            <a:chExt cx="4743796" cy="6858466"/>
          </a:xfrm>
        </p:grpSpPr>
        <p:sp>
          <p:nvSpPr>
            <p:cNvPr id="1048614" name="Google Shape;76;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5" name="Google Shape;77;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6" name="Google Shape;78;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7" name="Google Shape;79;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8" name="Google Shape;80;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9" name="Google Shape;81;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0" name="Google Shape;82;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1" name="Google Shape;83;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2" name="Google Shape;84;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23" name="Google Shape;85;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4" name="Google Shape;86;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5" name="Google Shape;87;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6" name="Google Shape;88;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7" name="Google Shape;89;p8"/>
          <p:cNvSpPr txBox="1">
            <a:spLocks noGrp="1"/>
          </p:cNvSpPr>
          <p:nvPr>
            <p:ph type="title"/>
          </p:nvPr>
        </p:nvSpPr>
        <p:spPr>
          <a:xfrm>
            <a:off x="739775" y="829627"/>
            <a:ext cx="3909695" cy="638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30" name="Google Shape;90;p8"/>
          <p:cNvGrpSpPr/>
          <p:nvPr/>
        </p:nvGrpSpPr>
        <p:grpSpPr>
          <a:xfrm>
            <a:off x="466725" y="6410325"/>
            <a:ext cx="3705225" cy="295275"/>
            <a:chOff x="466725" y="6410325"/>
            <a:chExt cx="3705225" cy="295275"/>
          </a:xfrm>
        </p:grpSpPr>
        <p:pic>
          <p:nvPicPr>
            <p:cNvPr id="2097153" name="Google Shape;91;p8"/>
            <p:cNvPicPr preferRelativeResize="0">
              <a:picLocks/>
            </p:cNvPicPr>
            <p:nvPr/>
          </p:nvPicPr>
          <p:blipFill rotWithShape="1">
            <a:blip r:embed="rId3">
              <a:alphaModFix/>
            </a:blip>
            <a:srcRect/>
            <a:stretch>
              <a:fillRect/>
            </a:stretch>
          </p:blipFill>
          <p:spPr>
            <a:xfrm>
              <a:off x="676275" y="6467475"/>
              <a:ext cx="2143125" cy="200025"/>
            </a:xfrm>
            <a:prstGeom prst="rect">
              <a:avLst/>
            </a:prstGeom>
            <a:noFill/>
            <a:ln>
              <a:noFill/>
            </a:ln>
          </p:spPr>
        </p:pic>
        <p:pic>
          <p:nvPicPr>
            <p:cNvPr id="2097154" name="Google Shape;92;p8"/>
            <p:cNvPicPr preferRelativeResize="0">
              <a:picLocks/>
            </p:cNvPicPr>
            <p:nvPr/>
          </p:nvPicPr>
          <p:blipFill rotWithShape="1">
            <a:blip r:embed="rId4">
              <a:alphaModFix/>
            </a:blip>
            <a:srcRect/>
            <a:stretch>
              <a:fillRect/>
            </a:stretch>
          </p:blipFill>
          <p:spPr>
            <a:xfrm>
              <a:off x="466725" y="6410325"/>
              <a:ext cx="3705225" cy="295275"/>
            </a:xfrm>
            <a:prstGeom prst="rect">
              <a:avLst/>
            </a:prstGeom>
            <a:noFill/>
            <a:ln>
              <a:noFill/>
            </a:ln>
          </p:spPr>
        </p:pic>
      </p:grpSp>
      <p:sp>
        <p:nvSpPr>
          <p:cNvPr id="1048628" name="Google Shape;93;p8"/>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lang="en-US"/>
          </a:p>
        </p:txBody>
      </p:sp>
      <p:sp>
        <p:nvSpPr>
          <p:cNvPr id="1048629" name="Google Shape;94;p8"/>
          <p:cNvSpPr txBox="1"/>
          <p:nvPr/>
        </p:nvSpPr>
        <p:spPr>
          <a:xfrm>
            <a:off x="1217522" y="2123271"/>
            <a:ext cx="8593228" cy="141220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8"/>
        <p:cNvGrpSpPr/>
        <p:nvPr/>
      </p:nvGrpSpPr>
      <p:grpSpPr>
        <a:xfrm>
          <a:off x="0" y="0"/>
          <a:ext cx="0" cy="0"/>
          <a:chOff x="0" y="0"/>
          <a:chExt cx="0" cy="0"/>
        </a:xfrm>
      </p:grpSpPr>
      <p:sp>
        <p:nvSpPr>
          <p:cNvPr id="1048632" name="Google Shape;99;p9"/>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34" name="Google Shape;100;p9"/>
          <p:cNvGrpSpPr/>
          <p:nvPr/>
        </p:nvGrpSpPr>
        <p:grpSpPr>
          <a:xfrm>
            <a:off x="7448612" y="0"/>
            <a:ext cx="4743796" cy="6858466"/>
            <a:chOff x="7448612" y="0"/>
            <a:chExt cx="4743796" cy="6858466"/>
          </a:xfrm>
        </p:grpSpPr>
        <p:sp>
          <p:nvSpPr>
            <p:cNvPr id="1048633" name="Google Shape;101;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4" name="Google Shape;102;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5" name="Google Shape;103;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6" name="Google Shape;104;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7" name="Google Shape;105;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8" name="Google Shape;106;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9" name="Google Shape;107;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0" name="Google Shape;108;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1" name="Google Shape;109;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42" name="Google Shape;110;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3" name="Google Shape;111;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4" name="Google Shape;112;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5" name="Google Shape;113;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55" name="Google Shape;114;p9"/>
          <p:cNvPicPr preferRelativeResize="0">
            <a:picLocks/>
          </p:cNvPicPr>
          <p:nvPr/>
        </p:nvPicPr>
        <p:blipFill rotWithShape="1">
          <a:blip r:embed="rId3">
            <a:alphaModFix/>
          </a:blip>
          <a:srcRect/>
          <a:stretch>
            <a:fillRect/>
          </a:stretch>
        </p:blipFill>
        <p:spPr>
          <a:xfrm>
            <a:off x="10687050" y="6134100"/>
            <a:ext cx="247650" cy="247650"/>
          </a:xfrm>
          <a:prstGeom prst="rect">
            <a:avLst/>
          </a:prstGeom>
          <a:noFill/>
          <a:ln>
            <a:noFill/>
          </a:ln>
        </p:spPr>
      </p:pic>
      <p:grpSp>
        <p:nvGrpSpPr>
          <p:cNvPr id="35" name="Google Shape;115;p9"/>
          <p:cNvGrpSpPr/>
          <p:nvPr/>
        </p:nvGrpSpPr>
        <p:grpSpPr>
          <a:xfrm>
            <a:off x="47625" y="3819523"/>
            <a:ext cx="4124325" cy="3009898"/>
            <a:chOff x="47625" y="3819523"/>
            <a:chExt cx="4124325" cy="3009898"/>
          </a:xfrm>
        </p:grpSpPr>
        <p:pic>
          <p:nvPicPr>
            <p:cNvPr id="2097156" name="Google Shape;116;p9"/>
            <p:cNvPicPr preferRelativeResize="0">
              <a:picLocks/>
            </p:cNvPicPr>
            <p:nvPr/>
          </p:nvPicPr>
          <p:blipFill rotWithShape="1">
            <a:blip r:embed="rId4">
              <a:alphaModFix/>
            </a:blip>
            <a:srcRect/>
            <a:stretch>
              <a:fillRect/>
            </a:stretch>
          </p:blipFill>
          <p:spPr>
            <a:xfrm>
              <a:off x="466725" y="6410325"/>
              <a:ext cx="3705225" cy="295275"/>
            </a:xfrm>
            <a:prstGeom prst="rect">
              <a:avLst/>
            </a:prstGeom>
            <a:noFill/>
            <a:ln>
              <a:noFill/>
            </a:ln>
          </p:spPr>
        </p:pic>
        <p:pic>
          <p:nvPicPr>
            <p:cNvPr id="2097157" name="Google Shape;117;p9"/>
            <p:cNvPicPr preferRelativeResize="0">
              <a:picLocks/>
            </p:cNvPicPr>
            <p:nvPr/>
          </p:nvPicPr>
          <p:blipFill rotWithShape="1">
            <a:blip r:embed="rId5">
              <a:alphaModFix/>
            </a:blip>
            <a:srcRect/>
            <a:stretch>
              <a:fillRect/>
            </a:stretch>
          </p:blipFill>
          <p:spPr>
            <a:xfrm>
              <a:off x="47625" y="3819523"/>
              <a:ext cx="1733550" cy="3009898"/>
            </a:xfrm>
            <a:prstGeom prst="rect">
              <a:avLst/>
            </a:prstGeom>
            <a:noFill/>
            <a:ln>
              <a:noFill/>
            </a:ln>
          </p:spPr>
        </p:pic>
      </p:grpSp>
      <p:sp>
        <p:nvSpPr>
          <p:cNvPr id="1048646" name="Google Shape;118;p9"/>
          <p:cNvSpPr txBox="1">
            <a:spLocks noGrp="1"/>
          </p:cNvSpPr>
          <p:nvPr>
            <p:ph type="title"/>
          </p:nvPr>
        </p:nvSpPr>
        <p:spPr>
          <a:xfrm>
            <a:off x="739775" y="445388"/>
            <a:ext cx="2357120" cy="146112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p>
        </p:txBody>
      </p:sp>
      <p:sp>
        <p:nvSpPr>
          <p:cNvPr id="1048647" name="Google Shape;119;p9"/>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lang="en-US"/>
          </a:p>
        </p:txBody>
      </p:sp>
      <p:sp>
        <p:nvSpPr>
          <p:cNvPr id="1048648" name="Google Shape;120;p9"/>
          <p:cNvSpPr txBox="1"/>
          <p:nvPr/>
        </p:nvSpPr>
        <p:spPr>
          <a:xfrm>
            <a:off x="2509807" y="1041533"/>
            <a:ext cx="5029200" cy="4269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grpSp>
        <p:nvGrpSpPr>
          <p:cNvPr id="39" name="Google Shape;125;p10"/>
          <p:cNvGrpSpPr/>
          <p:nvPr/>
        </p:nvGrpSpPr>
        <p:grpSpPr>
          <a:xfrm>
            <a:off x="7991475" y="2933700"/>
            <a:ext cx="2762250" cy="3257550"/>
            <a:chOff x="7991475" y="2933700"/>
            <a:chExt cx="2762250" cy="3257550"/>
          </a:xfrm>
        </p:grpSpPr>
        <p:sp>
          <p:nvSpPr>
            <p:cNvPr id="1048651" name="Google Shape;126;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52" name="Google Shape;127;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58" name="Google Shape;128;p10"/>
            <p:cNvPicPr preferRelativeResize="0">
              <a:picLocks/>
            </p:cNvPicPr>
            <p:nvPr/>
          </p:nvPicPr>
          <p:blipFill rotWithShape="1">
            <a:blip r:embed="rId3">
              <a:alphaModFix/>
            </a:blip>
            <a:srcRect/>
            <a:stretch>
              <a:fillRect/>
            </a:stretch>
          </p:blipFill>
          <p:spPr>
            <a:xfrm>
              <a:off x="7991475" y="2933700"/>
              <a:ext cx="2762250" cy="3257550"/>
            </a:xfrm>
            <a:prstGeom prst="rect">
              <a:avLst/>
            </a:prstGeom>
            <a:noFill/>
            <a:ln>
              <a:noFill/>
            </a:ln>
          </p:spPr>
        </p:pic>
      </p:grpSp>
      <p:sp>
        <p:nvSpPr>
          <p:cNvPr id="1048653" name="Google Shape;129;p10"/>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54" name="Google Shape;130;p10"/>
          <p:cNvSpPr txBox="1">
            <a:spLocks noGrp="1"/>
          </p:cNvSpPr>
          <p:nvPr>
            <p:ph type="title"/>
          </p:nvPr>
        </p:nvSpPr>
        <p:spPr>
          <a:xfrm>
            <a:off x="834072" y="575055"/>
            <a:ext cx="5636895" cy="1261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pic>
        <p:nvPicPr>
          <p:cNvPr id="2097159" name="Google Shape;131;p10"/>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55" name="Google Shape;132;p10"/>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lang="en-US"/>
          </a:p>
        </p:txBody>
      </p:sp>
      <p:sp>
        <p:nvSpPr>
          <p:cNvPr id="1048656" name="Google Shape;133;p10"/>
          <p:cNvSpPr txBox="1"/>
          <p:nvPr/>
        </p:nvSpPr>
        <p:spPr>
          <a:xfrm>
            <a:off x="834075" y="1781236"/>
            <a:ext cx="9382800" cy="38605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latin typeface="Calibri"/>
              <a:ea typeface="Calibri"/>
              <a:cs typeface="Calibri"/>
              <a:sym typeface="Calibri"/>
            </a:endParaRPr>
          </a:p>
        </p:txBody>
      </p:sp>
      <p:sp>
        <p:nvSpPr>
          <p:cNvPr id="1048657" name="Google Shape;134;p10"/>
          <p:cNvSpPr txBox="1"/>
          <p:nvPr/>
        </p:nvSpPr>
        <p:spPr>
          <a:xfrm>
            <a:off x="964350" y="4841963"/>
            <a:ext cx="8353500" cy="38605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latin typeface="Calibri"/>
              <a:ea typeface="Calibri"/>
              <a:cs typeface="Calibri"/>
              <a:sym typeface="Calibri"/>
            </a:endParaRPr>
          </a:p>
        </p:txBody>
      </p:sp>
      <p:sp>
        <p:nvSpPr>
          <p:cNvPr id="1048658" name="Google Shape;135;p10"/>
          <p:cNvSpPr txBox="1"/>
          <p:nvPr/>
        </p:nvSpPr>
        <p:spPr>
          <a:xfrm>
            <a:off x="834075" y="1407450"/>
            <a:ext cx="9382800" cy="363725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700">
                <a:latin typeface="Calibri"/>
                <a:ea typeface="Calibri"/>
                <a:cs typeface="Calibri"/>
                <a:sym typeface="Calibri"/>
              </a:rPr>
              <a:t> </a:t>
            </a:r>
            <a:r>
              <a:rPr lang="en-US" sz="2700" b="1">
                <a:solidFill>
                  <a:schemeClr val="dk1"/>
                </a:solidFill>
                <a:latin typeface="Calibri"/>
                <a:ea typeface="Calibri"/>
                <a:cs typeface="Calibri"/>
                <a:sym typeface="Calibri"/>
              </a:rPr>
              <a:t>It  helps  identify strength and weaknesses in employees work.</a:t>
            </a:r>
            <a:endParaRPr sz="2700" b="1">
              <a:solidFill>
                <a:schemeClr val="dk1"/>
              </a:solidFill>
              <a:latin typeface="Calibri"/>
              <a:ea typeface="Calibri"/>
              <a:cs typeface="Calibri"/>
              <a:sym typeface="Calibri"/>
            </a:endParaRPr>
          </a:p>
          <a:p>
            <a:pPr marL="0" lvl="0" indent="0" algn="l" rtl="0">
              <a:spcBef>
                <a:spcPts val="0"/>
              </a:spcBef>
              <a:spcAft>
                <a:spcPts val="0"/>
              </a:spcAft>
              <a:buNone/>
            </a:pPr>
            <a:r>
              <a:rPr lang="en-US" sz="2700" b="1">
                <a:solidFill>
                  <a:schemeClr val="dk1"/>
                </a:solidFill>
                <a:latin typeface="Calibri"/>
                <a:ea typeface="Calibri"/>
                <a:cs typeface="Calibri"/>
                <a:sym typeface="Calibri"/>
              </a:rPr>
              <a:t>Leading to better targeted training and support. Analysis allows for the employees to achieve.  It provides data for making promotions, raises and terminations.  Regular</a:t>
            </a:r>
            <a:endParaRPr sz="2700" b="1">
              <a:solidFill>
                <a:schemeClr val="dk1"/>
              </a:solidFill>
              <a:latin typeface="Calibri"/>
              <a:ea typeface="Calibri"/>
              <a:cs typeface="Calibri"/>
              <a:sym typeface="Calibri"/>
            </a:endParaRPr>
          </a:p>
          <a:p>
            <a:pPr marL="0" lvl="0" indent="0" algn="l" rtl="0">
              <a:spcBef>
                <a:spcPts val="0"/>
              </a:spcBef>
              <a:spcAft>
                <a:spcPts val="0"/>
              </a:spcAft>
              <a:buNone/>
            </a:pPr>
            <a:r>
              <a:rPr lang="en-US" sz="2700" b="1">
                <a:solidFill>
                  <a:schemeClr val="dk1"/>
                </a:solidFill>
                <a:latin typeface="Calibri"/>
                <a:ea typeface="Calibri"/>
                <a:cs typeface="Calibri"/>
                <a:sym typeface="Calibri"/>
              </a:rPr>
              <a:t> feedback and recognition can increase employee</a:t>
            </a:r>
            <a:endParaRPr sz="2700" b="1">
              <a:solidFill>
                <a:schemeClr val="dk1"/>
              </a:solidFill>
              <a:latin typeface="Calibri"/>
              <a:ea typeface="Calibri"/>
              <a:cs typeface="Calibri"/>
              <a:sym typeface="Calibri"/>
            </a:endParaRPr>
          </a:p>
          <a:p>
            <a:pPr marL="0" lvl="0" indent="0" algn="l" rtl="0">
              <a:spcBef>
                <a:spcPts val="0"/>
              </a:spcBef>
              <a:spcAft>
                <a:spcPts val="0"/>
              </a:spcAft>
              <a:buNone/>
            </a:pPr>
            <a:r>
              <a:rPr lang="en-US" sz="2700" b="1">
                <a:solidFill>
                  <a:schemeClr val="dk1"/>
                </a:solidFill>
                <a:latin typeface="Calibri"/>
                <a:ea typeface="Calibri"/>
                <a:cs typeface="Calibri"/>
                <a:sym typeface="Calibri"/>
              </a:rPr>
              <a:t> motivations and satisfaction.  Ensures that individual performance is in line with the company’s objectives.</a:t>
            </a:r>
            <a:endParaRPr sz="2700" b="1">
              <a:solidFill>
                <a:schemeClr val="dk1"/>
              </a:solidFill>
              <a:latin typeface="Calibri"/>
              <a:ea typeface="Calibri"/>
              <a:cs typeface="Calibri"/>
              <a:sym typeface="Calibri"/>
            </a:endParaRPr>
          </a:p>
          <a:p>
            <a:pPr marL="0" lvl="0" indent="0" algn="l" rtl="0">
              <a:spcBef>
                <a:spcPts val="0"/>
              </a:spcBef>
              <a:spcAft>
                <a:spcPts val="0"/>
              </a:spcAft>
              <a:buNone/>
            </a:pPr>
            <a:endParaRPr sz="27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grpSp>
        <p:nvGrpSpPr>
          <p:cNvPr id="43" name="Google Shape;140;p11"/>
          <p:cNvGrpSpPr/>
          <p:nvPr/>
        </p:nvGrpSpPr>
        <p:grpSpPr>
          <a:xfrm>
            <a:off x="8658225" y="2419875"/>
            <a:ext cx="3533775" cy="3810000"/>
            <a:chOff x="8658225" y="2647950"/>
            <a:chExt cx="3533775" cy="3810000"/>
          </a:xfrm>
        </p:grpSpPr>
        <p:sp>
          <p:nvSpPr>
            <p:cNvPr id="1048661" name="Google Shape;141;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62" name="Google Shape;142;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0" name="Google Shape;143;p11"/>
            <p:cNvPicPr preferRelativeResize="0">
              <a:picLocks/>
            </p:cNvPicPr>
            <p:nvPr/>
          </p:nvPicPr>
          <p:blipFill rotWithShape="1">
            <a:blip r:embed="rId3">
              <a:alphaModFix/>
            </a:blip>
            <a:srcRect/>
            <a:stretch>
              <a:fillRect/>
            </a:stretch>
          </p:blipFill>
          <p:spPr>
            <a:xfrm>
              <a:off x="8658225" y="2647950"/>
              <a:ext cx="3533775" cy="3810000"/>
            </a:xfrm>
            <a:prstGeom prst="rect">
              <a:avLst/>
            </a:prstGeom>
            <a:noFill/>
            <a:ln>
              <a:noFill/>
            </a:ln>
          </p:spPr>
        </p:pic>
      </p:grpSp>
      <p:sp>
        <p:nvSpPr>
          <p:cNvPr id="1048663" name="Google Shape;144;p11"/>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64" name="Google Shape;145;p11"/>
          <p:cNvSpPr txBox="1">
            <a:spLocks noGrp="1"/>
          </p:cNvSpPr>
          <p:nvPr>
            <p:ph type="title"/>
          </p:nvPr>
        </p:nvSpPr>
        <p:spPr>
          <a:xfrm>
            <a:off x="739775" y="829627"/>
            <a:ext cx="5263515" cy="1261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2097161" name="Google Shape;146;p11"/>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65" name="Google Shape;147;p11"/>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lang="en-US"/>
          </a:p>
        </p:txBody>
      </p:sp>
      <p:sp>
        <p:nvSpPr>
          <p:cNvPr id="1048666" name="Google Shape;148;p11"/>
          <p:cNvSpPr txBox="1"/>
          <p:nvPr/>
        </p:nvSpPr>
        <p:spPr>
          <a:xfrm>
            <a:off x="881800" y="2070750"/>
            <a:ext cx="7924800" cy="4612600"/>
          </a:xfrm>
          <a:prstGeom prst="rect">
            <a:avLst/>
          </a:prstGeom>
          <a:noFill/>
          <a:ln>
            <a:noFill/>
          </a:ln>
        </p:spPr>
        <p:txBody>
          <a:bodyPr spcFirstLastPara="1" wrap="square" lIns="91425" tIns="45700" rIns="91425" bIns="45700" anchor="t" anchorCtr="0">
            <a:spAutoFit/>
          </a:bodyPr>
          <a:lstStyle/>
          <a:p>
            <a:pPr marL="457200" marR="0" lvl="0" indent="0" algn="l" rtl="0">
              <a:spcBef>
                <a:spcPts val="0"/>
              </a:spcBef>
              <a:spcAft>
                <a:spcPts val="0"/>
              </a:spcAft>
              <a:buNone/>
            </a:pPr>
            <a:r>
              <a:rPr lang="en-US" sz="2700" b="1">
                <a:solidFill>
                  <a:srgbClr val="0D0D0D"/>
                </a:solidFill>
                <a:latin typeface="Times New Roman"/>
                <a:ea typeface="Times New Roman"/>
                <a:cs typeface="Times New Roman"/>
                <a:sym typeface="Times New Roman"/>
              </a:rPr>
              <a:t>This involves </a:t>
            </a:r>
            <a:r>
              <a:rPr lang="en-US" sz="2900" b="1">
                <a:solidFill>
                  <a:srgbClr val="0D0D0D"/>
                </a:solidFill>
                <a:latin typeface="Times New Roman"/>
                <a:ea typeface="Times New Roman"/>
                <a:cs typeface="Times New Roman"/>
                <a:sym typeface="Times New Roman"/>
              </a:rPr>
              <a:t>setting specific, measurable goods and key performance indicators.  collect relevant data on the employee’s performance.  Compare the collected data against the predefined objectives and KPIs.  Share the analysis with the employee in a constructive manner.  Work with the employee to create action plans or development programs to address weaknesses and build on strengths.</a:t>
            </a:r>
            <a:endParaRPr sz="2900" b="1"/>
          </a:p>
          <a:p>
            <a:pPr marL="0" marR="0" lvl="0" indent="0" algn="l" rtl="0">
              <a:spcBef>
                <a:spcPts val="0"/>
              </a:spcBef>
              <a:spcAft>
                <a:spcPts val="0"/>
              </a:spcAft>
              <a:buNone/>
            </a:pPr>
            <a:endParaRPr sz="2900" b="1">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048669" name="Google Shape;153;p1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0" name="Google Shape;154;p12"/>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1" name="Google Shape;155;p1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2" name="Google Shape;156;p12"/>
          <p:cNvSpPr txBox="1">
            <a:spLocks noGrp="1"/>
          </p:cNvSpPr>
          <p:nvPr>
            <p:ph type="title"/>
          </p:nvPr>
        </p:nvSpPr>
        <p:spPr>
          <a:xfrm>
            <a:off x="699452" y="891793"/>
            <a:ext cx="5014595" cy="51815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2097162" name="Google Shape;157;p12"/>
          <p:cNvPicPr preferRelativeResize="0">
            <a:picLocks/>
          </p:cNvPicPr>
          <p:nvPr/>
        </p:nvPicPr>
        <p:blipFill rotWithShape="1">
          <a:blip r:embed="rId3">
            <a:alphaModFix/>
          </a:blip>
          <a:srcRect/>
          <a:stretch>
            <a:fillRect/>
          </a:stretch>
        </p:blipFill>
        <p:spPr>
          <a:xfrm>
            <a:off x="723900" y="6172200"/>
            <a:ext cx="2181225" cy="485775"/>
          </a:xfrm>
          <a:prstGeom prst="rect">
            <a:avLst/>
          </a:prstGeom>
          <a:noFill/>
          <a:ln>
            <a:noFill/>
          </a:ln>
        </p:spPr>
      </p:pic>
      <p:sp>
        <p:nvSpPr>
          <p:cNvPr id="1048673" name="Google Shape;158;p12"/>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6</a:t>
            </a:fld>
            <a:endParaRPr lang="en-US"/>
          </a:p>
        </p:txBody>
      </p:sp>
      <p:sp>
        <p:nvSpPr>
          <p:cNvPr id="1048674" name="Google Shape;159;p12"/>
          <p:cNvSpPr txBox="1"/>
          <p:nvPr/>
        </p:nvSpPr>
        <p:spPr>
          <a:xfrm>
            <a:off x="723900" y="2272238"/>
            <a:ext cx="9533700" cy="2926050"/>
          </a:xfrm>
          <a:prstGeom prst="rect">
            <a:avLst/>
          </a:prstGeom>
          <a:noFill/>
          <a:ln>
            <a:noFill/>
          </a:ln>
        </p:spPr>
        <p:txBody>
          <a:bodyPr spcFirstLastPara="1" wrap="square" lIns="91425" tIns="91425" rIns="91425" bIns="91425" anchor="t" anchorCtr="0">
            <a:spAutoFit/>
          </a:bodyPr>
          <a:lstStyle/>
          <a:p>
            <a:pPr marL="457200" lvl="0" indent="-444500" algn="l" rtl="0">
              <a:spcBef>
                <a:spcPts val="0"/>
              </a:spcBef>
              <a:spcAft>
                <a:spcPts val="0"/>
              </a:spcAft>
              <a:buSzPts val="3400"/>
              <a:buFont typeface="Calibri"/>
              <a:buAutoNum type="arabicPeriod"/>
            </a:pPr>
            <a:r>
              <a:rPr lang="en-US" sz="3400" b="1">
                <a:latin typeface="Calibri"/>
                <a:ea typeface="Calibri"/>
                <a:cs typeface="Calibri"/>
                <a:sym typeface="Calibri"/>
              </a:rPr>
              <a:t>Managers and supervisors</a:t>
            </a:r>
            <a:endParaRPr sz="3400" b="1">
              <a:latin typeface="Calibri"/>
              <a:ea typeface="Calibri"/>
              <a:cs typeface="Calibri"/>
              <a:sym typeface="Calibri"/>
            </a:endParaRPr>
          </a:p>
          <a:p>
            <a:pPr marL="457200" lvl="0" indent="-444500" algn="l" rtl="0">
              <a:spcBef>
                <a:spcPts val="0"/>
              </a:spcBef>
              <a:spcAft>
                <a:spcPts val="0"/>
              </a:spcAft>
              <a:buSzPts val="3400"/>
              <a:buFont typeface="Calibri"/>
              <a:buAutoNum type="arabicPeriod"/>
            </a:pPr>
            <a:r>
              <a:rPr lang="en-US" sz="3400" b="1">
                <a:latin typeface="Calibri"/>
                <a:ea typeface="Calibri"/>
                <a:cs typeface="Calibri"/>
                <a:sym typeface="Calibri"/>
              </a:rPr>
              <a:t>HR professionals</a:t>
            </a:r>
            <a:endParaRPr sz="3400" b="1">
              <a:latin typeface="Calibri"/>
              <a:ea typeface="Calibri"/>
              <a:cs typeface="Calibri"/>
              <a:sym typeface="Calibri"/>
            </a:endParaRPr>
          </a:p>
          <a:p>
            <a:pPr marL="457200" lvl="0" indent="-444500" algn="l" rtl="0">
              <a:spcBef>
                <a:spcPts val="0"/>
              </a:spcBef>
              <a:spcAft>
                <a:spcPts val="0"/>
              </a:spcAft>
              <a:buSzPts val="3400"/>
              <a:buFont typeface="Calibri"/>
              <a:buAutoNum type="arabicPeriod"/>
            </a:pPr>
            <a:r>
              <a:rPr lang="en-US" sz="3400" b="1">
                <a:latin typeface="Calibri"/>
                <a:ea typeface="Calibri"/>
                <a:cs typeface="Calibri"/>
                <a:sym typeface="Calibri"/>
              </a:rPr>
              <a:t>Executives and Leadership</a:t>
            </a:r>
            <a:endParaRPr sz="3400" b="1">
              <a:latin typeface="Calibri"/>
              <a:ea typeface="Calibri"/>
              <a:cs typeface="Calibri"/>
              <a:sym typeface="Calibri"/>
            </a:endParaRPr>
          </a:p>
          <a:p>
            <a:pPr marL="457200" lvl="0" indent="-444500" algn="l" rtl="0">
              <a:spcBef>
                <a:spcPts val="0"/>
              </a:spcBef>
              <a:spcAft>
                <a:spcPts val="0"/>
              </a:spcAft>
              <a:buSzPts val="3400"/>
              <a:buFont typeface="Calibri"/>
              <a:buAutoNum type="arabicPeriod"/>
            </a:pPr>
            <a:r>
              <a:rPr lang="en-US" sz="3400" b="1">
                <a:latin typeface="Calibri"/>
                <a:ea typeface="Calibri"/>
                <a:cs typeface="Calibri"/>
                <a:sym typeface="Calibri"/>
              </a:rPr>
              <a:t>Employees Themselves</a:t>
            </a:r>
            <a:endParaRPr sz="3400" b="1">
              <a:latin typeface="Calibri"/>
              <a:ea typeface="Calibri"/>
              <a:cs typeface="Calibri"/>
              <a:sym typeface="Calibri"/>
            </a:endParaRPr>
          </a:p>
          <a:p>
            <a:pPr marL="457200" lvl="0" indent="-444500" algn="l" rtl="0">
              <a:spcBef>
                <a:spcPts val="0"/>
              </a:spcBef>
              <a:spcAft>
                <a:spcPts val="0"/>
              </a:spcAft>
              <a:buSzPts val="3400"/>
              <a:buFont typeface="Calibri"/>
              <a:buAutoNum type="arabicPeriod"/>
            </a:pPr>
            <a:r>
              <a:rPr lang="en-US" sz="3400" b="1">
                <a:latin typeface="Calibri"/>
                <a:ea typeface="Calibri"/>
                <a:cs typeface="Calibri"/>
                <a:sym typeface="Calibri"/>
              </a:rPr>
              <a:t>Team Leaders</a:t>
            </a:r>
            <a:endParaRPr sz="3400" b="1">
              <a:latin typeface="Calibri"/>
              <a:ea typeface="Calibri"/>
              <a:cs typeface="Calibri"/>
              <a:sym typeface="Calibri"/>
            </a:endParaRPr>
          </a:p>
          <a:p>
            <a:pPr marL="0" lvl="0" indent="0" algn="l" rtl="0">
              <a:spcBef>
                <a:spcPts val="0"/>
              </a:spcBef>
              <a:spcAft>
                <a:spcPts val="0"/>
              </a:spcAft>
              <a:buNone/>
            </a:pPr>
            <a:endParaRPr sz="3200" b="1">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pic>
        <p:nvPicPr>
          <p:cNvPr id="2097163" name="Google Shape;164;p13"/>
          <p:cNvPicPr preferRelativeResize="0">
            <a:picLocks/>
          </p:cNvPicPr>
          <p:nvPr/>
        </p:nvPicPr>
        <p:blipFill rotWithShape="1">
          <a:blip r:embed="rId3">
            <a:alphaModFix/>
          </a:blip>
          <a:srcRect/>
          <a:stretch>
            <a:fillRect/>
          </a:stretch>
        </p:blipFill>
        <p:spPr>
          <a:xfrm>
            <a:off x="0" y="1476375"/>
            <a:ext cx="2695574" cy="3248025"/>
          </a:xfrm>
          <a:prstGeom prst="rect">
            <a:avLst/>
          </a:prstGeom>
          <a:noFill/>
          <a:ln>
            <a:noFill/>
          </a:ln>
        </p:spPr>
      </p:pic>
      <p:sp>
        <p:nvSpPr>
          <p:cNvPr id="1048677" name="Google Shape;165;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8" name="Google Shape;166;p13"/>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9" name="Google Shape;167;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80" name="Google Shape;168;p13"/>
          <p:cNvSpPr txBox="1">
            <a:spLocks noGrp="1"/>
          </p:cNvSpPr>
          <p:nvPr>
            <p:ph type="title"/>
          </p:nvPr>
        </p:nvSpPr>
        <p:spPr>
          <a:xfrm>
            <a:off x="558165" y="857885"/>
            <a:ext cx="9763125"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OUR SOLUTION AND ITS VALUE PROPOSITION</a:t>
            </a:r>
          </a:p>
        </p:txBody>
      </p:sp>
      <p:pic>
        <p:nvPicPr>
          <p:cNvPr id="2097164" name="Google Shape;169;p13"/>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81" name="Google Shape;170;p1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lang="en-US"/>
          </a:p>
        </p:txBody>
      </p:sp>
      <p:sp>
        <p:nvSpPr>
          <p:cNvPr id="1048682" name="Google Shape;171;p13"/>
          <p:cNvSpPr txBox="1"/>
          <p:nvPr/>
        </p:nvSpPr>
        <p:spPr>
          <a:xfrm>
            <a:off x="4743575" y="1945000"/>
            <a:ext cx="74739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latin typeface="Calibri"/>
              <a:ea typeface="Calibri"/>
              <a:cs typeface="Calibri"/>
              <a:sym typeface="Calibri"/>
            </a:endParaRPr>
          </a:p>
        </p:txBody>
      </p:sp>
      <p:sp>
        <p:nvSpPr>
          <p:cNvPr id="1048683" name="Google Shape;172;p13"/>
          <p:cNvSpPr txBox="1"/>
          <p:nvPr/>
        </p:nvSpPr>
        <p:spPr>
          <a:xfrm>
            <a:off x="3053950" y="1945000"/>
            <a:ext cx="9330900" cy="1970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900" b="1">
                <a:latin typeface="Calibri"/>
                <a:ea typeface="Calibri"/>
                <a:cs typeface="Calibri"/>
                <a:sym typeface="Calibri"/>
              </a:rPr>
              <a:t>FILTERING - REMOVE VALUES </a:t>
            </a:r>
            <a:endParaRPr sz="2900" b="1">
              <a:latin typeface="Calibri"/>
              <a:ea typeface="Calibri"/>
              <a:cs typeface="Calibri"/>
              <a:sym typeface="Calibri"/>
            </a:endParaRPr>
          </a:p>
          <a:p>
            <a:pPr marL="0" lvl="0" indent="0" algn="l" rtl="0">
              <a:spcBef>
                <a:spcPts val="0"/>
              </a:spcBef>
              <a:spcAft>
                <a:spcPts val="0"/>
              </a:spcAft>
              <a:buNone/>
            </a:pPr>
            <a:r>
              <a:rPr lang="en-US" sz="2900" b="1">
                <a:latin typeface="Calibri"/>
                <a:ea typeface="Calibri"/>
                <a:cs typeface="Calibri"/>
                <a:sym typeface="Calibri"/>
              </a:rPr>
              <a:t>PIVOT TABLE - SUMMARY OF EMPLOYEE </a:t>
            </a:r>
            <a:endParaRPr sz="2900" b="1">
              <a:latin typeface="Calibri"/>
              <a:ea typeface="Calibri"/>
              <a:cs typeface="Calibri"/>
              <a:sym typeface="Calibri"/>
            </a:endParaRPr>
          </a:p>
          <a:p>
            <a:pPr marL="0" lvl="0" indent="0" algn="l" rtl="0">
              <a:spcBef>
                <a:spcPts val="0"/>
              </a:spcBef>
              <a:spcAft>
                <a:spcPts val="0"/>
              </a:spcAft>
              <a:buNone/>
            </a:pPr>
            <a:r>
              <a:rPr lang="en-US" sz="2900" b="1">
                <a:latin typeface="Calibri"/>
                <a:ea typeface="Calibri"/>
                <a:cs typeface="Calibri"/>
                <a:sym typeface="Calibri"/>
              </a:rPr>
              <a:t>                           PERFORMANCE</a:t>
            </a:r>
            <a:endParaRPr sz="2900" b="1">
              <a:latin typeface="Calibri"/>
              <a:ea typeface="Calibri"/>
              <a:cs typeface="Calibri"/>
              <a:sym typeface="Calibri"/>
            </a:endParaRPr>
          </a:p>
          <a:p>
            <a:pPr marL="0" lvl="0" indent="0" algn="l" rtl="0">
              <a:spcBef>
                <a:spcPts val="0"/>
              </a:spcBef>
              <a:spcAft>
                <a:spcPts val="0"/>
              </a:spcAft>
              <a:buNone/>
            </a:pPr>
            <a:r>
              <a:rPr lang="en-US" sz="2900" b="1">
                <a:latin typeface="Calibri"/>
                <a:ea typeface="Calibri"/>
                <a:cs typeface="Calibri"/>
                <a:sym typeface="Calibri"/>
              </a:rPr>
              <a:t>FLOW CHART - FINAL REPORT</a:t>
            </a:r>
            <a:endParaRPr sz="2900" b="1">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048686" name="Google Shape;177;p14"/>
          <p:cNvSpPr txBox="1">
            <a:spLocks noGrp="1"/>
          </p:cNvSpPr>
          <p:nvPr>
            <p:ph type="title"/>
          </p:nvPr>
        </p:nvSpPr>
        <p:spPr>
          <a:xfrm>
            <a:off x="755325" y="-5"/>
            <a:ext cx="10681500" cy="5232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3400"/>
              <a:t>Dataset Description</a:t>
            </a:r>
            <a:endParaRPr sz="3400"/>
          </a:p>
        </p:txBody>
      </p:sp>
      <p:sp>
        <p:nvSpPr>
          <p:cNvPr id="1048687" name="Google Shape;178;p14"/>
          <p:cNvSpPr txBox="1"/>
          <p:nvPr/>
        </p:nvSpPr>
        <p:spPr>
          <a:xfrm>
            <a:off x="755325" y="523200"/>
            <a:ext cx="9382800" cy="6464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400" b="1">
                <a:latin typeface="Calibri"/>
                <a:ea typeface="Calibri"/>
                <a:cs typeface="Calibri"/>
                <a:sym typeface="Calibri"/>
              </a:rPr>
              <a:t>EMPLOYEE  DATA SET - </a:t>
            </a:r>
            <a:r>
              <a:rPr lang="en-US" sz="2400">
                <a:latin typeface="Calibri"/>
                <a:ea typeface="Calibri"/>
                <a:cs typeface="Calibri"/>
                <a:sym typeface="Calibri"/>
              </a:rPr>
              <a:t>KAGGLE</a:t>
            </a:r>
            <a:endParaRPr sz="2400">
              <a:latin typeface="Calibri"/>
              <a:ea typeface="Calibri"/>
              <a:cs typeface="Calibri"/>
              <a:sym typeface="Calibri"/>
            </a:endParaRPr>
          </a:p>
          <a:p>
            <a:pPr marL="0" lvl="0" indent="0" algn="l" rtl="0">
              <a:spcBef>
                <a:spcPts val="0"/>
              </a:spcBef>
              <a:spcAft>
                <a:spcPts val="0"/>
              </a:spcAft>
              <a:buNone/>
            </a:pPr>
            <a:r>
              <a:rPr lang="en-US" sz="2400">
                <a:latin typeface="Calibri"/>
                <a:ea typeface="Calibri"/>
                <a:cs typeface="Calibri"/>
                <a:sym typeface="Calibri"/>
              </a:rPr>
              <a:t>   </a:t>
            </a:r>
            <a:r>
              <a:rPr lang="en-US" sz="2400" b="1">
                <a:latin typeface="Calibri"/>
                <a:ea typeface="Calibri"/>
                <a:cs typeface="Calibri"/>
                <a:sym typeface="Calibri"/>
              </a:rPr>
              <a:t>9 FEATURES IN EXCEL:</a:t>
            </a:r>
            <a:endParaRPr sz="2400" b="1">
              <a:latin typeface="Calibri"/>
              <a:ea typeface="Calibri"/>
              <a:cs typeface="Calibri"/>
              <a:sym typeface="Calibri"/>
            </a:endParaRPr>
          </a:p>
          <a:p>
            <a:pPr marL="457200" lvl="0" indent="-381000" algn="l" rtl="0">
              <a:spcBef>
                <a:spcPts val="0"/>
              </a:spcBef>
              <a:spcAft>
                <a:spcPts val="0"/>
              </a:spcAft>
              <a:buSzPts val="2400"/>
              <a:buFont typeface="Calibri"/>
              <a:buAutoNum type="arabicPeriod"/>
            </a:pPr>
            <a:r>
              <a:rPr lang="en-US" sz="2400" b="1">
                <a:latin typeface="Calibri"/>
                <a:ea typeface="Calibri"/>
                <a:cs typeface="Calibri"/>
                <a:sym typeface="Calibri"/>
              </a:rPr>
              <a:t>EMPLOYEE ID - </a:t>
            </a:r>
            <a:r>
              <a:rPr lang="en-US" sz="2400">
                <a:latin typeface="Calibri"/>
                <a:ea typeface="Calibri"/>
                <a:cs typeface="Calibri"/>
                <a:sym typeface="Calibri"/>
              </a:rPr>
              <a:t>ALPHANUMERIC(TEXT)</a:t>
            </a:r>
            <a:endParaRPr sz="2400">
              <a:latin typeface="Calibri"/>
              <a:ea typeface="Calibri"/>
              <a:cs typeface="Calibri"/>
              <a:sym typeface="Calibri"/>
            </a:endParaRPr>
          </a:p>
          <a:p>
            <a:pPr marL="457200" lvl="0" indent="-381000" algn="l" rtl="0">
              <a:spcBef>
                <a:spcPts val="0"/>
              </a:spcBef>
              <a:spcAft>
                <a:spcPts val="0"/>
              </a:spcAft>
              <a:buSzPts val="2400"/>
              <a:buFont typeface="Calibri"/>
              <a:buAutoNum type="arabicPeriod"/>
            </a:pPr>
            <a:r>
              <a:rPr lang="en-US" sz="2400" b="1">
                <a:latin typeface="Calibri"/>
                <a:ea typeface="Calibri"/>
                <a:cs typeface="Calibri"/>
                <a:sym typeface="Calibri"/>
              </a:rPr>
              <a:t>NAME              - </a:t>
            </a:r>
            <a:r>
              <a:rPr lang="en-US" sz="2400">
                <a:latin typeface="Calibri"/>
                <a:ea typeface="Calibri"/>
                <a:cs typeface="Calibri"/>
                <a:sym typeface="Calibri"/>
              </a:rPr>
              <a:t>ALPHABETICAL (TEXT)</a:t>
            </a:r>
            <a:endParaRPr sz="2400">
              <a:latin typeface="Calibri"/>
              <a:ea typeface="Calibri"/>
              <a:cs typeface="Calibri"/>
              <a:sym typeface="Calibri"/>
            </a:endParaRPr>
          </a:p>
          <a:p>
            <a:pPr marL="457200" lvl="0" indent="-381000" algn="l" rtl="0">
              <a:spcBef>
                <a:spcPts val="0"/>
              </a:spcBef>
              <a:spcAft>
                <a:spcPts val="0"/>
              </a:spcAft>
              <a:buSzPts val="2400"/>
              <a:buFont typeface="Calibri"/>
              <a:buAutoNum type="arabicPeriod"/>
            </a:pPr>
            <a:r>
              <a:rPr lang="en-US" sz="2400" b="1">
                <a:latin typeface="Calibri"/>
                <a:ea typeface="Calibri"/>
                <a:cs typeface="Calibri"/>
                <a:sym typeface="Calibri"/>
              </a:rPr>
              <a:t>GENDER          - </a:t>
            </a:r>
            <a:r>
              <a:rPr lang="en-US" sz="2400">
                <a:latin typeface="Calibri"/>
                <a:ea typeface="Calibri"/>
                <a:cs typeface="Calibri"/>
                <a:sym typeface="Calibri"/>
              </a:rPr>
              <a:t>ALPHABETICAL (TEXT)</a:t>
            </a:r>
            <a:endParaRPr sz="2400">
              <a:latin typeface="Calibri"/>
              <a:ea typeface="Calibri"/>
              <a:cs typeface="Calibri"/>
              <a:sym typeface="Calibri"/>
            </a:endParaRPr>
          </a:p>
          <a:p>
            <a:pPr marL="457200" lvl="0" indent="-381000" algn="l" rtl="0">
              <a:spcBef>
                <a:spcPts val="0"/>
              </a:spcBef>
              <a:spcAft>
                <a:spcPts val="0"/>
              </a:spcAft>
              <a:buSzPts val="2400"/>
              <a:buFont typeface="Calibri"/>
              <a:buAutoNum type="arabicPeriod"/>
            </a:pPr>
            <a:r>
              <a:rPr lang="en-US" sz="2400" b="1">
                <a:latin typeface="Calibri"/>
                <a:ea typeface="Calibri"/>
                <a:cs typeface="Calibri"/>
                <a:sym typeface="Calibri"/>
              </a:rPr>
              <a:t>SALARY           - </a:t>
            </a:r>
            <a:r>
              <a:rPr lang="en-US" sz="2400">
                <a:latin typeface="Calibri"/>
                <a:ea typeface="Calibri"/>
                <a:cs typeface="Calibri"/>
                <a:sym typeface="Calibri"/>
              </a:rPr>
              <a:t>NUMERICAL</a:t>
            </a:r>
            <a:endParaRPr sz="2400">
              <a:latin typeface="Calibri"/>
              <a:ea typeface="Calibri"/>
              <a:cs typeface="Calibri"/>
              <a:sym typeface="Calibri"/>
            </a:endParaRPr>
          </a:p>
          <a:p>
            <a:pPr marL="457200" lvl="0" indent="-381000" algn="l" rtl="0">
              <a:spcBef>
                <a:spcPts val="0"/>
              </a:spcBef>
              <a:spcAft>
                <a:spcPts val="0"/>
              </a:spcAft>
              <a:buSzPts val="2400"/>
              <a:buFont typeface="Calibri"/>
              <a:buAutoNum type="arabicPeriod"/>
            </a:pPr>
            <a:r>
              <a:rPr lang="en-US" sz="2400" b="1">
                <a:latin typeface="Calibri"/>
                <a:ea typeface="Calibri"/>
                <a:cs typeface="Calibri"/>
                <a:sym typeface="Calibri"/>
              </a:rPr>
              <a:t>JOB ROLE        -  </a:t>
            </a:r>
            <a:r>
              <a:rPr lang="en-US" sz="2400">
                <a:latin typeface="Calibri"/>
                <a:ea typeface="Calibri"/>
                <a:cs typeface="Calibri"/>
                <a:sym typeface="Calibri"/>
              </a:rPr>
              <a:t>ALPHABETICAL (TEXT)</a:t>
            </a:r>
            <a:endParaRPr sz="2400">
              <a:latin typeface="Calibri"/>
              <a:ea typeface="Calibri"/>
              <a:cs typeface="Calibri"/>
              <a:sym typeface="Calibri"/>
            </a:endParaRPr>
          </a:p>
          <a:p>
            <a:pPr marL="457200" lvl="0" indent="-381000" algn="l" rtl="0">
              <a:spcBef>
                <a:spcPts val="0"/>
              </a:spcBef>
              <a:spcAft>
                <a:spcPts val="0"/>
              </a:spcAft>
              <a:buSzPts val="2400"/>
              <a:buFont typeface="Calibri"/>
              <a:buAutoNum type="arabicPeriod"/>
            </a:pPr>
            <a:r>
              <a:rPr lang="en-US" sz="2400" b="1">
                <a:latin typeface="Calibri"/>
                <a:ea typeface="Calibri"/>
                <a:cs typeface="Calibri"/>
                <a:sym typeface="Calibri"/>
              </a:rPr>
              <a:t>FTE                   -  </a:t>
            </a:r>
            <a:r>
              <a:rPr lang="en-US" sz="2400">
                <a:latin typeface="Calibri"/>
                <a:ea typeface="Calibri"/>
                <a:cs typeface="Calibri"/>
                <a:sym typeface="Calibri"/>
              </a:rPr>
              <a:t>NUMERICAL</a:t>
            </a:r>
            <a:endParaRPr sz="2400">
              <a:latin typeface="Calibri"/>
              <a:ea typeface="Calibri"/>
              <a:cs typeface="Calibri"/>
              <a:sym typeface="Calibri"/>
            </a:endParaRPr>
          </a:p>
          <a:p>
            <a:pPr marL="457200" lvl="0" indent="-381000" algn="l" rtl="0">
              <a:spcBef>
                <a:spcPts val="0"/>
              </a:spcBef>
              <a:spcAft>
                <a:spcPts val="0"/>
              </a:spcAft>
              <a:buSzPts val="2400"/>
              <a:buFont typeface="Calibri"/>
              <a:buAutoNum type="arabicPeriod"/>
            </a:pPr>
            <a:r>
              <a:rPr lang="en-US" sz="2400" b="1">
                <a:latin typeface="Calibri"/>
                <a:ea typeface="Calibri"/>
                <a:cs typeface="Calibri"/>
                <a:sym typeface="Calibri"/>
              </a:rPr>
              <a:t>MARITAL</a:t>
            </a:r>
            <a:endParaRPr sz="2400" b="1">
              <a:latin typeface="Calibri"/>
              <a:ea typeface="Calibri"/>
              <a:cs typeface="Calibri"/>
              <a:sym typeface="Calibri"/>
            </a:endParaRPr>
          </a:p>
          <a:p>
            <a:pPr marL="0" lvl="0" indent="0" algn="l" rtl="0">
              <a:spcBef>
                <a:spcPts val="0"/>
              </a:spcBef>
              <a:spcAft>
                <a:spcPts val="0"/>
              </a:spcAft>
              <a:buNone/>
            </a:pPr>
            <a:r>
              <a:rPr lang="en-US" sz="2400" b="1">
                <a:latin typeface="Calibri"/>
                <a:ea typeface="Calibri"/>
                <a:cs typeface="Calibri"/>
                <a:sym typeface="Calibri"/>
              </a:rPr>
              <a:t>      STATUS           -   </a:t>
            </a:r>
            <a:r>
              <a:rPr lang="en-US" sz="2400">
                <a:latin typeface="Calibri"/>
                <a:ea typeface="Calibri"/>
                <a:cs typeface="Calibri"/>
                <a:sym typeface="Calibri"/>
              </a:rPr>
              <a:t>ALPHABETICAL(TEXT)</a:t>
            </a:r>
            <a:endParaRPr sz="2400">
              <a:latin typeface="Calibri"/>
              <a:ea typeface="Calibri"/>
              <a:cs typeface="Calibri"/>
              <a:sym typeface="Calibri"/>
            </a:endParaRPr>
          </a:p>
          <a:p>
            <a:pPr marL="457200" lvl="0" indent="-381000" algn="l" rtl="0">
              <a:spcBef>
                <a:spcPts val="0"/>
              </a:spcBef>
              <a:spcAft>
                <a:spcPts val="0"/>
              </a:spcAft>
              <a:buSzPts val="2400"/>
              <a:buFont typeface="Calibri"/>
              <a:buAutoNum type="arabicPeriod"/>
            </a:pPr>
            <a:r>
              <a:rPr lang="en-US" sz="2400" b="1">
                <a:latin typeface="Calibri"/>
                <a:ea typeface="Calibri"/>
                <a:cs typeface="Calibri"/>
                <a:sym typeface="Calibri"/>
              </a:rPr>
              <a:t>REMOTE WORK -  </a:t>
            </a:r>
            <a:r>
              <a:rPr lang="en-US" sz="2400">
                <a:latin typeface="Calibri"/>
                <a:ea typeface="Calibri"/>
                <a:cs typeface="Calibri"/>
                <a:sym typeface="Calibri"/>
              </a:rPr>
              <a:t>ALPHABETICAL(TEXT) </a:t>
            </a:r>
            <a:endParaRPr sz="2400">
              <a:latin typeface="Calibri"/>
              <a:ea typeface="Calibri"/>
              <a:cs typeface="Calibri"/>
              <a:sym typeface="Calibri"/>
            </a:endParaRPr>
          </a:p>
          <a:p>
            <a:pPr marL="457200" lvl="0" indent="-381000" algn="l" rtl="0">
              <a:spcBef>
                <a:spcPts val="0"/>
              </a:spcBef>
              <a:spcAft>
                <a:spcPts val="0"/>
              </a:spcAft>
              <a:buSzPts val="2400"/>
              <a:buFont typeface="Calibri"/>
              <a:buAutoNum type="arabicPeriod"/>
            </a:pPr>
            <a:r>
              <a:rPr lang="en-US" sz="2400" b="1">
                <a:latin typeface="Calibri"/>
                <a:ea typeface="Calibri"/>
                <a:cs typeface="Calibri"/>
                <a:sym typeface="Calibri"/>
              </a:rPr>
              <a:t>COMPANY TENURE  -  </a:t>
            </a:r>
            <a:r>
              <a:rPr lang="en-US" sz="2400">
                <a:latin typeface="Calibri"/>
                <a:ea typeface="Calibri"/>
                <a:cs typeface="Calibri"/>
                <a:sym typeface="Calibri"/>
              </a:rPr>
              <a:t>NUMERICAL </a:t>
            </a:r>
            <a:endParaRPr sz="2400">
              <a:latin typeface="Calibri"/>
              <a:ea typeface="Calibri"/>
              <a:cs typeface="Calibri"/>
              <a:sym typeface="Calibri"/>
            </a:endParaRPr>
          </a:p>
          <a:p>
            <a:pPr marL="0" lvl="0" indent="0" algn="l" rtl="0">
              <a:spcBef>
                <a:spcPts val="0"/>
              </a:spcBef>
              <a:spcAft>
                <a:spcPts val="0"/>
              </a:spcAft>
              <a:buNone/>
            </a:pPr>
            <a:r>
              <a:rPr lang="en-US" sz="2400">
                <a:latin typeface="Calibri"/>
                <a:ea typeface="Calibri"/>
                <a:cs typeface="Calibri"/>
                <a:sym typeface="Calibri"/>
              </a:rPr>
              <a:t>        </a:t>
            </a:r>
            <a:endParaRPr sz="2400">
              <a:latin typeface="Calibri"/>
              <a:ea typeface="Calibri"/>
              <a:cs typeface="Calibri"/>
              <a:sym typeface="Calibri"/>
            </a:endParaRPr>
          </a:p>
          <a:p>
            <a:pPr marL="0" lvl="0" indent="0" algn="l" rtl="0">
              <a:spcBef>
                <a:spcPts val="0"/>
              </a:spcBef>
              <a:spcAft>
                <a:spcPts val="0"/>
              </a:spcAft>
              <a:buNone/>
            </a:pPr>
            <a:r>
              <a:rPr lang="en-US" sz="2400">
                <a:latin typeface="Calibri"/>
                <a:ea typeface="Calibri"/>
                <a:cs typeface="Calibri"/>
                <a:sym typeface="Calibri"/>
              </a:rPr>
              <a:t>      </a:t>
            </a:r>
            <a:r>
              <a:rPr lang="en-US" sz="2400" b="1">
                <a:latin typeface="Calibri"/>
                <a:ea typeface="Calibri"/>
                <a:cs typeface="Calibri"/>
                <a:sym typeface="Calibri"/>
              </a:rPr>
              <a:t>3 FEATURES USED:</a:t>
            </a:r>
            <a:endParaRPr sz="2400" b="1">
              <a:latin typeface="Calibri"/>
              <a:ea typeface="Calibri"/>
              <a:cs typeface="Calibri"/>
              <a:sym typeface="Calibri"/>
            </a:endParaRPr>
          </a:p>
          <a:p>
            <a:pPr marL="457200" lvl="0" indent="-381000" algn="l" rtl="0">
              <a:spcBef>
                <a:spcPts val="0"/>
              </a:spcBef>
              <a:spcAft>
                <a:spcPts val="0"/>
              </a:spcAft>
              <a:buSzPts val="2400"/>
              <a:buFont typeface="Calibri"/>
              <a:buAutoNum type="arabicPeriod"/>
            </a:pPr>
            <a:r>
              <a:rPr lang="en-US" sz="2400" b="1">
                <a:latin typeface="Calibri"/>
                <a:ea typeface="Calibri"/>
                <a:cs typeface="Calibri"/>
                <a:sym typeface="Calibri"/>
              </a:rPr>
              <a:t>COMPANY TENURE - </a:t>
            </a:r>
            <a:r>
              <a:rPr lang="en-US" sz="2400">
                <a:latin typeface="Calibri"/>
                <a:ea typeface="Calibri"/>
                <a:cs typeface="Calibri"/>
                <a:sym typeface="Calibri"/>
              </a:rPr>
              <a:t>NUMERICAL</a:t>
            </a:r>
            <a:endParaRPr sz="2400">
              <a:latin typeface="Calibri"/>
              <a:ea typeface="Calibri"/>
              <a:cs typeface="Calibri"/>
              <a:sym typeface="Calibri"/>
            </a:endParaRPr>
          </a:p>
          <a:p>
            <a:pPr marL="457200" lvl="0" indent="-381000" algn="l" rtl="0">
              <a:spcBef>
                <a:spcPts val="0"/>
              </a:spcBef>
              <a:spcAft>
                <a:spcPts val="0"/>
              </a:spcAft>
              <a:buSzPts val="2400"/>
              <a:buFont typeface="Calibri"/>
              <a:buAutoNum type="arabicPeriod"/>
            </a:pPr>
            <a:r>
              <a:rPr lang="en-US" sz="2400" b="1">
                <a:latin typeface="Calibri"/>
                <a:ea typeface="Calibri"/>
                <a:cs typeface="Calibri"/>
                <a:sym typeface="Calibri"/>
              </a:rPr>
              <a:t>JOB LEVEL                 - </a:t>
            </a:r>
            <a:r>
              <a:rPr lang="en-US" sz="2400">
                <a:latin typeface="Calibri"/>
                <a:ea typeface="Calibri"/>
                <a:cs typeface="Calibri"/>
                <a:sym typeface="Calibri"/>
              </a:rPr>
              <a:t> NUMERICAL</a:t>
            </a:r>
            <a:endParaRPr sz="2400">
              <a:latin typeface="Calibri"/>
              <a:ea typeface="Calibri"/>
              <a:cs typeface="Calibri"/>
              <a:sym typeface="Calibri"/>
            </a:endParaRPr>
          </a:p>
          <a:p>
            <a:pPr marL="457200" lvl="0" indent="-381000" algn="l" rtl="0">
              <a:spcBef>
                <a:spcPts val="0"/>
              </a:spcBef>
              <a:spcAft>
                <a:spcPts val="0"/>
              </a:spcAft>
              <a:buSzPts val="2400"/>
              <a:buFont typeface="Calibri"/>
              <a:buAutoNum type="arabicPeriod"/>
            </a:pPr>
            <a:r>
              <a:rPr lang="en-US" sz="2400" b="1">
                <a:latin typeface="Calibri"/>
                <a:ea typeface="Calibri"/>
                <a:cs typeface="Calibri"/>
                <a:sym typeface="Calibri"/>
              </a:rPr>
              <a:t>WORK LIFE BALANCE - </a:t>
            </a:r>
            <a:r>
              <a:rPr lang="en-US" sz="2400">
                <a:latin typeface="Calibri"/>
                <a:ea typeface="Calibri"/>
                <a:cs typeface="Calibri"/>
                <a:sym typeface="Calibri"/>
              </a:rPr>
              <a:t>ALPHABETICAL(TEXT)</a:t>
            </a:r>
            <a:endParaRPr sz="25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048690" name="Google Shape;183;p15"/>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1" name="Google Shape;184;p1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92" name="Google Shape;185;p15"/>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93" name="Google Shape;186;p1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5" name="Google Shape;187;p15"/>
          <p:cNvPicPr preferRelativeResize="0">
            <a:picLocks/>
          </p:cNvPicPr>
          <p:nvPr/>
        </p:nvPicPr>
        <p:blipFill rotWithShape="1">
          <a:blip r:embed="rId3">
            <a:alphaModFix/>
          </a:blip>
          <a:srcRect/>
          <a:stretch>
            <a:fillRect/>
          </a:stretch>
        </p:blipFill>
        <p:spPr>
          <a:xfrm>
            <a:off x="66675" y="3381373"/>
            <a:ext cx="2466975" cy="3419475"/>
          </a:xfrm>
          <a:prstGeom prst="rect">
            <a:avLst/>
          </a:prstGeom>
          <a:noFill/>
          <a:ln>
            <a:noFill/>
          </a:ln>
        </p:spPr>
      </p:pic>
      <p:sp>
        <p:nvSpPr>
          <p:cNvPr id="1048694" name="Google Shape;188;p15"/>
          <p:cNvSpPr txBox="1">
            <a:spLocks noGrp="1"/>
          </p:cNvSpPr>
          <p:nvPr>
            <p:ph type="title"/>
          </p:nvPr>
        </p:nvSpPr>
        <p:spPr>
          <a:xfrm>
            <a:off x="755332" y="385444"/>
            <a:ext cx="10681200" cy="670800"/>
          </a:xfrm>
          <a:prstGeom prst="rect">
            <a:avLst/>
          </a:prstGeom>
          <a:noFill/>
          <a:ln>
            <a:noFill/>
          </a:ln>
        </p:spPr>
        <p:txBody>
          <a:bodyPr spcFirstLastPara="1" wrap="square" lIns="0" tIns="16500" rIns="0" bIns="0" anchor="t" anchorCtr="0">
            <a:spAutoFit/>
          </a:bodyPr>
          <a:lstStyle/>
          <a:p>
            <a:pPr marL="0" lvl="0" indent="0" algn="l" rtl="0">
              <a:lnSpc>
                <a:spcPct val="100000"/>
              </a:lnSpc>
              <a:spcBef>
                <a:spcPts val="0"/>
              </a:spcBef>
              <a:spcAft>
                <a:spcPts val="0"/>
              </a:spcAft>
              <a:buNone/>
            </a:pPr>
            <a:r>
              <a:rPr lang="en-US" sz="4250"/>
              <a:t>THE “WOW” IN OUR SOLUTION</a:t>
            </a:r>
            <a:endParaRPr sz="4250"/>
          </a:p>
        </p:txBody>
      </p:sp>
      <p:sp>
        <p:nvSpPr>
          <p:cNvPr id="1048695" name="Google Shape;189;p15"/>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9</a:t>
            </a:fld>
            <a:endParaRPr sz="1100">
              <a:solidFill>
                <a:schemeClr val="dk1"/>
              </a:solidFill>
              <a:latin typeface="Trebuchet MS"/>
              <a:ea typeface="Trebuchet MS"/>
              <a:cs typeface="Trebuchet MS"/>
              <a:sym typeface="Trebuchet MS"/>
            </a:endParaRPr>
          </a:p>
        </p:txBody>
      </p:sp>
      <p:sp>
        <p:nvSpPr>
          <p:cNvPr id="1048696" name="Google Shape;190;p15"/>
          <p:cNvSpPr txBox="1"/>
          <p:nvPr/>
        </p:nvSpPr>
        <p:spPr>
          <a:xfrm>
            <a:off x="1914650" y="3775516"/>
            <a:ext cx="8534100" cy="954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
        <p:nvSpPr>
          <p:cNvPr id="1048697" name="Google Shape;191;p15"/>
          <p:cNvSpPr txBox="1"/>
          <p:nvPr/>
        </p:nvSpPr>
        <p:spPr>
          <a:xfrm>
            <a:off x="2328525" y="1292850"/>
            <a:ext cx="8714400" cy="30477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sz="3100" b="1">
                <a:latin typeface="Calibri"/>
                <a:ea typeface="Calibri"/>
                <a:cs typeface="Calibri"/>
                <a:sym typeface="Calibri"/>
              </a:rPr>
              <a:t>1.    Effective data visualization makes it </a:t>
            </a:r>
            <a:endParaRPr sz="3100" b="1">
              <a:latin typeface="Calibri"/>
              <a:ea typeface="Calibri"/>
              <a:cs typeface="Calibri"/>
              <a:sym typeface="Calibri"/>
            </a:endParaRPr>
          </a:p>
          <a:p>
            <a:pPr marL="0" lvl="0" indent="0" algn="l" rtl="0">
              <a:spcBef>
                <a:spcPts val="0"/>
              </a:spcBef>
              <a:spcAft>
                <a:spcPts val="0"/>
              </a:spcAft>
              <a:buNone/>
            </a:pPr>
            <a:r>
              <a:rPr lang="en-US" sz="3100" b="1">
                <a:latin typeface="Calibri"/>
                <a:ea typeface="Calibri"/>
                <a:cs typeface="Calibri"/>
                <a:sym typeface="Calibri"/>
              </a:rPr>
              <a:t>       easier to present complex data ion an           </a:t>
            </a:r>
            <a:endParaRPr sz="3100" b="1">
              <a:latin typeface="Calibri"/>
              <a:ea typeface="Calibri"/>
              <a:cs typeface="Calibri"/>
              <a:sym typeface="Calibri"/>
            </a:endParaRPr>
          </a:p>
          <a:p>
            <a:pPr marL="0" lvl="0" indent="0" algn="l" rtl="0">
              <a:spcBef>
                <a:spcPts val="0"/>
              </a:spcBef>
              <a:spcAft>
                <a:spcPts val="0"/>
              </a:spcAft>
              <a:buNone/>
            </a:pPr>
            <a:r>
              <a:rPr lang="en-US" sz="3100" b="1">
                <a:latin typeface="Calibri"/>
                <a:ea typeface="Calibri"/>
                <a:cs typeface="Calibri"/>
                <a:sym typeface="Calibri"/>
              </a:rPr>
              <a:t>       engaging and understandable way.</a:t>
            </a:r>
            <a:endParaRPr sz="3100" b="1">
              <a:latin typeface="Calibri"/>
              <a:ea typeface="Calibri"/>
              <a:cs typeface="Calibri"/>
              <a:sym typeface="Calibri"/>
            </a:endParaRPr>
          </a:p>
          <a:p>
            <a:pPr marL="0" lvl="0" indent="0" algn="l" rtl="0">
              <a:spcBef>
                <a:spcPts val="0"/>
              </a:spcBef>
              <a:spcAft>
                <a:spcPts val="0"/>
              </a:spcAft>
              <a:buNone/>
            </a:pPr>
            <a:r>
              <a:rPr lang="en-US" sz="3100" b="1">
                <a:latin typeface="Calibri"/>
                <a:ea typeface="Calibri"/>
                <a:cs typeface="Calibri"/>
                <a:sym typeface="Calibri"/>
              </a:rPr>
              <a:t>2.    Well-presented impact on  data have a   </a:t>
            </a:r>
            <a:endParaRPr sz="3100" b="1">
              <a:latin typeface="Calibri"/>
              <a:ea typeface="Calibri"/>
              <a:cs typeface="Calibri"/>
              <a:sym typeface="Calibri"/>
            </a:endParaRPr>
          </a:p>
          <a:p>
            <a:pPr marL="0" lvl="0" indent="0" algn="l" rtl="0">
              <a:spcBef>
                <a:spcPts val="0"/>
              </a:spcBef>
              <a:spcAft>
                <a:spcPts val="0"/>
              </a:spcAft>
              <a:buNone/>
            </a:pPr>
            <a:r>
              <a:rPr lang="en-US" sz="3100" b="1">
                <a:latin typeface="Calibri"/>
                <a:ea typeface="Calibri"/>
                <a:cs typeface="Calibri"/>
                <a:sym typeface="Calibri"/>
              </a:rPr>
              <a:t>        significant impact on decision-makers, </a:t>
            </a:r>
            <a:endParaRPr sz="3100" b="1">
              <a:latin typeface="Calibri"/>
              <a:ea typeface="Calibri"/>
              <a:cs typeface="Calibri"/>
              <a:sym typeface="Calibri"/>
            </a:endParaRPr>
          </a:p>
          <a:p>
            <a:pPr marL="0" lvl="0" indent="0" algn="l" rtl="0">
              <a:spcBef>
                <a:spcPts val="0"/>
              </a:spcBef>
              <a:spcAft>
                <a:spcPts val="0"/>
              </a:spcAft>
              <a:buNone/>
            </a:pPr>
            <a:r>
              <a:rPr lang="en-US" sz="3100" b="1">
                <a:latin typeface="Calibri"/>
                <a:ea typeface="Calibri"/>
                <a:cs typeface="Calibri"/>
                <a:sym typeface="Calibri"/>
              </a:rPr>
              <a:t>        helping to drive change and innovation.      </a:t>
            </a:r>
            <a:endParaRPr sz="3100" b="1">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574</Words>
  <Application>Microsoft Office PowerPoint</Application>
  <PresentationFormat>Custom</PresentationFormat>
  <Paragraphs>99</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Roboto</vt:lpstr>
      <vt:lpstr>Calibri</vt:lpstr>
      <vt:lpstr>Trebuchet MS</vt:lpstr>
      <vt:lpstr>Times New Roman</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STEP-5          DRAG THE NEEDED DATA AND CREATE A PIVOT TABLE. STEP-6          SELECT THE PIVOT TABLE AND CLICK ON INSERT. STEP-7          NOW CLICK ON THE CHART THAT YOU WANT. STEP-8             THE CHART IS CREATED. </vt:lpstr>
      <vt:lpstr>RESULT</vt:lpstr>
      <vt:lpstr>2.FLOW CHART </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dc:creator>220233L2I</dc:creator>
  <cp:lastModifiedBy>lab 1</cp:lastModifiedBy>
  <cp:revision>1</cp:revision>
  <dcterms:created xsi:type="dcterms:W3CDTF">2024-09-02T04:31:14Z</dcterms:created>
  <dcterms:modified xsi:type="dcterms:W3CDTF">2024-09-02T07:08:53Z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e1e26004e04e4ced9408fd71d32994b4</vt:lpwstr>
  </property>
</Properties>
</file>