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5" autoAdjust="0"/>
    <p:restoredTop sz="100000" autoAdjust="0"/>
  </p:normalViewPr>
  <p:slideViewPr>
    <p:cSldViewPr snapToGrid="0">
      <p:cViewPr>
        <p:scale>
          <a:sx n="85" d="100"/>
          <a:sy n="85"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1"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2"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4/3/2024</a:t>
            </a:fld>
            <a:endParaRPr lang="zh-CN" altLang="en-US" sz="1200">
              <a:latin typeface="Calibri" charset="0"/>
              <a:ea typeface="等线" charset="0"/>
              <a:cs typeface="Calibri" charset="0"/>
            </a:endParaRPr>
          </a:p>
        </p:txBody>
      </p:sp>
      <p:sp>
        <p:nvSpPr>
          <p:cNvPr id="13"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4"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148419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29"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30"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14919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72"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7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37849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83"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84"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99349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40"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1"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6030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44"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5"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4396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48"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9"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3279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52"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3"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37136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56"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7"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32890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60"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1"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14244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64"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5"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6389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68"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9"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69486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17" name="矩形"/>
          <p:cNvSpPr>
            <a:spLocks/>
          </p:cNvSpPr>
          <p:nvPr/>
        </p:nvSpPr>
        <p:spPr>
          <a:xfrm>
            <a:off x="8042147" y="453643"/>
            <a:ext cx="3703318" cy="98554"/>
          </a:xfrm>
          <a:prstGeom prst="rect">
            <a:avLst/>
          </a:prstGeom>
          <a:solidFill>
            <a:srgbClr val="969FA7"/>
          </a:solidFill>
          <a:ln w="12700" cap="flat" cmpd="sng">
            <a:noFill/>
            <a:prstDash val="solid"/>
            <a:round/>
          </a:ln>
        </p:spPr>
      </p:sp>
      <p:sp>
        <p:nvSpPr>
          <p:cNvPr id="18" name="矩形"/>
          <p:cNvSpPr>
            <a:spLocks/>
          </p:cNvSpPr>
          <p:nvPr/>
        </p:nvSpPr>
        <p:spPr>
          <a:xfrm>
            <a:off x="4241830" y="457200"/>
            <a:ext cx="3703318" cy="91440"/>
          </a:xfrm>
          <a:prstGeom prst="rect">
            <a:avLst/>
          </a:prstGeom>
          <a:solidFill>
            <a:schemeClr val="accent1"/>
          </a:solidFill>
          <a:ln w="12700" cap="flat" cmpd="sng">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a:off x="10485002" y="6437910"/>
            <a:ext cx="1125803" cy="365126"/>
          </a:xfrm>
          <a:prstGeom prst="rect">
            <a:avLst/>
          </a:prstGeom>
          <a:noFill/>
          <a:ln w="12700" cap="flat" cmpd="sng">
            <a:noFill/>
            <a:prstDash val="solid"/>
            <a:miter/>
          </a:ln>
        </p:spPr>
      </p:pic>
      <p:sp>
        <p:nvSpPr>
          <p:cNvPr id="20"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21"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charset="0"/>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charset="0"/>
            </a:endParaRPr>
          </a:p>
        </p:txBody>
      </p:sp>
      <p:sp>
        <p:nvSpPr>
          <p:cNvPr id="22"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charset="0"/>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charset="0"/>
            </a:endParaRPr>
          </a:p>
        </p:txBody>
      </p:sp>
      <p:sp>
        <p:nvSpPr>
          <p:cNvPr id="23"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4/3/2024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4"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5" name="文本框"/>
          <p:cNvSpPr>
            <a:spLocks noGrp="1"/>
          </p:cNvSpPr>
          <p:nvPr>
            <p:ph type="sldNum"/>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200372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33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7978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2" name="矩形"/>
          <p:cNvSpPr>
            <a:spLocks/>
          </p:cNvSpPr>
          <p:nvPr/>
        </p:nvSpPr>
        <p:spPr>
          <a:xfrm>
            <a:off x="8042147" y="453643"/>
            <a:ext cx="3703318"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8" cy="91440"/>
          </a:xfrm>
          <a:prstGeom prst="rect">
            <a:avLst/>
          </a:prstGeom>
          <a:solidFill>
            <a:schemeClr val="accent1"/>
          </a:solidFill>
          <a:ln w="12700" cap="flat" cmpd="sng">
            <a:noFill/>
            <a:prstDash val="solid"/>
            <a:round/>
          </a:ln>
        </p:spPr>
      </p:sp>
      <p:pic>
        <p:nvPicPr>
          <p:cNvPr id="34" name="图片" descr="Logo&#10;&#10;Description automatically generated"/>
          <p:cNvPicPr>
            <a:picLocks noChangeAspect="1"/>
          </p:cNvPicPr>
          <p:nvPr/>
        </p:nvPicPr>
        <p:blipFill>
          <a:blip r:embed="rId2" cstate="print"/>
          <a:stretch>
            <a:fillRect/>
          </a:stretch>
        </p:blipFill>
        <p:spPr>
          <a:xfrm>
            <a:off x="10485002" y="6437910"/>
            <a:ext cx="1125803" cy="365126"/>
          </a:xfrm>
          <a:prstGeom prst="rect">
            <a:avLst/>
          </a:prstGeom>
          <a:noFill/>
          <a:ln w="12700" cap="flat" cmpd="sng">
            <a:noFill/>
            <a:prstDash val="solid"/>
            <a:miter/>
          </a:ln>
        </p:spPr>
      </p:pic>
      <p:sp>
        <p:nvSpPr>
          <p:cNvPr id="35"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6"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7"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4/3/2024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2063832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74"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5" name="矩形"/>
          <p:cNvSpPr>
            <a:spLocks/>
          </p:cNvSpPr>
          <p:nvPr/>
        </p:nvSpPr>
        <p:spPr>
          <a:xfrm>
            <a:off x="8042147" y="453643"/>
            <a:ext cx="3703318" cy="98554"/>
          </a:xfrm>
          <a:prstGeom prst="rect">
            <a:avLst/>
          </a:prstGeom>
          <a:solidFill>
            <a:srgbClr val="969FA7"/>
          </a:solidFill>
          <a:ln w="12700" cap="flat" cmpd="sng">
            <a:noFill/>
            <a:prstDash val="solid"/>
            <a:round/>
          </a:ln>
        </p:spPr>
      </p:sp>
      <p:sp>
        <p:nvSpPr>
          <p:cNvPr id="76" name="矩形"/>
          <p:cNvSpPr>
            <a:spLocks/>
          </p:cNvSpPr>
          <p:nvPr/>
        </p:nvSpPr>
        <p:spPr>
          <a:xfrm>
            <a:off x="4241830" y="457200"/>
            <a:ext cx="3703318" cy="91440"/>
          </a:xfrm>
          <a:prstGeom prst="rect">
            <a:avLst/>
          </a:prstGeom>
          <a:solidFill>
            <a:schemeClr val="accent1"/>
          </a:solidFill>
          <a:ln w="12700" cap="flat" cmpd="sng">
            <a:noFill/>
            <a:prstDash val="solid"/>
            <a:round/>
          </a:ln>
        </p:spPr>
      </p:sp>
      <p:pic>
        <p:nvPicPr>
          <p:cNvPr id="77" name="图片" descr="Logo&#10;&#10;Description automatically generated"/>
          <p:cNvPicPr>
            <a:picLocks noChangeAspect="1"/>
          </p:cNvPicPr>
          <p:nvPr/>
        </p:nvPicPr>
        <p:blipFill>
          <a:blip r:embed="rId2" cstate="print"/>
          <a:stretch>
            <a:fillRect/>
          </a:stretch>
        </p:blipFill>
        <p:spPr>
          <a:xfrm>
            <a:off x="10485002" y="6437910"/>
            <a:ext cx="1125803" cy="365126"/>
          </a:xfrm>
          <a:prstGeom prst="rect">
            <a:avLst/>
          </a:prstGeom>
          <a:noFill/>
          <a:ln w="12700" cap="flat" cmpd="sng">
            <a:noFill/>
            <a:prstDash val="solid"/>
            <a:miter/>
          </a:ln>
        </p:spPr>
      </p:pic>
      <p:sp>
        <p:nvSpPr>
          <p:cNvPr id="78" name="文本框"/>
          <p:cNvSpPr>
            <a:spLocks noGrp="1"/>
          </p:cNvSpPr>
          <p:nvPr>
            <p:ph type="title"/>
          </p:nvPr>
        </p:nvSpPr>
        <p:spPr>
          <a:xfrm>
            <a:off x="575894" y="729658"/>
            <a:ext cx="11029616" cy="592244"/>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79"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4/3/2024</a:t>
            </a:fld>
            <a:endParaRPr lang="zh-CN" altLang="en-US" sz="900">
              <a:solidFill>
                <a:srgbClr val="404040"/>
              </a:solidFill>
              <a:latin typeface="Franklin Gothic Book" charset="0"/>
              <a:ea typeface="华文中宋" charset="0"/>
              <a:cs typeface="Franklin Gothic Book" charset="0"/>
            </a:endParaRPr>
          </a:p>
        </p:txBody>
      </p:sp>
      <p:sp>
        <p:nvSpPr>
          <p:cNvPr id="8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81" name="文本框"/>
          <p:cNvSpPr>
            <a:spLocks noGrp="1"/>
          </p:cNvSpPr>
          <p:nvPr>
            <p:ph type="sldNum"/>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51679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981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3028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6836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9599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020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1505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853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694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4/3/2024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8"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8"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3" cy="365126"/>
          </a:xfrm>
          <a:prstGeom prst="rect">
            <a:avLst/>
          </a:prstGeom>
          <a:noFill/>
          <a:ln w="12700" cap="flat" cmpd="sng">
            <a:noFill/>
            <a:prstDash val="solid"/>
            <a:miter/>
          </a:ln>
        </p:spPr>
      </p:pic>
    </p:spTree>
    <p:extLst>
      <p:ext uri="{BB962C8B-B14F-4D97-AF65-F5344CB8AC3E}">
        <p14:creationId xmlns:p14="http://schemas.microsoft.com/office/powerpoint/2010/main" val="55598009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GB" altLang="zh-CN" sz="3600" b="1" dirty="0">
                <a:solidFill>
                  <a:schemeClr val="accent1"/>
                </a:solidFill>
                <a:latin typeface="Arial" pitchFamily="34" charset="0"/>
                <a:cs typeface="Arial" pitchFamily="34" charset="0"/>
              </a:rPr>
              <a:t>KEYLOGGER</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8" name="矩形"/>
          <p:cNvSpPr>
            <a:spLocks/>
          </p:cNvSpPr>
          <p:nvPr/>
        </p:nvSpPr>
        <p:spPr>
          <a:xfrm>
            <a:off x="4203362" y="4081547"/>
            <a:ext cx="7980183"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Student Name- </a:t>
            </a:r>
            <a:r>
              <a:rPr lang="en-GB" altLang="zh-CN" sz="2000" b="1" dirty="0">
                <a:solidFill>
                  <a:srgbClr val="1481AC"/>
                </a:solidFill>
                <a:latin typeface="Arial" pitchFamily="34" charset="0"/>
                <a:ea typeface="华文中宋" charset="0"/>
                <a:cs typeface="Arial" pitchFamily="34" charset="0"/>
              </a:rPr>
              <a:t>SAKTHIVEL P</a:t>
            </a:r>
            <a:endParaRPr lang="en-US" altLang="zh-CN" sz="2000" b="1" i="0" u="none" strike="noStrike" kern="1200" cap="none" spc="0" baseline="0" dirty="0">
              <a:solidFill>
                <a:srgbClr val="1481AC"/>
              </a:solidFill>
              <a:latin typeface="Arial" pitchFamily="34" charset="0"/>
              <a:ea typeface="华文中宋"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College Name-ST.JOSEPH COLLEGE OF ENGINEERING</a:t>
            </a:r>
          </a:p>
          <a:p>
            <a:pPr marL="0" indent="0" algn="l">
              <a:lnSpc>
                <a:spcPct val="100000"/>
              </a:lnSpc>
              <a:spcBef>
                <a:spcPts val="0"/>
              </a:spcBef>
              <a:spcAft>
                <a:spcPts val="0"/>
              </a:spcAft>
              <a:buNone/>
            </a:pPr>
            <a:r>
              <a:rPr lang="en-US" altLang="zh-CN" sz="2000" b="1" i="0" u="none" strike="noStrike" kern="1200" cap="none" spc="0" baseline="0" dirty="0" err="1">
                <a:solidFill>
                  <a:srgbClr val="1481AC"/>
                </a:solidFill>
                <a:latin typeface="Arial" pitchFamily="34" charset="0"/>
                <a:ea typeface="华文中宋" charset="0"/>
                <a:cs typeface="Arial" pitchFamily="34" charset="0"/>
              </a:rPr>
              <a:t>Dtepartment</a:t>
            </a:r>
            <a:r>
              <a:rPr lang="en-US" altLang="zh-CN" sz="2000" b="1" i="0" u="none" strike="noStrike" kern="1200" cap="none" spc="0" baseline="0" dirty="0">
                <a:solidFill>
                  <a:srgbClr val="1481AC"/>
                </a:solidFill>
                <a:latin typeface="Arial" pitchFamily="34" charset="0"/>
                <a:ea typeface="华文中宋" charset="0"/>
                <a:cs typeface="Arial" pitchFamily="34" charset="0"/>
              </a:rPr>
              <a:t>   - COMPUTER SCIENCE AND ENGINEERING </a:t>
            </a:r>
            <a:endParaRPr lang="zh-CN" altLang="en-US" sz="2000" b="1" i="0" u="none" strike="noStrike" kern="1200" cap="none" spc="0" baseline="0" dirty="0">
              <a:solidFill>
                <a:srgbClr val="1481AC"/>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8498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71"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charset="0"/>
                <a:ea typeface="Franklin Gothic Book" charset="0"/>
                <a:cs typeface="Franklin Gothic Book"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213059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文本框"/>
          <p:cNvSpPr>
            <a:spLocks noGrp="1"/>
          </p:cNvSpPr>
          <p:nvPr>
            <p:ph type="title"/>
          </p:nvPr>
        </p:nvSpPr>
        <p:spPr>
          <a:xfrm>
            <a:off x="1463041" y="2766217"/>
            <a:ext cx="9298745" cy="132556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53159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9"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Calibri" charset="0"/>
              </a:rPr>
              <a:t>System </a:t>
            </a:r>
            <a:r>
              <a:rPr lang="en-US" altLang="zh-CN" sz="2000" b="1" i="0" u="none" strike="noStrike" kern="1200" cap="none" spc="0" baseline="0">
                <a:solidFill>
                  <a:srgbClr val="404040"/>
                </a:solidFill>
                <a:latin typeface="Arial" pitchFamily="34" charset="0"/>
                <a:ea typeface="Franklin Gothic Book" charset="0"/>
                <a:cs typeface="Franklin Gothic Book" charset="0"/>
              </a:rPr>
              <a:t>Development Approach </a:t>
            </a:r>
            <a:r>
              <a:rPr lang="en-US" altLang="zh-CN" sz="2000" b="0" i="0" u="none" strike="noStrike" kern="1200" cap="none" spc="0" baseline="0">
                <a:solidFill>
                  <a:srgbClr val="404040"/>
                </a:solidFill>
                <a:latin typeface="Arial" pitchFamily="34" charset="0"/>
                <a:ea typeface="Franklin Gothic Book" charset="0"/>
                <a:cs typeface="Franklin Gothic Book" charset="0"/>
              </a:rPr>
              <a:t>(Technology Used) </a:t>
            </a:r>
            <a:endParaRPr lang="en-US" altLang="zh-CN" sz="1700" b="0" i="0" u="none" strike="noStrike" kern="1200" cap="none" spc="0" baseline="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Result (Output Image)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26909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charset="0"/>
            </a:endParaRPr>
          </a:p>
        </p:txBody>
      </p:sp>
      <p:sp>
        <p:nvSpPr>
          <p:cNvPr id="43"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charset="0"/>
                <a:ea typeface="Franklin Gothic Book" charset="0"/>
                <a:cs typeface="Franklin Gothic Book" charset="0"/>
              </a:rPr>
              <a:t>Example:</a:t>
            </a:r>
            <a:r>
              <a:rPr lang="en-US" altLang="zh-CN" sz="2800" b="0" i="0" u="none" strike="noStrike" kern="1200" cap="none" spc="0" baseline="0">
                <a:solidFill>
                  <a:srgbClr val="0F0F0F"/>
                </a:solidFill>
                <a:latin typeface="Franklin Gothic Book" charset="0"/>
                <a:ea typeface="Franklin Gothic Book" charset="0"/>
                <a:cs typeface="Franklin Gothic Book" charset="0"/>
              </a:rPr>
              <a:t> </a:t>
            </a:r>
            <a:r>
              <a:rPr lang="en-US" altLang="zh-CN" sz="2400" b="0" i="0" u="none" strike="noStrike" kern="1200" cap="none" spc="0" baseline="0">
                <a:solidFill>
                  <a:srgbClr val="0F0F0F"/>
                </a:solidFill>
                <a:latin typeface="Franklin Gothic Book" charset="0"/>
                <a:ea typeface="Franklin Gothic Book" charset="0"/>
                <a:cs typeface="Franklin Gothic Book"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13243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charset="0"/>
            </a:endParaRPr>
          </a:p>
        </p:txBody>
      </p:sp>
      <p:sp>
        <p:nvSpPr>
          <p:cNvPr id="47"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Collection: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Preprocessing:</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Clean and preprocess the collected data to handle missing values, outliers, and inconsistencies.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Feature engineering to extract relevant features from the data that might impact bike demand.</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Machine Learning Algorithm:</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Deployment:</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Evaluation: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Fine-tune the model based on feedback and continuous monitoring of prediction accuracy.</a:t>
            </a:r>
            <a:endParaRPr lang="en-US" altLang="zh-CN" sz="1200" b="1" i="0" u="none" strike="noStrike" kern="1200" cap="none" spc="0" baseline="0">
              <a:solidFill>
                <a:srgbClr val="404040"/>
              </a:solidFill>
              <a:latin typeface="Calibri"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charset="0"/>
                <a:ea typeface="Franklin Gothic Book" charset="0"/>
                <a:cs typeface="Franklin Gothic Book" charset="0"/>
              </a:rPr>
              <a:t>Result:</a:t>
            </a:r>
            <a:endParaRPr lang="en-US" altLang="zh-CN" sz="12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54367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51"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charset="0"/>
                <a:ea typeface="Franklin Gothic Book" charset="0"/>
                <a:cs typeface="Franklin Gothic Book"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charset="0"/>
                <a:ea typeface="华文中宋" charset="0"/>
                <a:cs typeface="Lucida Sans" charset="0"/>
              </a:rPr>
              <a:t>System requirements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charset="0"/>
                <a:ea typeface="华文中宋" charset="0"/>
                <a:cs typeface="Lucida Sans" charset="0"/>
              </a:rPr>
              <a:t>Library required to build the model</a:t>
            </a:r>
            <a:endParaRPr lang="zh-CN" altLang="en-US" sz="1800" b="1" i="0" u="none" strike="noStrike" kern="1200" cap="none" spc="0" baseline="0">
              <a:solidFill>
                <a:srgbClr val="0F0F0F"/>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202437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55"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Algorithm Selection:</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Data Input:</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Training Process: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Prediction Process: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06040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5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charset="0"/>
                <a:ea typeface="Franklin Gothic Book" charset="0"/>
                <a:cs typeface="Franklin Gothic Book"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58028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6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charset="0"/>
                <a:ea typeface="Franklin Gothic Book" charset="0"/>
                <a:cs typeface="Franklin Gothic Book"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212116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charset="0"/>
                <a:ea typeface="Franklin Gothic Book" charset="0"/>
                <a:cs typeface="Franklin Gothic Book"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
        <p:nvSpPr>
          <p:cNvPr id="67"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2084531287"/>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TotalTime>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Sakthi Vel</cp:lastModifiedBy>
  <cp:revision>24</cp:revision>
  <dcterms:created xsi:type="dcterms:W3CDTF">2021-05-26T16:50:10Z</dcterms:created>
  <dcterms:modified xsi:type="dcterms:W3CDTF">2024-04-03T09:02:09Z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