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00" autoAdjust="0"/>
    <p:restoredTop sz="995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66D4EE"/>
            </a:gs>
            <a:gs pos="100000">
              <a:srgbClr val="0556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 rot="0">
            <a:off x="684212" y="685799"/>
            <a:ext cx="8000999" cy="2971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Click to edit Master title style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 rot="0">
            <a:off x="684212" y="3843867"/>
            <a:ext cx="6400800" cy="19473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rgbClr val="0F486F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Click to edit Master subtitle style</a:t>
            </a:r>
            <a:endParaRPr lang="zh-CN" altLang="en-US" sz="2100" b="0" i="0" u="none" strike="noStrike" kern="1200" cap="none" spc="0" baseline="0">
              <a:solidFill>
                <a:srgbClr val="0F486F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9904412" y="6172200"/>
            <a:ext cx="1600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 rot="0">
            <a:off x="684212" y="6172200"/>
            <a:ext cx="7543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10363199" y="5578475"/>
            <a:ext cx="1142245" cy="669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8" name="直线"/>
          <p:cNvSpPr>
            <a:spLocks/>
          </p:cNvSpPr>
          <p:nvPr/>
        </p:nvSpPr>
        <p:spPr>
          <a:xfrm flipH="1" rot="0">
            <a:off x="8228012" y="8467"/>
            <a:ext cx="3810000" cy="3810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" name="直线"/>
          <p:cNvSpPr>
            <a:spLocks/>
          </p:cNvSpPr>
          <p:nvPr/>
        </p:nvSpPr>
        <p:spPr>
          <a:xfrm flipH="1" rot="0">
            <a:off x="6108169" y="91545"/>
            <a:ext cx="6080653" cy="6080655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0" name="直线"/>
          <p:cNvSpPr>
            <a:spLocks/>
          </p:cNvSpPr>
          <p:nvPr/>
        </p:nvSpPr>
        <p:spPr>
          <a:xfrm flipH="1" rot="0">
            <a:off x="7235825" y="228600"/>
            <a:ext cx="4953000" cy="4953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1" name="直线"/>
          <p:cNvSpPr>
            <a:spLocks/>
          </p:cNvSpPr>
          <p:nvPr/>
        </p:nvSpPr>
        <p:spPr>
          <a:xfrm flipH="1" rot="0">
            <a:off x="7335837" y="32278"/>
            <a:ext cx="4852989" cy="485298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2" name="直线"/>
          <p:cNvSpPr>
            <a:spLocks/>
          </p:cNvSpPr>
          <p:nvPr/>
        </p:nvSpPr>
        <p:spPr>
          <a:xfrm flipH="1" rot="0">
            <a:off x="7845426" y="609601"/>
            <a:ext cx="4343399" cy="434339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5523932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62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550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66D4EE"/>
            </a:gs>
            <a:gs pos="100000">
              <a:srgbClr val="0556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2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1276012" y="2963333"/>
              <a:ext cx="912814" cy="912812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9206969" y="3190344"/>
              <a:ext cx="2981857" cy="2981856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292292" y="3285067"/>
              <a:ext cx="1896534" cy="1896533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443103" y="3131080"/>
              <a:ext cx="1745721" cy="174572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918826" y="3683001"/>
              <a:ext cx="1269999" cy="1269999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3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245" cy="6699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3200" b="0" i="0" u="none" strike="noStrike" kern="1200" cap="none" spc="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9966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6308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4686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637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632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4102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438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5140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1247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6D4EE"/>
            </a:gs>
            <a:gs pos="100000">
              <a:srgbClr val="0556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"/>
          <p:cNvGrpSpPr>
            <a:grpSpLocks/>
          </p:cNvGrpSpPr>
          <p:nvPr/>
        </p:nvGrpSpPr>
        <p:grpSpPr>
          <a:xfrm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flipH="1" rot="0">
              <a:off x="11276012" y="2963333"/>
              <a:ext cx="912814" cy="912812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9206969" y="3190344"/>
              <a:ext cx="2981857" cy="2981856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直线"/>
            <p:cNvSpPr>
              <a:spLocks/>
            </p:cNvSpPr>
            <p:nvPr/>
          </p:nvSpPr>
          <p:spPr>
            <a:xfrm flipH="1" rot="0">
              <a:off x="10292292" y="3285067"/>
              <a:ext cx="1896534" cy="1896533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直线"/>
            <p:cNvSpPr>
              <a:spLocks/>
            </p:cNvSpPr>
            <p:nvPr/>
          </p:nvSpPr>
          <p:spPr>
            <a:xfrm flipH="1" rot="0">
              <a:off x="10443103" y="3131080"/>
              <a:ext cx="1745721" cy="174572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6" name="直线"/>
            <p:cNvSpPr>
              <a:spLocks/>
            </p:cNvSpPr>
            <p:nvPr/>
          </p:nvSpPr>
          <p:spPr>
            <a:xfrm flipH="1" rot="0">
              <a:off x="10918826" y="3683001"/>
              <a:ext cx="1269999" cy="1269999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684212" y="685800"/>
            <a:ext cx="8534400" cy="3615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2"/>
          </p:nvPr>
        </p:nvSpPr>
        <p:spPr>
          <a:xfrm rot="0">
            <a:off x="9904412" y="6172200"/>
            <a:ext cx="1600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11/5/2023</a:t>
            </a:fld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3"/>
          </p:nvPr>
        </p:nvSpPr>
        <p:spPr>
          <a:xfrm rot="0">
            <a:off x="684212" y="6172200"/>
            <a:ext cx="7543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4"/>
          </p:nvPr>
        </p:nvSpPr>
        <p:spPr>
          <a:xfrm rot="0">
            <a:off x="10363199" y="5578475"/>
            <a:ext cx="1142245" cy="669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3200" b="0" i="0" u="none" strike="noStrike" kern="1200" cap="none" spc="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 cap="all">
          <a:solidFill>
            <a:schemeClr val="tx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20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8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12001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6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5430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20002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6D4EE"/>
            </a:gs>
            <a:gs pos="100000">
              <a:srgbClr val="0556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ctrTitle"/>
          </p:nvPr>
        </p:nvSpPr>
        <p:spPr>
          <a:xfrm rot="0">
            <a:off x="366159" y="699051"/>
            <a:ext cx="9175405" cy="25212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perform different analysis on Market Basket Insight 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subTitle" idx="1"/>
          </p:nvPr>
        </p:nvSpPr>
        <p:spPr>
          <a:xfrm rot="0">
            <a:off x="684212" y="3976388"/>
            <a:ext cx="6458709" cy="19340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NAME		:</a:t>
            </a:r>
            <a:r>
              <a:rPr lang="en-US" altLang="zh-CN" sz="2100" b="1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    </a:t>
            </a: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SAKTHIVEL P</a:t>
            </a:r>
            <a:endParaRPr lang="en-US" altLang="zh-CN" sz="21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REG.NO  	:     </a:t>
            </a: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2129211040</a:t>
            </a: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40</a:t>
            </a:r>
            <a:endParaRPr lang="en-US" altLang="zh-CN" sz="21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DEPT/SEM	</a:t>
            </a: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:     CSE/V</a:t>
            </a:r>
            <a:endParaRPr lang="en-US" altLang="zh-CN" sz="21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COLLEGE	:     </a:t>
            </a: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2129-SJCE</a:t>
            </a:r>
            <a:endParaRPr lang="en-US" altLang="zh-CN" sz="21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2100" b="0" i="0" u="none" strike="noStrike" kern="1200" cap="none" spc="0" baseline="0">
              <a:solidFill>
                <a:srgbClr val="0F486F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446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6D4EE"/>
            </a:gs>
            <a:gs pos="100000">
              <a:srgbClr val="0556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燕尾形"/>
          <p:cNvSpPr>
            <a:spLocks/>
          </p:cNvSpPr>
          <p:nvPr/>
        </p:nvSpPr>
        <p:spPr>
          <a:xfrm rot="0">
            <a:off x="1140736" y="1711464"/>
            <a:ext cx="1750645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35" name="圆角矩形"/>
          <p:cNvSpPr>
            <a:spLocks/>
          </p:cNvSpPr>
          <p:nvPr/>
        </p:nvSpPr>
        <p:spPr>
          <a:xfrm rot="0">
            <a:off x="1607575" y="1880401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36" name="矩形"/>
          <p:cNvSpPr>
            <a:spLocks/>
          </p:cNvSpPr>
          <p:nvPr/>
        </p:nvSpPr>
        <p:spPr>
          <a:xfrm rot="0">
            <a:off x="1627367" y="1900193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1)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Association Rules Analysis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37" name="燕尾形"/>
          <p:cNvSpPr>
            <a:spLocks/>
          </p:cNvSpPr>
          <p:nvPr/>
        </p:nvSpPr>
        <p:spPr>
          <a:xfrm rot="0">
            <a:off x="3140363" y="1711464"/>
            <a:ext cx="1750644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38" name="圆角矩形"/>
          <p:cNvSpPr>
            <a:spLocks/>
          </p:cNvSpPr>
          <p:nvPr/>
        </p:nvSpPr>
        <p:spPr>
          <a:xfrm rot="0">
            <a:off x="3607202" y="1880401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39" name="矩形"/>
          <p:cNvSpPr>
            <a:spLocks/>
          </p:cNvSpPr>
          <p:nvPr/>
        </p:nvSpPr>
        <p:spPr>
          <a:xfrm rot="0">
            <a:off x="3626994" y="1900193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2)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Market Basket Segmentation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0" name="燕尾形"/>
          <p:cNvSpPr>
            <a:spLocks/>
          </p:cNvSpPr>
          <p:nvPr/>
        </p:nvSpPr>
        <p:spPr>
          <a:xfrm rot="0">
            <a:off x="5139990" y="1711464"/>
            <a:ext cx="1750643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41" name="圆角矩形"/>
          <p:cNvSpPr>
            <a:spLocks/>
          </p:cNvSpPr>
          <p:nvPr/>
        </p:nvSpPr>
        <p:spPr>
          <a:xfrm rot="0">
            <a:off x="5606828" y="1880401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5626621" y="1900193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3)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Market Basket Analysis Visualization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3" name="燕尾形"/>
          <p:cNvSpPr>
            <a:spLocks/>
          </p:cNvSpPr>
          <p:nvPr/>
        </p:nvSpPr>
        <p:spPr>
          <a:xfrm rot="0">
            <a:off x="4064695" y="4449117"/>
            <a:ext cx="1750644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44" name="圆角矩形"/>
          <p:cNvSpPr>
            <a:spLocks/>
          </p:cNvSpPr>
          <p:nvPr/>
        </p:nvSpPr>
        <p:spPr>
          <a:xfrm rot="0">
            <a:off x="4531534" y="4618054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45" name="矩形"/>
          <p:cNvSpPr>
            <a:spLocks/>
          </p:cNvSpPr>
          <p:nvPr/>
        </p:nvSpPr>
        <p:spPr>
          <a:xfrm rot="0">
            <a:off x="4551326" y="4637846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7)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Customer Segmentation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6" name="燕尾形"/>
          <p:cNvSpPr>
            <a:spLocks/>
          </p:cNvSpPr>
          <p:nvPr/>
        </p:nvSpPr>
        <p:spPr>
          <a:xfrm rot="0">
            <a:off x="6064322" y="4449117"/>
            <a:ext cx="1750643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47" name="圆角矩形"/>
          <p:cNvSpPr>
            <a:spLocks/>
          </p:cNvSpPr>
          <p:nvPr/>
        </p:nvSpPr>
        <p:spPr>
          <a:xfrm rot="0">
            <a:off x="6531161" y="4618054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48" name="矩形"/>
          <p:cNvSpPr>
            <a:spLocks/>
          </p:cNvSpPr>
          <p:nvPr/>
        </p:nvSpPr>
        <p:spPr>
          <a:xfrm rot="0">
            <a:off x="6550953" y="4637846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8)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Market Basket Analysis for Promotions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9" name="燕尾形"/>
          <p:cNvSpPr>
            <a:spLocks/>
          </p:cNvSpPr>
          <p:nvPr/>
        </p:nvSpPr>
        <p:spPr>
          <a:xfrm rot="0">
            <a:off x="8063949" y="4449117"/>
            <a:ext cx="1750645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0" name="圆角矩形"/>
          <p:cNvSpPr>
            <a:spLocks/>
          </p:cNvSpPr>
          <p:nvPr/>
        </p:nvSpPr>
        <p:spPr>
          <a:xfrm rot="0">
            <a:off x="8530788" y="4618054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51" name="矩形"/>
          <p:cNvSpPr>
            <a:spLocks/>
          </p:cNvSpPr>
          <p:nvPr/>
        </p:nvSpPr>
        <p:spPr>
          <a:xfrm rot="0">
            <a:off x="8550580" y="4637846"/>
            <a:ext cx="1438737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Market Basket Analysis for Inventory Management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52" name="燕尾形"/>
          <p:cNvSpPr>
            <a:spLocks/>
          </p:cNvSpPr>
          <p:nvPr/>
        </p:nvSpPr>
        <p:spPr>
          <a:xfrm rot="0">
            <a:off x="2421425" y="3006653"/>
            <a:ext cx="1750645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3" name="圆角矩形"/>
          <p:cNvSpPr>
            <a:spLocks/>
          </p:cNvSpPr>
          <p:nvPr/>
        </p:nvSpPr>
        <p:spPr>
          <a:xfrm rot="0">
            <a:off x="2888264" y="3175590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54" name="矩形"/>
          <p:cNvSpPr>
            <a:spLocks/>
          </p:cNvSpPr>
          <p:nvPr/>
        </p:nvSpPr>
        <p:spPr>
          <a:xfrm rot="0">
            <a:off x="2908055" y="3195383"/>
            <a:ext cx="1438738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4)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Product Placement Optimization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55" name="燕尾形"/>
          <p:cNvSpPr>
            <a:spLocks/>
          </p:cNvSpPr>
          <p:nvPr/>
        </p:nvSpPr>
        <p:spPr>
          <a:xfrm rot="0">
            <a:off x="4421052" y="3006653"/>
            <a:ext cx="1750644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6" name="圆角矩形"/>
          <p:cNvSpPr>
            <a:spLocks/>
          </p:cNvSpPr>
          <p:nvPr/>
        </p:nvSpPr>
        <p:spPr>
          <a:xfrm rot="0">
            <a:off x="4887891" y="3175590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57" name="矩形"/>
          <p:cNvSpPr>
            <a:spLocks/>
          </p:cNvSpPr>
          <p:nvPr/>
        </p:nvSpPr>
        <p:spPr>
          <a:xfrm rot="0">
            <a:off x="4907682" y="3195383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5)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Product Recommendations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58" name="燕尾形"/>
          <p:cNvSpPr>
            <a:spLocks/>
          </p:cNvSpPr>
          <p:nvPr/>
        </p:nvSpPr>
        <p:spPr>
          <a:xfrm rot="0">
            <a:off x="6420679" y="3006653"/>
            <a:ext cx="1750643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9" name="圆角矩形"/>
          <p:cNvSpPr>
            <a:spLocks/>
          </p:cNvSpPr>
          <p:nvPr/>
        </p:nvSpPr>
        <p:spPr>
          <a:xfrm rot="0">
            <a:off x="6887518" y="3175590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60" name="矩形"/>
          <p:cNvSpPr>
            <a:spLocks/>
          </p:cNvSpPr>
          <p:nvPr/>
        </p:nvSpPr>
        <p:spPr>
          <a:xfrm rot="0">
            <a:off x="6907310" y="3195383"/>
            <a:ext cx="1438738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6)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Time-Series Analysis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281245" y="275847"/>
            <a:ext cx="4362069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Rockwell" pitchFamily="18" charset="0"/>
                <a:ea typeface="幼圆" pitchFamily="0" charset="0"/>
                <a:cs typeface="Century Gothic" pitchFamily="0" charset="0"/>
              </a:rPr>
              <a:t> Analysis Phases: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Rockwell" pitchFamily="18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9389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6D4EE"/>
            </a:gs>
            <a:gs pos="100000">
              <a:srgbClr val="0556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燕尾形"/>
          <p:cNvSpPr>
            <a:spLocks/>
          </p:cNvSpPr>
          <p:nvPr/>
        </p:nvSpPr>
        <p:spPr>
          <a:xfrm rot="0">
            <a:off x="1171303" y="1675293"/>
            <a:ext cx="1750643" cy="675748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3" name="圆角矩形"/>
          <p:cNvSpPr>
            <a:spLocks/>
          </p:cNvSpPr>
          <p:nvPr/>
        </p:nvSpPr>
        <p:spPr>
          <a:xfrm rot="0">
            <a:off x="1638141" y="1844232"/>
            <a:ext cx="1478322" cy="675747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64" name="矩形"/>
          <p:cNvSpPr>
            <a:spLocks/>
          </p:cNvSpPr>
          <p:nvPr/>
        </p:nvSpPr>
        <p:spPr>
          <a:xfrm rot="0">
            <a:off x="1657934" y="1864024"/>
            <a:ext cx="1438738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9568" tIns="99568" rIns="99568" bIns="99568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10) Clustering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65" name="燕尾形"/>
          <p:cNvSpPr>
            <a:spLocks/>
          </p:cNvSpPr>
          <p:nvPr/>
        </p:nvSpPr>
        <p:spPr>
          <a:xfrm rot="0">
            <a:off x="3170930" y="1675293"/>
            <a:ext cx="1750645" cy="675748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6" name="圆角矩形"/>
          <p:cNvSpPr>
            <a:spLocks/>
          </p:cNvSpPr>
          <p:nvPr/>
        </p:nvSpPr>
        <p:spPr>
          <a:xfrm rot="0">
            <a:off x="3637769" y="1844232"/>
            <a:ext cx="1478323" cy="675747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67" name="矩形"/>
          <p:cNvSpPr>
            <a:spLocks/>
          </p:cNvSpPr>
          <p:nvPr/>
        </p:nvSpPr>
        <p:spPr>
          <a:xfrm rot="0">
            <a:off x="3657560" y="1864024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9568" tIns="99568" rIns="99568" bIns="99568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11) Sentiment Analysis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68" name="燕尾形"/>
          <p:cNvSpPr>
            <a:spLocks/>
          </p:cNvSpPr>
          <p:nvPr/>
        </p:nvSpPr>
        <p:spPr>
          <a:xfrm rot="0">
            <a:off x="5170556" y="1675293"/>
            <a:ext cx="1750643" cy="675748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9" name="圆角矩形"/>
          <p:cNvSpPr>
            <a:spLocks/>
          </p:cNvSpPr>
          <p:nvPr/>
        </p:nvSpPr>
        <p:spPr>
          <a:xfrm rot="0">
            <a:off x="5637396" y="1844232"/>
            <a:ext cx="1478322" cy="675747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70" name="矩形"/>
          <p:cNvSpPr>
            <a:spLocks/>
          </p:cNvSpPr>
          <p:nvPr/>
        </p:nvSpPr>
        <p:spPr>
          <a:xfrm rot="0">
            <a:off x="5657188" y="1864024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9568" tIns="99568" rIns="99568" bIns="99568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12) Cost Analysis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71" name="燕尾形"/>
          <p:cNvSpPr>
            <a:spLocks/>
          </p:cNvSpPr>
          <p:nvPr/>
        </p:nvSpPr>
        <p:spPr>
          <a:xfrm rot="0">
            <a:off x="2834451" y="2821608"/>
            <a:ext cx="1750645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2" name="圆角矩形"/>
          <p:cNvSpPr>
            <a:spLocks/>
          </p:cNvSpPr>
          <p:nvPr/>
        </p:nvSpPr>
        <p:spPr>
          <a:xfrm rot="0">
            <a:off x="3301290" y="2990545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73" name="矩形"/>
          <p:cNvSpPr>
            <a:spLocks/>
          </p:cNvSpPr>
          <p:nvPr/>
        </p:nvSpPr>
        <p:spPr>
          <a:xfrm rot="0">
            <a:off x="3321082" y="3010337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13) Carbon Footprint Analysis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74" name="燕尾形"/>
          <p:cNvSpPr>
            <a:spLocks/>
          </p:cNvSpPr>
          <p:nvPr/>
        </p:nvSpPr>
        <p:spPr>
          <a:xfrm rot="0">
            <a:off x="4834078" y="2821608"/>
            <a:ext cx="1750645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5" name="圆角矩形"/>
          <p:cNvSpPr>
            <a:spLocks/>
          </p:cNvSpPr>
          <p:nvPr/>
        </p:nvSpPr>
        <p:spPr>
          <a:xfrm rot="0">
            <a:off x="5300917" y="2990545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76" name="矩形"/>
          <p:cNvSpPr>
            <a:spLocks/>
          </p:cNvSpPr>
          <p:nvPr/>
        </p:nvSpPr>
        <p:spPr>
          <a:xfrm rot="0">
            <a:off x="5320709" y="3010337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14) Geospatial Analysis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77" name="燕尾形"/>
          <p:cNvSpPr>
            <a:spLocks/>
          </p:cNvSpPr>
          <p:nvPr/>
        </p:nvSpPr>
        <p:spPr>
          <a:xfrm rot="0">
            <a:off x="6833704" y="2821608"/>
            <a:ext cx="1750643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8" name="圆角矩形"/>
          <p:cNvSpPr>
            <a:spLocks/>
          </p:cNvSpPr>
          <p:nvPr/>
        </p:nvSpPr>
        <p:spPr>
          <a:xfrm rot="0">
            <a:off x="7300544" y="2990545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79" name="矩形"/>
          <p:cNvSpPr>
            <a:spLocks/>
          </p:cNvSpPr>
          <p:nvPr/>
        </p:nvSpPr>
        <p:spPr>
          <a:xfrm rot="0">
            <a:off x="7320335" y="3010337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15) Machine Learning Interpretability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80" name="燕尾形"/>
          <p:cNvSpPr>
            <a:spLocks/>
          </p:cNvSpPr>
          <p:nvPr/>
        </p:nvSpPr>
        <p:spPr>
          <a:xfrm rot="0">
            <a:off x="4020521" y="4264070"/>
            <a:ext cx="1750644" cy="675748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1" name="圆角矩形"/>
          <p:cNvSpPr>
            <a:spLocks/>
          </p:cNvSpPr>
          <p:nvPr/>
        </p:nvSpPr>
        <p:spPr>
          <a:xfrm rot="0">
            <a:off x="4487360" y="4433007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82" name="矩形"/>
          <p:cNvSpPr>
            <a:spLocks/>
          </p:cNvSpPr>
          <p:nvPr/>
        </p:nvSpPr>
        <p:spPr>
          <a:xfrm rot="0">
            <a:off x="4507152" y="4452799"/>
            <a:ext cx="1438737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2456" tIns="92456" rIns="92456" bIns="92456" anchor="ctr" anchorCtr="0">
            <a:prstTxWarp prst="textNoShape"/>
          </a:bodyPr>
          <a:lstStyle/>
          <a:p>
            <a:pPr marL="0" indent="0" algn="ctr" defTabSz="5778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3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16) Continuous Learning</a:t>
            </a:r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83" name="燕尾形"/>
          <p:cNvSpPr>
            <a:spLocks/>
          </p:cNvSpPr>
          <p:nvPr/>
        </p:nvSpPr>
        <p:spPr>
          <a:xfrm rot="0">
            <a:off x="6020148" y="4264070"/>
            <a:ext cx="1750644" cy="675748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4" name="圆角矩形"/>
          <p:cNvSpPr>
            <a:spLocks/>
          </p:cNvSpPr>
          <p:nvPr/>
        </p:nvSpPr>
        <p:spPr>
          <a:xfrm rot="0">
            <a:off x="6486987" y="4433007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85" name="矩形"/>
          <p:cNvSpPr>
            <a:spLocks/>
          </p:cNvSpPr>
          <p:nvPr/>
        </p:nvSpPr>
        <p:spPr>
          <a:xfrm rot="0">
            <a:off x="6506778" y="4452799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2456" tIns="92456" rIns="92456" bIns="92456" anchor="ctr" anchorCtr="0">
            <a:prstTxWarp prst="textNoShape"/>
          </a:bodyPr>
          <a:lstStyle/>
          <a:p>
            <a:pPr marL="0" indent="0" algn="ctr" defTabSz="5778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3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17) Dashboard and Reporting</a:t>
            </a:r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86" name="燕尾形"/>
          <p:cNvSpPr>
            <a:spLocks/>
          </p:cNvSpPr>
          <p:nvPr/>
        </p:nvSpPr>
        <p:spPr>
          <a:xfrm rot="0">
            <a:off x="8019775" y="4264070"/>
            <a:ext cx="1750643" cy="675748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7" name="圆角矩形"/>
          <p:cNvSpPr>
            <a:spLocks/>
          </p:cNvSpPr>
          <p:nvPr/>
        </p:nvSpPr>
        <p:spPr>
          <a:xfrm rot="0">
            <a:off x="8486614" y="4433007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88" name="矩形"/>
          <p:cNvSpPr>
            <a:spLocks/>
          </p:cNvSpPr>
          <p:nvPr/>
        </p:nvSpPr>
        <p:spPr>
          <a:xfrm rot="0">
            <a:off x="8506406" y="4452799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2456" tIns="92456" rIns="92456" bIns="92456" anchor="ctr" anchorCtr="0">
            <a:prstTxWarp prst="textNoShape"/>
          </a:bodyPr>
          <a:lstStyle/>
          <a:p>
            <a:pPr marL="0" indent="0" algn="ctr" defTabSz="5778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3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18) Cost-Benefit Analysis</a:t>
            </a:r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8117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6D4EE"/>
            </a:gs>
            <a:gs pos="100000">
              <a:srgbClr val="0556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"/>
          <p:cNvSpPr>
            <a:spLocks/>
          </p:cNvSpPr>
          <p:nvPr/>
        </p:nvSpPr>
        <p:spPr>
          <a:xfrm rot="0">
            <a:off x="821632" y="201309"/>
            <a:ext cx="11158330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1)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Association Rules Analysis: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Apriori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Algorithm: Use the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Apriori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algorithm to discover association rules between items in the market basket data. It helps identify which items are frequently purchased together.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Parameters to consider: Support, Confidence, and Lift. These metrics help you filter and prioritize the discovered rules.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 rot="0">
            <a:off x="821632" y="1669200"/>
            <a:ext cx="11039062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2)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Market Basket Segmentation: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Cluster Analysis: Segment customers into groups based on their purchase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behavior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. This can help identify customer segments with similar preferences.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RFM Analysis: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Analyze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Recency, Frequency, and Monetary Value to segment customers and understand which products are frequently purchased.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1" name="矩形"/>
          <p:cNvSpPr>
            <a:spLocks/>
          </p:cNvSpPr>
          <p:nvPr/>
        </p:nvSpPr>
        <p:spPr>
          <a:xfrm rot="0">
            <a:off x="821633" y="3101871"/>
            <a:ext cx="9713842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3)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Market Basket Analysis Visualization: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Visualize product relationships using techniques like a heatmap, network graphs, or a chord diagram to make it easier to grasp the associations between items.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821632" y="4102121"/>
            <a:ext cx="9356037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4)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Product Placement Optimization: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Store Layout Optimization: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Analyze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market basket data to optimize store layouts by placing related items together to encourage cross-selling.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A/B Testing: Experiment with different product placements to see how they affect market basket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behavior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835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66D4EE"/>
            </a:gs>
            <a:gs pos="100000">
              <a:srgbClr val="05568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>
            <a:spLocks/>
          </p:cNvSpPr>
          <p:nvPr/>
        </p:nvSpPr>
        <p:spPr>
          <a:xfrm rot="0">
            <a:off x="874639" y="191654"/>
            <a:ext cx="10588488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37415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5)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Product Recommendations: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Collaborative Filtering: Use collaborative filtering techniques to suggest products to customers based on the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behavior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and preferences of similar customers.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Content-Based Filtering: Recommend products based on their attributes, such as category, brand, or price, and their relevance to a customer's purchase history.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4" name="矩形"/>
          <p:cNvSpPr>
            <a:spLocks/>
          </p:cNvSpPr>
          <p:nvPr/>
        </p:nvSpPr>
        <p:spPr>
          <a:xfrm rot="0">
            <a:off x="874642" y="1645072"/>
            <a:ext cx="11065565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6)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Time-Series Analysis: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Analyze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market basket data over time to identify trends, seasonality, and changes in customer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behavior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. This can be especially valuable for planning promotions and stock levels.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矩形"/>
          <p:cNvSpPr>
            <a:spLocks/>
          </p:cNvSpPr>
          <p:nvPr/>
        </p:nvSpPr>
        <p:spPr>
          <a:xfrm rot="0">
            <a:off x="874641" y="2568403"/>
            <a:ext cx="10588486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37415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7)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Customer Segmentation: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Demographic and Psychographic Analysis: Combine market basket data with customer demographic and psychographic information to gain deeper insights into who your customers are and what they buy.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854762" y="3761675"/>
            <a:ext cx="9806607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8)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Market Basket Analysis for Promotions: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Determine the effectiveness of promotions by comparing market basket data before, during, and after promotion periods.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</a:b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 rot="0">
            <a:off x="854762" y="4938095"/>
            <a:ext cx="9051237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37415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9)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Market Basket Analysis for Inventory Management: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Optimize stock levels by identifying which products are frequently purchased together and ensuring they are adequately stocked.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627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FFFFFF"/>
      </a:dk1>
      <a:lt1>
        <a:srgbClr val="000000"/>
      </a:lt1>
      <a:dk2>
        <a:srgbClr val="76DBF4"/>
      </a:dk2>
      <a:lt2>
        <a:srgbClr val="14619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l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Measure Energy Consumption</dc:title>
  <dc:creator>Prince Thomas J</dc:creator>
  <cp:lastModifiedBy>root</cp:lastModifiedBy>
  <cp:revision>11</cp:revision>
  <dcterms:created xsi:type="dcterms:W3CDTF">2023-10-17T15:23:37Z</dcterms:created>
  <dcterms:modified xsi:type="dcterms:W3CDTF">2023-11-05T13:17:02Z</dcterms:modified>
</cp:coreProperties>
</file>