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1" r:id="rId8"/>
    <p:sldId id="271" r:id="rId9"/>
    <p:sldId id="262" r:id="rId10"/>
    <p:sldId id="272" r:id="rId11"/>
    <p:sldId id="263" r:id="rId12"/>
    <p:sldId id="273" r:id="rId13"/>
    <p:sldId id="265" r:id="rId14"/>
    <p:sldId id="266" r:id="rId15"/>
    <p:sldId id="267" r:id="rId16"/>
    <p:sldId id="268" r:id="rId17"/>
  </p:sldIdLst>
  <p:sldSz cx="9144000" cy="5143500"/>
  <p:notesSz cx="6858000" cy="9144000"/>
  <p:embeddedFontLst>
    <p:embeddedFont>
      <p:font typeface="Roboto" panose="0200000000000000000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48" userDrawn="1">
          <p15:clr>
            <a:srgbClr val="747775"/>
          </p15:clr>
        </p15:guide>
        <p15:guide id="2" pos="2867"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48"/>
        <p:guide pos="2867"/>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2c634e8f8d1_0_2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c634e8f8d1_0_2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g2c634e8f8d1_0_3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c634e8f8d1_0_3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2c63a7f6a6e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63a7f6a6e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62"/>
        <p:cNvGrpSpPr/>
        <p:nvPr/>
      </p:nvGrpSpPr>
      <p:grpSpPr>
        <a:xfrm>
          <a:off x="0" y="0"/>
          <a:ext cx="0" cy="0"/>
          <a:chOff x="0" y="0"/>
          <a:chExt cx="0" cy="0"/>
        </a:xfrm>
      </p:grpSpPr>
      <p:sp>
        <p:nvSpPr>
          <p:cNvPr id="63" name="Google Shape;63;g2c63a7f6a6e_0_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63a7f6a6e_0_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68"/>
        <p:cNvGrpSpPr/>
        <p:nvPr/>
      </p:nvGrpSpPr>
      <p:grpSpPr>
        <a:xfrm>
          <a:off x="0" y="0"/>
          <a:ext cx="0" cy="0"/>
          <a:chOff x="0" y="0"/>
          <a:chExt cx="0" cy="0"/>
        </a:xfrm>
      </p:grpSpPr>
      <p:sp>
        <p:nvSpPr>
          <p:cNvPr id="69" name="Google Shape;69;g2c63a7f6a6e_0_1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63a7f6a6e_0_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80" name="Shape 80"/>
        <p:cNvGrpSpPr/>
        <p:nvPr/>
      </p:nvGrpSpPr>
      <p:grpSpPr>
        <a:xfrm>
          <a:off x="0" y="0"/>
          <a:ext cx="0" cy="0"/>
          <a:chOff x="0" y="0"/>
          <a:chExt cx="0" cy="0"/>
        </a:xfrm>
      </p:grpSpPr>
      <p:sp>
        <p:nvSpPr>
          <p:cNvPr id="81" name="Google Shape;81;g2c63a7f6a6e_0_3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63a7f6a6e_0_3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86" name="Shape 86"/>
        <p:cNvGrpSpPr/>
        <p:nvPr/>
      </p:nvGrpSpPr>
      <p:grpSpPr>
        <a:xfrm>
          <a:off x="0" y="0"/>
          <a:ext cx="0" cy="0"/>
          <a:chOff x="0" y="0"/>
          <a:chExt cx="0" cy="0"/>
        </a:xfrm>
      </p:grpSpPr>
      <p:sp>
        <p:nvSpPr>
          <p:cNvPr id="87" name="Google Shape;87;g2c634e8f8d1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634e8f8d1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92" name="Shape 92"/>
        <p:cNvGrpSpPr/>
        <p:nvPr/>
      </p:nvGrpSpPr>
      <p:grpSpPr>
        <a:xfrm>
          <a:off x="0" y="0"/>
          <a:ext cx="0" cy="0"/>
          <a:chOff x="0" y="0"/>
          <a:chExt cx="0" cy="0"/>
        </a:xfrm>
      </p:grpSpPr>
      <p:sp>
        <p:nvSpPr>
          <p:cNvPr id="93" name="Google Shape;93;g2c634e8f8d1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c634e8f8d1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g2c634e8f8d1_0_1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c634e8f8d1_0_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g2c634e8f8d1_0_2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634e8f8d1_0_2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85" y="144780"/>
            <a:ext cx="8520430" cy="1694815"/>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rPr>
              <a:t>EMAIL SPAM DETECTION 98% ACCURACY</a:t>
            </a:r>
            <a:endParaRPr lang="en-GB" altLang="en-US" sz="4000" b="1" spc="-157" dirty="0">
              <a:solidFill>
                <a:srgbClr val="000000"/>
              </a:solidFill>
              <a:latin typeface="Times New Roman" panose="02020603050405020304" charset="0"/>
              <a:ea typeface="Inter" pitchFamily="34" charset="-122"/>
              <a:cs typeface="Times New Roman" panose="02020603050405020304" charset="0"/>
              <a:sym typeface="+mn-ea"/>
            </a:endParaRPr>
          </a:p>
        </p:txBody>
      </p:sp>
      <p:sp>
        <p:nvSpPr>
          <p:cNvPr id="55" name="Google Shape;55;p13"/>
          <p:cNvSpPr txBox="1"/>
          <p:nvPr>
            <p:ph type="subTitle" idx="1"/>
          </p:nvPr>
        </p:nvSpPr>
        <p:spPr>
          <a:xfrm>
            <a:off x="311785" y="2785110"/>
            <a:ext cx="8520430" cy="180848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a:t>Presented by: SAKTHI.K</a:t>
            </a:r>
            <a:endParaRPr lang="en-GB"/>
          </a:p>
          <a:p>
            <a:pPr marL="0" lvl="0" indent="0" algn="l" rtl="0">
              <a:spcBef>
                <a:spcPts val="0"/>
              </a:spcBef>
              <a:spcAft>
                <a:spcPts val="0"/>
              </a:spcAft>
              <a:buNone/>
            </a:pPr>
            <a:r>
              <a:rPr lang="en-GB"/>
              <a:t>                       III year,KVCET</a:t>
            </a:r>
            <a:endParaRPr lang="en-GB"/>
          </a:p>
          <a:p>
            <a:pPr marL="0" lvl="0" indent="0" algn="ctr" rtl="0">
              <a:spcBef>
                <a:spcPts val="0"/>
              </a:spcBef>
              <a:spcAft>
                <a:spcPts val="0"/>
              </a:spcAft>
              <a:buNone/>
            </a:pPr>
            <a:r>
              <a:rPr lang="en-GB"/>
              <a:t>  NM ID-au421221243034</a:t>
            </a:r>
            <a:endParaRPr lang="en-GB"/>
          </a:p>
          <a:p>
            <a:pPr marL="0" lvl="0" indent="0" algn="ctr" rtl="0">
              <a:spcBef>
                <a:spcPts val="0"/>
              </a:spcBef>
              <a:spcAft>
                <a:spcPts val="0"/>
              </a:spcAft>
              <a:buNone/>
            </a:pPr>
            <a:r>
              <a:rPr lang="en-GB"/>
              <a:t>                 Email ID-sakthisanjay68@gmail.com</a:t>
            </a:r>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normAutofit fontScale="90000"/>
          </a:bodyPr>
          <a:p>
            <a:r>
              <a:rPr lang="en-IN" altLang="en-US">
                <a:latin typeface="Times New Roman" panose="02020603050405020304" charset="0"/>
                <a:cs typeface="Times New Roman" panose="02020603050405020304" charset="0"/>
              </a:rPr>
              <a:t>DATA PRE-PROCESSING</a:t>
            </a:r>
            <a:endParaRPr lang="en-IN" altLang="en-US">
              <a:latin typeface="Times New Roman" panose="02020603050405020304" charset="0"/>
              <a:cs typeface="Times New Roman" panose="02020603050405020304" charset="0"/>
            </a:endParaRPr>
          </a:p>
        </p:txBody>
      </p:sp>
      <p:sp>
        <p:nvSpPr>
          <p:cNvPr id="3" name="Text Placeholder 2"/>
          <p:cNvSpPr/>
          <p:nvPr>
            <p:ph type="body" idx="1"/>
          </p:nvPr>
        </p:nvSpPr>
        <p:spPr>
          <a:xfrm>
            <a:off x="182880" y="1018540"/>
            <a:ext cx="8762365" cy="3996690"/>
          </a:xfrm>
        </p:spPr>
        <p:txBody>
          <a:bodyPr/>
          <a:p>
            <a:endParaRPr lang="en-US"/>
          </a:p>
        </p:txBody>
      </p:sp>
      <p:pic>
        <p:nvPicPr>
          <p:cNvPr id="4" name="Picture 3" descr="Screenshot 2024-04-04 191347"/>
          <p:cNvPicPr>
            <a:picLocks noChangeAspect="1"/>
          </p:cNvPicPr>
          <p:nvPr/>
        </p:nvPicPr>
        <p:blipFill>
          <a:blip r:embed="rId1"/>
          <a:stretch>
            <a:fillRect/>
          </a:stretch>
        </p:blipFill>
        <p:spPr>
          <a:xfrm>
            <a:off x="0" y="1017905"/>
            <a:ext cx="4687570" cy="3752850"/>
          </a:xfrm>
          <a:prstGeom prst="rect">
            <a:avLst/>
          </a:prstGeom>
        </p:spPr>
      </p:pic>
      <p:pic>
        <p:nvPicPr>
          <p:cNvPr id="5" name="Picture 4" descr="Screenshot 2024-04-04 191513"/>
          <p:cNvPicPr>
            <a:picLocks noChangeAspect="1"/>
          </p:cNvPicPr>
          <p:nvPr/>
        </p:nvPicPr>
        <p:blipFill>
          <a:blip r:embed="rId2"/>
          <a:stretch>
            <a:fillRect/>
          </a:stretch>
        </p:blipFill>
        <p:spPr>
          <a:xfrm>
            <a:off x="4686935" y="1135380"/>
            <a:ext cx="4385945" cy="36944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0515" y="250190"/>
            <a:ext cx="7645400" cy="606425"/>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RESULT</a:t>
            </a:r>
            <a:endParaRPr lang="en-GB" b="1">
              <a:latin typeface="Times New Roman" panose="02020603050405020304" charset="0"/>
              <a:cs typeface="Times New Roman" panose="02020603050405020304" charset="0"/>
            </a:endParaRPr>
          </a:p>
        </p:txBody>
      </p:sp>
      <p:sp>
        <p:nvSpPr>
          <p:cNvPr id="3" name="Text Placeholder 2"/>
          <p:cNvSpPr/>
          <p:nvPr>
            <p:ph type="body" idx="1"/>
          </p:nvPr>
        </p:nvSpPr>
        <p:spPr>
          <a:xfrm>
            <a:off x="173990" y="1018540"/>
            <a:ext cx="8763000" cy="3915410"/>
          </a:xfrm>
        </p:spPr>
        <p:txBody>
          <a:bodyPr/>
          <a:p>
            <a:endParaRPr lang="en-US"/>
          </a:p>
        </p:txBody>
      </p:sp>
      <p:pic>
        <p:nvPicPr>
          <p:cNvPr id="1" name="Picture 0" descr="Screenshot 2024-04-04 191613"/>
          <p:cNvPicPr>
            <a:picLocks noChangeAspect="1"/>
          </p:cNvPicPr>
          <p:nvPr/>
        </p:nvPicPr>
        <p:blipFill>
          <a:blip r:embed="rId1"/>
          <a:stretch>
            <a:fillRect/>
          </a:stretch>
        </p:blipFill>
        <p:spPr>
          <a:xfrm>
            <a:off x="375285" y="950595"/>
            <a:ext cx="8335645" cy="39122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85" y="234315"/>
            <a:ext cx="8520430" cy="654685"/>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CONCLUSION</a:t>
            </a:r>
            <a:endParaRPr lang="en-GB" b="1">
              <a:latin typeface="Times New Roman" panose="02020603050405020304" charset="0"/>
              <a:cs typeface="Times New Roman" panose="02020603050405020304" charset="0"/>
            </a:endParaRPr>
          </a:p>
        </p:txBody>
      </p:sp>
      <p:sp>
        <p:nvSpPr>
          <p:cNvPr id="115" name="Google Shape;115;p23"/>
          <p:cNvSpPr txBox="1"/>
          <p:nvPr>
            <p:ph type="body" idx="1"/>
          </p:nvPr>
        </p:nvSpPr>
        <p:spPr>
          <a:xfrm>
            <a:off x="165735" y="1152525"/>
            <a:ext cx="8860790" cy="375666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a:latin typeface="Times New Roman" panose="02020603050405020304" charset="0"/>
                <a:cs typeface="Times New Roman" panose="02020603050405020304" charset="0"/>
              </a:rPr>
              <a:t>In conclusion, the development of an email spam detection system is a multifaceted task that requires careful consideration of various factors, including algorithm selection, data preprocessing, feature engineering, and model evaluation. By following a systematic approach and leveraging appropriate tools and techniques, an effective spam detection system can be developed to improve user productivity and security.</a:t>
            </a:r>
            <a:endParaRPr>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85" y="242570"/>
            <a:ext cx="8520430" cy="62992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FUTURE SCOPE</a:t>
            </a:r>
            <a:endParaRPr lang="en-GB" b="1">
              <a:latin typeface="Times New Roman" panose="02020603050405020304" charset="0"/>
              <a:cs typeface="Times New Roman" panose="02020603050405020304" charset="0"/>
            </a:endParaRPr>
          </a:p>
        </p:txBody>
      </p:sp>
      <p:sp>
        <p:nvSpPr>
          <p:cNvPr id="121" name="Google Shape;121;p24"/>
          <p:cNvSpPr txBox="1"/>
          <p:nvPr>
            <p:ph type="body" idx="1"/>
          </p:nvPr>
        </p:nvSpPr>
        <p:spPr>
          <a:xfrm>
            <a:off x="142875" y="974725"/>
            <a:ext cx="8819515" cy="4040505"/>
          </a:xfrm>
          <a:prstGeom prst="rect">
            <a:avLst/>
          </a:prstGeom>
        </p:spPr>
        <p:txBody>
          <a:bodyPr spcFirstLastPara="1" wrap="square" lIns="91425" tIns="91425" rIns="91425" bIns="91425" anchor="t" anchorCtr="0">
            <a:normAutofit lnSpcReduction="10000"/>
          </a:bodyPr>
          <a:lstStyle/>
          <a:p>
            <a:pPr marL="0" lvl="0" indent="0" algn="just" rtl="0">
              <a:spcBef>
                <a:spcPts val="0"/>
              </a:spcBef>
              <a:spcAft>
                <a:spcPts val="1200"/>
              </a:spcAft>
              <a:buNone/>
            </a:pPr>
            <a:r>
              <a:rPr sz="1335" b="1">
                <a:latin typeface="Times New Roman" panose="02020603050405020304" charset="0"/>
                <a:cs typeface="Times New Roman" panose="02020603050405020304" charset="0"/>
              </a:rPr>
              <a:t>Enhanced Accuracy:</a:t>
            </a:r>
            <a:r>
              <a:rPr sz="1335">
                <a:latin typeface="Times New Roman" panose="02020603050405020304" charset="0"/>
                <a:cs typeface="Times New Roman" panose="02020603050405020304" charset="0"/>
              </a:rPr>
              <a:t> Continuously improving the accuracy of the spam detection system through ongoing refinement of algorithms, feature engineering techniques, and model optimization. Incorporating advanced machine learning algorithms or exploring ensemble methods could lead to further accuracy gains.</a:t>
            </a:r>
            <a:endParaRPr sz="1335">
              <a:latin typeface="Times New Roman" panose="02020603050405020304" charset="0"/>
              <a:cs typeface="Times New Roman" panose="02020603050405020304" charset="0"/>
            </a:endParaRPr>
          </a:p>
          <a:p>
            <a:pPr marL="0" lvl="0" indent="0" algn="just" rtl="0">
              <a:spcBef>
                <a:spcPts val="0"/>
              </a:spcBef>
              <a:spcAft>
                <a:spcPts val="1200"/>
              </a:spcAft>
              <a:buNone/>
            </a:pPr>
            <a:r>
              <a:rPr sz="1335" b="1">
                <a:latin typeface="Times New Roman" panose="02020603050405020304" charset="0"/>
                <a:cs typeface="Times New Roman" panose="02020603050405020304" charset="0"/>
              </a:rPr>
              <a:t>Adaptability to Emerging Threats:</a:t>
            </a:r>
            <a:r>
              <a:rPr sz="1335">
                <a:latin typeface="Times New Roman" panose="02020603050405020304" charset="0"/>
                <a:cs typeface="Times New Roman" panose="02020603050405020304" charset="0"/>
              </a:rPr>
              <a:t> As spamming techniques evolve, the system should be adaptable to detect and counter new spamming tactics effectively. This requires regular updates and enhancements to the algorithm based on ongoing monitoring of spam trends and user feedback.</a:t>
            </a:r>
            <a:endParaRPr sz="1335">
              <a:latin typeface="Times New Roman" panose="02020603050405020304" charset="0"/>
              <a:cs typeface="Times New Roman" panose="02020603050405020304" charset="0"/>
            </a:endParaRPr>
          </a:p>
          <a:p>
            <a:pPr marL="0" lvl="0" indent="0" algn="just" rtl="0">
              <a:spcBef>
                <a:spcPts val="0"/>
              </a:spcBef>
              <a:spcAft>
                <a:spcPts val="1200"/>
              </a:spcAft>
              <a:buNone/>
            </a:pPr>
            <a:r>
              <a:rPr sz="1335" b="1">
                <a:latin typeface="Times New Roman" panose="02020603050405020304" charset="0"/>
                <a:cs typeface="Times New Roman" panose="02020603050405020304" charset="0"/>
              </a:rPr>
              <a:t>Real-Time Feedback Loop:</a:t>
            </a:r>
            <a:r>
              <a:rPr sz="1335">
                <a:latin typeface="Times New Roman" panose="02020603050405020304" charset="0"/>
                <a:cs typeface="Times New Roman" panose="02020603050405020304" charset="0"/>
              </a:rPr>
              <a:t> Implementing a real-time feedback loop that allows users to report false positives and false negatives directly within the email client. This feedback can be used to improve the accuracy of the system and refine its spam detection capabilities over time.</a:t>
            </a:r>
            <a:endParaRPr sz="1335">
              <a:latin typeface="Times New Roman" panose="02020603050405020304" charset="0"/>
              <a:cs typeface="Times New Roman" panose="02020603050405020304" charset="0"/>
            </a:endParaRPr>
          </a:p>
          <a:p>
            <a:pPr marL="0" lvl="0" indent="0" algn="just" rtl="0">
              <a:spcBef>
                <a:spcPts val="0"/>
              </a:spcBef>
              <a:spcAft>
                <a:spcPts val="1200"/>
              </a:spcAft>
              <a:buNone/>
            </a:pPr>
            <a:r>
              <a:rPr sz="1335" b="1">
                <a:latin typeface="Times New Roman" panose="02020603050405020304" charset="0"/>
                <a:cs typeface="Times New Roman" panose="02020603050405020304" charset="0"/>
              </a:rPr>
              <a:t>Multimodal Analysis:</a:t>
            </a:r>
            <a:r>
              <a:rPr sz="1335">
                <a:latin typeface="Times New Roman" panose="02020603050405020304" charset="0"/>
                <a:cs typeface="Times New Roman" panose="02020603050405020304" charset="0"/>
              </a:rPr>
              <a:t> Integrating additional modalities such as images or attachments into the spam detection process to enhance its capabilities. This could involve using image processing techniques to analyze attached images for spam-related content or employing natural language processing techniques to analyze text within attachments.</a:t>
            </a:r>
            <a:endParaRPr sz="1335">
              <a:latin typeface="Times New Roman" panose="02020603050405020304" charset="0"/>
              <a:cs typeface="Times New Roman" panose="02020603050405020304" charset="0"/>
            </a:endParaRPr>
          </a:p>
          <a:p>
            <a:pPr marL="0" lvl="0" indent="0" algn="just" rtl="0">
              <a:spcBef>
                <a:spcPts val="0"/>
              </a:spcBef>
              <a:spcAft>
                <a:spcPts val="1200"/>
              </a:spcAft>
              <a:buNone/>
            </a:pPr>
            <a:r>
              <a:rPr sz="1335" b="1">
                <a:latin typeface="Times New Roman" panose="02020603050405020304" charset="0"/>
                <a:cs typeface="Times New Roman" panose="02020603050405020304" charset="0"/>
              </a:rPr>
              <a:t>Personalization and Customization:</a:t>
            </a:r>
            <a:r>
              <a:rPr sz="1335">
                <a:latin typeface="Times New Roman" panose="02020603050405020304" charset="0"/>
                <a:cs typeface="Times New Roman" panose="02020603050405020304" charset="0"/>
              </a:rPr>
              <a:t> Providing users with the ability to customize and personalize their spam detection preferences based on individual preferences and usage patterns. This could include fine-tuning spam filters, creating custom whitelists or blacklists, and adjusting sensitivity levels to suit specific needs.</a:t>
            </a:r>
            <a:endParaRPr sz="1335">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85" y="82550"/>
            <a:ext cx="8520430" cy="56896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REFERENCES</a:t>
            </a:r>
            <a:endParaRPr lang="en-GB" b="1">
              <a:latin typeface="Times New Roman" panose="02020603050405020304" charset="0"/>
              <a:cs typeface="Times New Roman" panose="02020603050405020304" charset="0"/>
            </a:endParaRPr>
          </a:p>
        </p:txBody>
      </p:sp>
      <p:sp>
        <p:nvSpPr>
          <p:cNvPr id="127" name="Google Shape;127;p25"/>
          <p:cNvSpPr txBox="1"/>
          <p:nvPr>
            <p:ph type="body" idx="1"/>
          </p:nvPr>
        </p:nvSpPr>
        <p:spPr>
          <a:xfrm>
            <a:off x="142240" y="651510"/>
            <a:ext cx="8851900" cy="4434205"/>
          </a:xfrm>
          <a:prstGeom prst="rect">
            <a:avLst/>
          </a:prstGeom>
        </p:spPr>
        <p:txBody>
          <a:bodyPr spcFirstLastPara="1" wrap="square" lIns="91425" tIns="91425" rIns="91425" bIns="91425" anchor="t" anchorCtr="0">
            <a:noAutofit/>
          </a:bodyPr>
          <a:lstStyle/>
          <a:p>
            <a:pPr marL="285750" lvl="0" indent="-285750" algn="l" rtl="0">
              <a:spcBef>
                <a:spcPts val="0"/>
              </a:spcBef>
              <a:spcAft>
                <a:spcPts val="1200"/>
              </a:spcAft>
            </a:pPr>
            <a:r>
              <a:rPr sz="1000">
                <a:latin typeface="Times New Roman" panose="02020603050405020304" charset="0"/>
                <a:cs typeface="Times New Roman" panose="02020603050405020304" charset="0"/>
              </a:rPr>
              <a:t>Cormack, G. V., &amp; Lynam, T. R. (2014). Spam Detection: An Overview. Foundations and Trends in Information Retrieval, 7(4-5), 265–364. [DOI: 10.1561/1500000039]</a:t>
            </a:r>
            <a:endParaRPr sz="1000">
              <a:latin typeface="Times New Roman" panose="02020603050405020304" charset="0"/>
              <a:cs typeface="Times New Roman" panose="02020603050405020304" charset="0"/>
            </a:endParaRPr>
          </a:p>
          <a:p>
            <a:pPr marL="285750" lvl="0" indent="-285750" algn="l" rtl="0">
              <a:spcBef>
                <a:spcPts val="0"/>
              </a:spcBef>
              <a:spcAft>
                <a:spcPts val="1200"/>
              </a:spcAft>
            </a:pPr>
            <a:r>
              <a:rPr sz="1000">
                <a:latin typeface="Times New Roman" panose="02020603050405020304" charset="0"/>
                <a:cs typeface="Times New Roman" panose="02020603050405020304" charset="0"/>
              </a:rPr>
              <a:t>Androutsopoulos, I., Koutsias, J., Chandrinos, K. V., Paliouras, G., &amp; Spyropoulos, C. D. (2000). An Evaluation of Naive Bayesian Anti-Spam Filtering. In Proceedings of the Workshop on Machine Learning in the New Information Age (pp. 9–17).</a:t>
            </a:r>
            <a:endParaRPr sz="1000">
              <a:latin typeface="Times New Roman" panose="02020603050405020304" charset="0"/>
              <a:cs typeface="Times New Roman" panose="02020603050405020304" charset="0"/>
            </a:endParaRPr>
          </a:p>
          <a:p>
            <a:pPr marL="285750" lvl="0" indent="-285750" algn="l" rtl="0">
              <a:spcBef>
                <a:spcPts val="0"/>
              </a:spcBef>
              <a:spcAft>
                <a:spcPts val="1200"/>
              </a:spcAft>
            </a:pPr>
            <a:r>
              <a:rPr sz="1000">
                <a:latin typeface="Times New Roman" panose="02020603050405020304" charset="0"/>
                <a:cs typeface="Times New Roman" panose="02020603050405020304" charset="0"/>
              </a:rPr>
              <a:t>Sahami, M., Dumais, S., Heckerman, D., &amp; Horvitz, E. (1998). A Bayesian Approach to Filtering Junk E-Mail. In Proceedings of the AAAI Workshop on Learning for Text Categorization (pp. 98–105).</a:t>
            </a:r>
            <a:endParaRPr sz="1000">
              <a:latin typeface="Times New Roman" panose="02020603050405020304" charset="0"/>
              <a:cs typeface="Times New Roman" panose="02020603050405020304" charset="0"/>
            </a:endParaRPr>
          </a:p>
          <a:p>
            <a:pPr marL="285750" lvl="0" indent="-285750" algn="l" rtl="0">
              <a:spcBef>
                <a:spcPts val="0"/>
              </a:spcBef>
              <a:spcAft>
                <a:spcPts val="1200"/>
              </a:spcAft>
            </a:pPr>
            <a:r>
              <a:rPr sz="1000">
                <a:latin typeface="Times New Roman" panose="02020603050405020304" charset="0"/>
                <a:cs typeface="Times New Roman" panose="02020603050405020304" charset="0"/>
              </a:rPr>
              <a:t>Forman, G. (2004). An Extensive Empirical Study of Feature Selection Metrics for Text Classification. Journal of Machine Learning Research, 3, 1289–1305.</a:t>
            </a:r>
            <a:endParaRPr sz="1000">
              <a:latin typeface="Times New Roman" panose="02020603050405020304" charset="0"/>
              <a:cs typeface="Times New Roman" panose="02020603050405020304" charset="0"/>
            </a:endParaRPr>
          </a:p>
          <a:p>
            <a:pPr marL="285750" lvl="0" indent="-285750" algn="l" rtl="0">
              <a:spcBef>
                <a:spcPts val="0"/>
              </a:spcBef>
              <a:spcAft>
                <a:spcPts val="1200"/>
              </a:spcAft>
            </a:pPr>
            <a:r>
              <a:rPr sz="1000">
                <a:latin typeface="Times New Roman" panose="02020603050405020304" charset="0"/>
                <a:cs typeface="Times New Roman" panose="02020603050405020304" charset="0"/>
              </a:rPr>
              <a:t>Pedregosa, F., Varoquaux, G., Gramfort, A., Michel, V., Thirion, B., Grisel, O., Blondel, M., Prettenhofer, P., Weiss, R., Dubourg, V., Vanderplas, J., Passos, A., Cournapeau, D., Brucher, M., Perrot, M., &amp; Duchesnay, É. (2011). Scikit-learn: Machine Learning in Python. Journal of Machine Learning Research, 12, 2825–2830.</a:t>
            </a:r>
            <a:endParaRPr sz="1000">
              <a:latin typeface="Times New Roman" panose="02020603050405020304" charset="0"/>
              <a:cs typeface="Times New Roman" panose="02020603050405020304" charset="0"/>
            </a:endParaRPr>
          </a:p>
          <a:p>
            <a:pPr marL="285750" lvl="0" indent="-285750" algn="l" rtl="0">
              <a:spcBef>
                <a:spcPts val="0"/>
              </a:spcBef>
              <a:spcAft>
                <a:spcPts val="1200"/>
              </a:spcAft>
            </a:pPr>
            <a:r>
              <a:rPr sz="1000">
                <a:latin typeface="Times New Roman" panose="02020603050405020304" charset="0"/>
                <a:cs typeface="Times New Roman" panose="02020603050405020304" charset="0"/>
              </a:rPr>
              <a:t>Chawla, N. V., Bowyer, K. W., Hall, L. O., &amp; Kegelmeyer, W. P. (2002). SMOTE: Synthetic Minority Over-sampling Technique. Journal of Artificial Intelligence Research, 16, 321–357.</a:t>
            </a:r>
            <a:endParaRPr sz="1000">
              <a:latin typeface="Times New Roman" panose="02020603050405020304" charset="0"/>
              <a:cs typeface="Times New Roman" panose="02020603050405020304" charset="0"/>
            </a:endParaRPr>
          </a:p>
          <a:p>
            <a:pPr marL="285750" lvl="0" indent="-285750" algn="l" rtl="0">
              <a:spcBef>
                <a:spcPts val="0"/>
              </a:spcBef>
              <a:spcAft>
                <a:spcPts val="1200"/>
              </a:spcAft>
            </a:pPr>
            <a:r>
              <a:rPr sz="1000">
                <a:latin typeface="Times New Roman" panose="02020603050405020304" charset="0"/>
                <a:cs typeface="Times New Roman" panose="02020603050405020304" charset="0"/>
              </a:rPr>
              <a:t>Manning, C. D., Raghavan, P., &amp; Schütze, H. (2008). Introduction to Information Retrieval. Cambridge University Press.</a:t>
            </a:r>
            <a:endParaRPr sz="1000">
              <a:latin typeface="Times New Roman" panose="02020603050405020304" charset="0"/>
              <a:cs typeface="Times New Roman" panose="02020603050405020304" charset="0"/>
            </a:endParaRPr>
          </a:p>
          <a:p>
            <a:pPr marL="285750" lvl="0" indent="-285750" algn="l" rtl="0">
              <a:spcBef>
                <a:spcPts val="0"/>
              </a:spcBef>
              <a:spcAft>
                <a:spcPts val="1200"/>
              </a:spcAft>
            </a:pPr>
            <a:r>
              <a:rPr sz="1000">
                <a:latin typeface="Times New Roman" panose="02020603050405020304" charset="0"/>
                <a:cs typeface="Times New Roman" panose="02020603050405020304" charset="0"/>
              </a:rPr>
              <a:t>Bishop, C. M. (2006). Pattern Recognition and Machine Learning. Springer.</a:t>
            </a:r>
            <a:endParaRPr sz="1000">
              <a:latin typeface="Times New Roman" panose="02020603050405020304" charset="0"/>
              <a:cs typeface="Times New Roman" panose="02020603050405020304" charset="0"/>
            </a:endParaRPr>
          </a:p>
          <a:p>
            <a:pPr marL="285750" lvl="0" indent="-285750" algn="l" rtl="0">
              <a:spcBef>
                <a:spcPts val="0"/>
              </a:spcBef>
              <a:spcAft>
                <a:spcPts val="1200"/>
              </a:spcAft>
            </a:pPr>
            <a:r>
              <a:rPr sz="1000">
                <a:latin typeface="Times New Roman" panose="02020603050405020304" charset="0"/>
                <a:cs typeface="Times New Roman" panose="02020603050405020304" charset="0"/>
              </a:rPr>
              <a:t>Hastie, T., Tibshirani, R., &amp; Friedman, J. (2009). The Elements of Statistical Learning: Data Mining, Inference, and Prediction. Springer.</a:t>
            </a:r>
            <a:endParaRPr sz="1000">
              <a:latin typeface="Times New Roman" panose="02020603050405020304" charset="0"/>
              <a:cs typeface="Times New Roman" panose="02020603050405020304" charset="0"/>
            </a:endParaRPr>
          </a:p>
          <a:p>
            <a:pPr marL="285750" lvl="0" indent="-285750" algn="l" rtl="0">
              <a:spcBef>
                <a:spcPts val="0"/>
              </a:spcBef>
              <a:spcAft>
                <a:spcPts val="1200"/>
              </a:spcAft>
            </a:pPr>
            <a:r>
              <a:rPr sz="1000">
                <a:latin typeface="Times New Roman" panose="02020603050405020304" charset="0"/>
                <a:cs typeface="Times New Roman" panose="02020603050405020304" charset="0"/>
              </a:rPr>
              <a:t>Goodfellow, I., Bengio, Y., &amp; Courville, A. (2016). Deep Learning. MIT Press.</a:t>
            </a:r>
            <a:endParaRPr sz="1000">
              <a:latin typeface="Times New Roman" panose="02020603050405020304" charset="0"/>
              <a:cs typeface="Times New Roman" panose="02020603050405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PROPOSED SYSTEM</a:t>
            </a:r>
            <a:endParaRPr lang="en-GB" b="1">
              <a:latin typeface="Times New Roman" panose="02020603050405020304" charset="0"/>
              <a:cs typeface="Times New Roman" panose="02020603050405020304" charset="0"/>
            </a:endParaRPr>
          </a:p>
        </p:txBody>
      </p:sp>
      <p:sp>
        <p:nvSpPr>
          <p:cNvPr id="61" name="Google Shape;61;p14"/>
          <p:cNvSpPr txBox="1"/>
          <p:nvPr>
            <p:ph type="body" idx="1"/>
          </p:nvPr>
        </p:nvSpPr>
        <p:spPr>
          <a:xfrm>
            <a:off x="311700" y="1168800"/>
            <a:ext cx="8520600" cy="34164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1200"/>
              </a:spcAft>
              <a:buNone/>
            </a:pPr>
            <a:r>
              <a:rPr lang="en-GB" sz="21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Email spam continues to be a significant issue, inundating inboxes and consuming users' time and resources. To mitigate this problem, an advanced email spam detection system with a 98% accuracy rate is proposed. Leveraging machine learning techniques and natural language processing (NLP), the system can effectively identify and filter out spam emails, ensuring that users receive only legitimate correspondence in their inboxes.</a:t>
            </a:r>
            <a:endParaRPr lang="en-GB" sz="21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PROBLEM STATEMENT</a:t>
            </a:r>
            <a:endParaRPr lang="en-GB" b="1">
              <a:latin typeface="Times New Roman" panose="02020603050405020304" charset="0"/>
              <a:cs typeface="Times New Roman" panose="02020603050405020304" charset="0"/>
            </a:endParaRPr>
          </a:p>
        </p:txBody>
      </p:sp>
      <p:sp>
        <p:nvSpPr>
          <p:cNvPr id="67" name="Google Shape;67;p15"/>
          <p:cNvSpPr txBox="1"/>
          <p:nvPr>
            <p:ph type="body" idx="1"/>
          </p:nvPr>
        </p:nvSpPr>
        <p:spPr>
          <a:xfrm>
            <a:off x="189865" y="1152525"/>
            <a:ext cx="8747760" cy="3918585"/>
          </a:xfrm>
          <a:prstGeom prst="rect">
            <a:avLst/>
          </a:prstGeom>
        </p:spPr>
        <p:txBody>
          <a:bodyPr spcFirstLastPara="1" wrap="square" lIns="91425" tIns="91425" rIns="91425" bIns="91425" anchor="t" anchorCtr="0">
            <a:noAutofit/>
          </a:bodyPr>
          <a:lstStyle/>
          <a:p>
            <a:pPr marL="0" lvl="0" indent="0" algn="just" rtl="0">
              <a:spcBef>
                <a:spcPts val="0"/>
              </a:spcBef>
              <a:spcAft>
                <a:spcPts val="1200"/>
              </a:spcAft>
              <a:buNone/>
            </a:pPr>
            <a:r>
              <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Email spam remains a persistent and widespread issue, plaguing users with unwanted and potentially harmful messages. Despite advancements in email filtering technologies, many users still struggle to effectively manage their inboxes due to the continuous onslaught of spam. Therefore, there is a pressing need for an advanced email spam detection system that can accurately identify and filter out spam emails with a high degree of precision and reliability.</a:t>
            </a:r>
            <a:endPar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a:p>
            <a:pPr marL="342900" lvl="0" algn="just" rtl="0">
              <a:spcBef>
                <a:spcPts val="0"/>
              </a:spcBef>
              <a:spcAft>
                <a:spcPts val="1200"/>
              </a:spcAft>
            </a:pPr>
            <a:r>
              <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Accuracy.</a:t>
            </a:r>
            <a:endPar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a:p>
            <a:pPr marL="342900" lvl="0" algn="just" rtl="0">
              <a:spcBef>
                <a:spcPts val="0"/>
              </a:spcBef>
              <a:spcAft>
                <a:spcPts val="1200"/>
              </a:spcAft>
            </a:pPr>
            <a:r>
              <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Adaptability</a:t>
            </a:r>
            <a:endPar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a:p>
            <a:pPr marL="342900" lvl="0" algn="just" rtl="0">
              <a:spcBef>
                <a:spcPts val="0"/>
              </a:spcBef>
              <a:spcAft>
                <a:spcPts val="1200"/>
              </a:spcAft>
            </a:pPr>
            <a:r>
              <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Scalability</a:t>
            </a:r>
            <a:endParaRPr lang="en-GB" sz="19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85" y="161290"/>
            <a:ext cx="8520430" cy="605155"/>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PROPOSED SOLUTION</a:t>
            </a:r>
            <a:endParaRPr lang="en-GB" b="1">
              <a:latin typeface="Times New Roman" panose="02020603050405020304" charset="0"/>
              <a:cs typeface="Times New Roman" panose="02020603050405020304" charset="0"/>
            </a:endParaRPr>
          </a:p>
        </p:txBody>
      </p:sp>
      <p:sp>
        <p:nvSpPr>
          <p:cNvPr id="73" name="Google Shape;73;p16"/>
          <p:cNvSpPr txBox="1"/>
          <p:nvPr>
            <p:ph type="body" idx="1"/>
          </p:nvPr>
        </p:nvSpPr>
        <p:spPr>
          <a:xfrm>
            <a:off x="125095" y="876300"/>
            <a:ext cx="8860790" cy="4138295"/>
          </a:xfrm>
          <a:prstGeom prst="rect">
            <a:avLst/>
          </a:prstGeom>
        </p:spPr>
        <p:txBody>
          <a:bodyPr spcFirstLastPara="1" wrap="square" lIns="91425" tIns="91425" rIns="91425" bIns="91425" anchor="t" anchorCtr="0">
            <a:normAutofit fontScale="30000"/>
          </a:bodyPr>
          <a:lstStyle/>
          <a:p>
            <a:pPr marL="0" lvl="0" indent="0" algn="just" rtl="0">
              <a:spcBef>
                <a:spcPts val="0"/>
              </a:spcBef>
              <a:spcAft>
                <a:spcPts val="0"/>
              </a:spcAft>
              <a:buNone/>
            </a:pPr>
            <a:r>
              <a:rPr lang="en-GB" sz="60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rPr>
              <a:t>Developing an advanced email spam detection system with a 98% accuracy rate. Leveraging machine learning techniques, natural language processing (NLP), and robust feature engineering, the system will analyze incoming emails in real-time and accurately classify them as either spam or legitimate. By continuously updating its algorithms and adapting to new spamming tactics, the system will provide users with a reliable and efficient solution for managing their email inboxes. Additionally, the system will prioritize scalability and user experience, ensuring seamless integration with existing email platforms and delivering a smooth user experience.</a:t>
            </a:r>
            <a:endParaRPr lang="en-GB" sz="6000">
              <a:solidFill>
                <a:srgbClr val="0D0D0D"/>
              </a:solidFill>
              <a:highlight>
                <a:srgbClr val="FFFFFF"/>
              </a:highlight>
              <a:latin typeface="Times New Roman" panose="02020603050405020304" charset="0"/>
              <a:ea typeface="Roboto" panose="02000000000000000000"/>
              <a:cs typeface="Times New Roman" panose="02020603050405020304" charset="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85" y="201295"/>
            <a:ext cx="8520430" cy="60579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SYSTEM APPROACH</a:t>
            </a:r>
            <a:endParaRPr lang="en-GB" b="1">
              <a:latin typeface="Times New Roman" panose="02020603050405020304" charset="0"/>
              <a:cs typeface="Times New Roman" panose="02020603050405020304" charset="0"/>
            </a:endParaRPr>
          </a:p>
        </p:txBody>
      </p:sp>
      <p:sp>
        <p:nvSpPr>
          <p:cNvPr id="85" name="Google Shape;85;p18"/>
          <p:cNvSpPr txBox="1"/>
          <p:nvPr>
            <p:ph type="body" idx="1"/>
          </p:nvPr>
        </p:nvSpPr>
        <p:spPr>
          <a:xfrm>
            <a:off x="117475" y="925195"/>
            <a:ext cx="8820150" cy="4056380"/>
          </a:xfrm>
          <a:prstGeom prst="rect">
            <a:avLst/>
          </a:prstGeom>
        </p:spPr>
        <p:txBody>
          <a:bodyPr spcFirstLastPara="1" wrap="square" lIns="91425" tIns="91425" rIns="91425" bIns="91425" anchor="t" anchorCtr="0">
            <a:normAutofit fontScale="90000" lnSpcReduction="10000"/>
          </a:bodyPr>
          <a:lstStyle/>
          <a:p>
            <a:pPr marL="0" lvl="0" indent="0" algn="l" rtl="0">
              <a:spcBef>
                <a:spcPts val="0"/>
              </a:spcBef>
              <a:spcAft>
                <a:spcPts val="0"/>
              </a:spcAft>
              <a:buNone/>
            </a:pPr>
            <a:r>
              <a:rPr lang="en-GB" b="1">
                <a:latin typeface="Times New Roman" panose="02020603050405020304" charset="0"/>
                <a:cs typeface="Times New Roman" panose="02020603050405020304" charset="0"/>
              </a:rPr>
              <a:t>System Requirements:</a:t>
            </a:r>
            <a:endParaRPr lang="en-GB"/>
          </a:p>
          <a:p>
            <a:pPr marL="0" lvl="0" indent="0" algn="just" rtl="0">
              <a:spcBef>
                <a:spcPts val="1200"/>
              </a:spcBef>
              <a:spcAft>
                <a:spcPts val="0"/>
              </a:spcAft>
              <a:buNone/>
            </a:pPr>
            <a:r>
              <a:rPr lang="en-GB" sz="1555" b="1">
                <a:latin typeface="Times New Roman" panose="02020603050405020304" charset="0"/>
                <a:cs typeface="Times New Roman" panose="02020603050405020304" charset="0"/>
              </a:rPr>
              <a:t>Hardware: Processing Power</a:t>
            </a:r>
            <a:r>
              <a:rPr lang="en-GB" sz="1555">
                <a:latin typeface="Times New Roman" panose="02020603050405020304" charset="0"/>
                <a:cs typeface="Times New Roman" panose="02020603050405020304" charset="0"/>
              </a:rPr>
              <a:t>: The system will require a computer or server with sufficient processing power to handle the computational requirements of training and running machine learning models. This could range from a standard desktop computer to a cloud-based server depending on the scale of the system. </a:t>
            </a:r>
            <a:r>
              <a:rPr lang="en-GB" sz="1555" b="1">
                <a:latin typeface="Times New Roman" panose="02020603050405020304" charset="0"/>
                <a:cs typeface="Times New Roman" panose="02020603050405020304" charset="0"/>
              </a:rPr>
              <a:t>Memory (RAM)</a:t>
            </a:r>
            <a:r>
              <a:rPr lang="en-GB" sz="1555">
                <a:latin typeface="Times New Roman" panose="02020603050405020304" charset="0"/>
                <a:cs typeface="Times New Roman" panose="02020603050405020304" charset="0"/>
              </a:rPr>
              <a:t>: Adequate RAM is essential for loading and processing large datasets efficiently during model training and inference. </a:t>
            </a:r>
            <a:r>
              <a:rPr lang="en-GB" sz="1555" b="1">
                <a:latin typeface="Times New Roman" panose="02020603050405020304" charset="0"/>
                <a:cs typeface="Times New Roman" panose="02020603050405020304" charset="0"/>
              </a:rPr>
              <a:t>Storage</a:t>
            </a:r>
            <a:r>
              <a:rPr lang="en-GB" sz="1555">
                <a:latin typeface="Times New Roman" panose="02020603050405020304" charset="0"/>
                <a:cs typeface="Times New Roman" panose="02020603050405020304" charset="0"/>
              </a:rPr>
              <a:t>: Sufficient storage space is needed to store the dataset, trained models, and any additional resources required by the system. </a:t>
            </a:r>
            <a:r>
              <a:rPr lang="en-GB" sz="1555" b="1">
                <a:latin typeface="Times New Roman" panose="02020603050405020304" charset="0"/>
                <a:cs typeface="Times New Roman" panose="02020603050405020304" charset="0"/>
              </a:rPr>
              <a:t>Networking</a:t>
            </a:r>
            <a:r>
              <a:rPr lang="en-GB" sz="1555">
                <a:latin typeface="Times New Roman" panose="02020603050405020304" charset="0"/>
                <a:cs typeface="Times New Roman" panose="02020603050405020304" charset="0"/>
              </a:rPr>
              <a:t>: A stable internet connection is necessary for accessing email data, deploying the system, and receiving updates.</a:t>
            </a:r>
            <a:endParaRPr lang="en-GB" sz="1555">
              <a:latin typeface="Times New Roman" panose="02020603050405020304" charset="0"/>
              <a:cs typeface="Times New Roman" panose="02020603050405020304" charset="0"/>
            </a:endParaRPr>
          </a:p>
          <a:p>
            <a:pPr marL="0" lvl="0" indent="0" algn="just" rtl="0">
              <a:spcBef>
                <a:spcPts val="1200"/>
              </a:spcBef>
              <a:spcAft>
                <a:spcPts val="0"/>
              </a:spcAft>
              <a:buNone/>
            </a:pPr>
            <a:r>
              <a:rPr lang="en-GB" b="1">
                <a:latin typeface="Times New Roman" panose="02020603050405020304" charset="0"/>
                <a:cs typeface="Times New Roman" panose="02020603050405020304" charset="0"/>
              </a:rPr>
              <a:t>Software:</a:t>
            </a:r>
            <a:endParaRPr lang="en-GB" b="1">
              <a:latin typeface="Times New Roman" panose="02020603050405020304" charset="0"/>
              <a:cs typeface="Times New Roman" panose="02020603050405020304" charset="0"/>
            </a:endParaRPr>
          </a:p>
          <a:p>
            <a:pPr marL="285750" lvl="0" indent="-285750" algn="l" rtl="0">
              <a:spcBef>
                <a:spcPts val="1200"/>
              </a:spcBef>
              <a:spcAft>
                <a:spcPts val="0"/>
              </a:spcAft>
            </a:pPr>
            <a:r>
              <a:rPr lang="en-GB">
                <a:latin typeface="Times New Roman" panose="02020603050405020304" charset="0"/>
                <a:cs typeface="Times New Roman" panose="02020603050405020304" charset="0"/>
              </a:rPr>
              <a:t>Programming Languages: </a:t>
            </a:r>
            <a:r>
              <a:rPr lang="en-GB" b="1">
                <a:latin typeface="Times New Roman" panose="02020603050405020304" charset="0"/>
                <a:cs typeface="Times New Roman" panose="02020603050405020304" charset="0"/>
              </a:rPr>
              <a:t>Python</a:t>
            </a:r>
            <a:r>
              <a:rPr lang="en-GB">
                <a:latin typeface="Times New Roman" panose="02020603050405020304" charset="0"/>
                <a:cs typeface="Times New Roman" panose="02020603050405020304" charset="0"/>
              </a:rPr>
              <a:t>: Widely used for machine learning, data preprocessing, and system development. </a:t>
            </a:r>
            <a:r>
              <a:rPr lang="en-GB" b="1">
                <a:latin typeface="Times New Roman" panose="02020603050405020304" charset="0"/>
                <a:cs typeface="Times New Roman" panose="02020603050405020304" charset="0"/>
              </a:rPr>
              <a:t>R</a:t>
            </a:r>
            <a:r>
              <a:rPr lang="en-GB">
                <a:latin typeface="Times New Roman" panose="02020603050405020304" charset="0"/>
                <a:cs typeface="Times New Roman" panose="02020603050405020304" charset="0"/>
              </a:rPr>
              <a:t>: Another option for statistical analysis and machine learning tasks. </a:t>
            </a:r>
            <a:r>
              <a:rPr lang="en-GB" b="1">
                <a:latin typeface="Times New Roman" panose="02020603050405020304" charset="0"/>
                <a:cs typeface="Times New Roman" panose="02020603050405020304" charset="0"/>
              </a:rPr>
              <a:t>Machine Learning Libraries: Scikit-learn:</a:t>
            </a:r>
            <a:r>
              <a:rPr lang="en-GB">
                <a:latin typeface="Times New Roman" panose="02020603050405020304" charset="0"/>
                <a:cs typeface="Times New Roman" panose="02020603050405020304" charset="0"/>
              </a:rPr>
              <a:t> For implementing machine learning algorithms and model evaluation. </a:t>
            </a:r>
            <a:r>
              <a:rPr lang="en-GB" b="1">
                <a:latin typeface="Times New Roman" panose="02020603050405020304" charset="0"/>
                <a:cs typeface="Times New Roman" panose="02020603050405020304" charset="0"/>
              </a:rPr>
              <a:t>TensorFlow or PyTorch</a:t>
            </a:r>
            <a:r>
              <a:rPr lang="en-GB">
                <a:latin typeface="Times New Roman" panose="02020603050405020304" charset="0"/>
                <a:cs typeface="Times New Roman" panose="02020603050405020304" charset="0"/>
              </a:rPr>
              <a:t>: For building and training deep learning models if needed.</a:t>
            </a:r>
            <a:r>
              <a:rPr lang="en-GB"/>
              <a:t>		</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16840" y="252730"/>
            <a:ext cx="8780780" cy="4743450"/>
          </a:xfrm>
        </p:spPr>
        <p:txBody>
          <a:bodyPr>
            <a:normAutofit fontScale="90000"/>
          </a:bodyPr>
          <a:p>
            <a:pPr algn="l"/>
            <a:r>
              <a:rPr lang="en-GB" altLang="en-US" sz="1780" b="1">
                <a:latin typeface="Times New Roman" panose="02020603050405020304" charset="0"/>
                <a:cs typeface="Times New Roman" panose="02020603050405020304" charset="0"/>
              </a:rPr>
              <a:t>Natural Language Processing (NLP) Libraries:</a:t>
            </a:r>
            <a:br>
              <a:rPr lang="en-GB" altLang="en-US" sz="1780" b="1">
                <a:latin typeface="Times New Roman" panose="02020603050405020304" charset="0"/>
                <a:cs typeface="Times New Roman" panose="02020603050405020304" charset="0"/>
              </a:rPr>
            </a:br>
            <a:r>
              <a:rPr lang="en-GB" altLang="en-US" sz="1780" b="1">
                <a:latin typeface="Times New Roman" panose="02020603050405020304" charset="0"/>
                <a:cs typeface="Times New Roman" panose="02020603050405020304" charset="0"/>
              </a:rPr>
              <a:t>NLTK (Natural Language Toolkit): </a:t>
            </a:r>
            <a:r>
              <a:rPr lang="en-GB" altLang="en-US" sz="1780">
                <a:latin typeface="Times New Roman" panose="02020603050405020304" charset="0"/>
                <a:cs typeface="Times New Roman" panose="02020603050405020304" charset="0"/>
              </a:rPr>
              <a:t>For text preprocessing, tokenization, and other NLP tasks.</a:t>
            </a:r>
            <a:br>
              <a:rPr lang="en-GB" altLang="en-US" sz="1780">
                <a:latin typeface="Times New Roman" panose="02020603050405020304" charset="0"/>
                <a:cs typeface="Times New Roman" panose="02020603050405020304" charset="0"/>
              </a:rPr>
            </a:br>
            <a:r>
              <a:rPr lang="en-GB" altLang="en-US" sz="1780" b="1">
                <a:latin typeface="Times New Roman" panose="02020603050405020304" charset="0"/>
                <a:cs typeface="Times New Roman" panose="02020603050405020304" charset="0"/>
              </a:rPr>
              <a:t>SpaCy:</a:t>
            </a:r>
            <a:r>
              <a:rPr lang="en-GB" altLang="en-US" sz="1780">
                <a:latin typeface="Times New Roman" panose="02020603050405020304" charset="0"/>
                <a:cs typeface="Times New Roman" panose="02020603050405020304" charset="0"/>
              </a:rPr>
              <a:t> Another powerful library for NLP tasks such as named entity recognition and part-of-speech tagging. Data Processing and Analysis: Pandas: For data manipulation and analysis. </a:t>
            </a:r>
            <a:r>
              <a:rPr lang="en-GB" altLang="en-US" sz="1780" b="1">
                <a:latin typeface="Times New Roman" panose="02020603050405020304" charset="0"/>
                <a:cs typeface="Times New Roman" panose="02020603050405020304" charset="0"/>
              </a:rPr>
              <a:t>NumPy</a:t>
            </a:r>
            <a:r>
              <a:rPr lang="en-GB" altLang="en-US" sz="1780">
                <a:latin typeface="Times New Roman" panose="02020603050405020304" charset="0"/>
                <a:cs typeface="Times New Roman" panose="02020603050405020304" charset="0"/>
              </a:rPr>
              <a:t>: For numerical computations and array operations.</a:t>
            </a:r>
            <a:br>
              <a:rPr lang="en-GB" altLang="en-US" sz="1780">
                <a:latin typeface="Times New Roman" panose="02020603050405020304" charset="0"/>
                <a:cs typeface="Times New Roman" panose="02020603050405020304" charset="0"/>
              </a:rPr>
            </a:br>
            <a:br>
              <a:rPr lang="en-GB" altLang="en-US" sz="1780">
                <a:latin typeface="Times New Roman" panose="02020603050405020304" charset="0"/>
                <a:cs typeface="Times New Roman" panose="02020603050405020304" charset="0"/>
              </a:rPr>
            </a:br>
            <a:r>
              <a:rPr lang="en-GB" altLang="en-US" sz="1780" b="1">
                <a:latin typeface="Times New Roman" panose="02020603050405020304" charset="0"/>
                <a:cs typeface="Times New Roman" panose="02020603050405020304" charset="0"/>
              </a:rPr>
              <a:t>Web Development </a:t>
            </a:r>
            <a:br>
              <a:rPr lang="en-GB" altLang="en-US" sz="1780">
                <a:latin typeface="Times New Roman" panose="02020603050405020304" charset="0"/>
                <a:cs typeface="Times New Roman" panose="02020603050405020304" charset="0"/>
              </a:rPr>
            </a:br>
            <a:r>
              <a:rPr lang="en-GB" altLang="en-US" sz="1780" b="1">
                <a:latin typeface="Times New Roman" panose="02020603050405020304" charset="0"/>
                <a:cs typeface="Times New Roman" panose="02020603050405020304" charset="0"/>
              </a:rPr>
              <a:t>Flask or Django</a:t>
            </a:r>
            <a:r>
              <a:rPr lang="en-GB" altLang="en-US" sz="1780">
                <a:latin typeface="Times New Roman" panose="02020603050405020304" charset="0"/>
                <a:cs typeface="Times New Roman" panose="02020603050405020304" charset="0"/>
              </a:rPr>
              <a:t>: For building web-based user interfaces or APIs to interact with the email spam detection system.</a:t>
            </a:r>
            <a:br>
              <a:rPr lang="en-GB" altLang="en-US" sz="1780">
                <a:latin typeface="Times New Roman" panose="02020603050405020304" charset="0"/>
                <a:cs typeface="Times New Roman" panose="02020603050405020304" charset="0"/>
              </a:rPr>
            </a:br>
            <a:br>
              <a:rPr lang="en-GB" altLang="en-US" sz="1780">
                <a:latin typeface="Times New Roman" panose="02020603050405020304" charset="0"/>
                <a:cs typeface="Times New Roman" panose="02020603050405020304" charset="0"/>
              </a:rPr>
            </a:br>
            <a:r>
              <a:rPr lang="en-GB" altLang="en-US" sz="1780" b="1">
                <a:latin typeface="Times New Roman" panose="02020603050405020304" charset="0"/>
                <a:cs typeface="Times New Roman" panose="02020603050405020304" charset="0"/>
              </a:rPr>
              <a:t>Email Protocols and Libraries:</a:t>
            </a:r>
            <a:br>
              <a:rPr lang="en-GB" altLang="en-US" sz="1780" b="1">
                <a:latin typeface="Times New Roman" panose="02020603050405020304" charset="0"/>
                <a:cs typeface="Times New Roman" panose="02020603050405020304" charset="0"/>
              </a:rPr>
            </a:br>
            <a:r>
              <a:rPr lang="en-GB" altLang="en-US" sz="1780" b="1">
                <a:latin typeface="Times New Roman" panose="02020603050405020304" charset="0"/>
                <a:cs typeface="Times New Roman" panose="02020603050405020304" charset="0"/>
              </a:rPr>
              <a:t>IMAP or POP3</a:t>
            </a:r>
            <a:r>
              <a:rPr lang="en-GB" altLang="en-US" sz="1780">
                <a:latin typeface="Times New Roman" panose="02020603050405020304" charset="0"/>
                <a:cs typeface="Times New Roman" panose="02020603050405020304" charset="0"/>
              </a:rPr>
              <a:t>: Protocols for accessing and retrieving emails from mail servers.</a:t>
            </a:r>
            <a:br>
              <a:rPr lang="en-GB" altLang="en-US" sz="1780">
                <a:latin typeface="Times New Roman" panose="02020603050405020304" charset="0"/>
                <a:cs typeface="Times New Roman" panose="02020603050405020304" charset="0"/>
              </a:rPr>
            </a:br>
            <a:r>
              <a:rPr lang="en-GB" altLang="en-US" sz="1780">
                <a:latin typeface="Times New Roman" panose="02020603050405020304" charset="0"/>
                <a:cs typeface="Times New Roman" panose="02020603050405020304" charset="0"/>
              </a:rPr>
              <a:t>Libraries such as imaplib or poplib in Python for interacting with email servers programmatically</a:t>
            </a:r>
            <a:r>
              <a:rPr lang="en-GB" altLang="en-US" sz="2000">
                <a:latin typeface="Times New Roman" panose="02020603050405020304" charset="0"/>
                <a:cs typeface="Times New Roman" panose="02020603050405020304" charset="0"/>
              </a:rPr>
              <a:t>.</a:t>
            </a:r>
            <a:br>
              <a:rPr lang="en-GB" altLang="en-US" sz="2000">
                <a:latin typeface="Times New Roman" panose="02020603050405020304" charset="0"/>
                <a:cs typeface="Times New Roman" panose="02020603050405020304" charset="0"/>
              </a:rPr>
            </a:br>
            <a:br>
              <a:rPr lang="en-GB" altLang="en-US" sz="1780">
                <a:latin typeface="Times New Roman" panose="02020603050405020304" charset="0"/>
                <a:cs typeface="Times New Roman" panose="02020603050405020304" charset="0"/>
              </a:rPr>
            </a:br>
            <a:r>
              <a:rPr lang="en-GB" altLang="en-US" sz="1780" b="1">
                <a:latin typeface="Times New Roman" panose="02020603050405020304" charset="0"/>
                <a:cs typeface="Times New Roman" panose="02020603050405020304" charset="0"/>
              </a:rPr>
              <a:t>Development and Deployment Tools:</a:t>
            </a:r>
            <a:br>
              <a:rPr lang="en-GB" altLang="en-US" sz="1780" b="1">
                <a:latin typeface="Times New Roman" panose="02020603050405020304" charset="0"/>
                <a:cs typeface="Times New Roman" panose="02020603050405020304" charset="0"/>
              </a:rPr>
            </a:br>
            <a:r>
              <a:rPr lang="en-GB" altLang="en-US" sz="1780" b="1">
                <a:latin typeface="Times New Roman" panose="02020603050405020304" charset="0"/>
                <a:cs typeface="Times New Roman" panose="02020603050405020304" charset="0"/>
              </a:rPr>
              <a:t>Integrated Development Environment (IDE):</a:t>
            </a:r>
            <a:br>
              <a:rPr lang="en-GB" altLang="en-US" sz="1780">
                <a:latin typeface="Times New Roman" panose="02020603050405020304" charset="0"/>
                <a:cs typeface="Times New Roman" panose="02020603050405020304" charset="0"/>
              </a:rPr>
            </a:br>
            <a:r>
              <a:rPr lang="en-GB" altLang="en-US" sz="1780">
                <a:latin typeface="Times New Roman" panose="02020603050405020304" charset="0"/>
                <a:cs typeface="Times New Roman" panose="02020603050405020304" charset="0"/>
              </a:rPr>
              <a:t>Visual Studio Code, PyCharm, or Jupyter Notebook for writing and testing code.</a:t>
            </a:r>
            <a:br>
              <a:rPr lang="en-GB" altLang="en-US" sz="1780">
                <a:latin typeface="Times New Roman" panose="02020603050405020304" charset="0"/>
                <a:cs typeface="Times New Roman" panose="02020603050405020304" charset="0"/>
              </a:rPr>
            </a:br>
            <a:r>
              <a:rPr lang="en-GB" altLang="en-US" sz="1780" b="1">
                <a:latin typeface="Times New Roman" panose="02020603050405020304" charset="0"/>
                <a:cs typeface="Times New Roman" panose="02020603050405020304" charset="0"/>
              </a:rPr>
              <a:t>Version Control:</a:t>
            </a:r>
            <a:br>
              <a:rPr lang="en-GB" altLang="en-US" sz="1780" b="1">
                <a:latin typeface="Times New Roman" panose="02020603050405020304" charset="0"/>
                <a:cs typeface="Times New Roman" panose="02020603050405020304" charset="0"/>
              </a:rPr>
            </a:br>
            <a:r>
              <a:rPr lang="en-GB" altLang="en-US" sz="1780">
                <a:latin typeface="Times New Roman" panose="02020603050405020304" charset="0"/>
                <a:cs typeface="Times New Roman" panose="02020603050405020304" charset="0"/>
              </a:rPr>
              <a:t>Git and platforms like GitHub or GitLab for version control and collaboration.</a:t>
            </a:r>
            <a:br>
              <a:rPr lang="en-GB" altLang="en-US" sz="1780">
                <a:latin typeface="Times New Roman" panose="02020603050405020304" charset="0"/>
                <a:cs typeface="Times New Roman" panose="02020603050405020304" charset="0"/>
              </a:rPr>
            </a:br>
            <a:endParaRPr lang="en-GB" altLang="en-US" sz="178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85" y="137795"/>
            <a:ext cx="8520430" cy="58801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b="1">
                <a:latin typeface="Times New Roman" panose="02020603050405020304" charset="0"/>
                <a:cs typeface="Times New Roman" panose="02020603050405020304" charset="0"/>
              </a:rPr>
              <a:t>ALGORITHM AND DEPLOYMENT</a:t>
            </a:r>
            <a:endParaRPr lang="en-GB" b="1">
              <a:latin typeface="Times New Roman" panose="02020603050405020304" charset="0"/>
              <a:cs typeface="Times New Roman" panose="02020603050405020304" charset="0"/>
            </a:endParaRPr>
          </a:p>
        </p:txBody>
      </p:sp>
      <p:sp>
        <p:nvSpPr>
          <p:cNvPr id="91" name="Google Shape;91;p19"/>
          <p:cNvSpPr txBox="1"/>
          <p:nvPr>
            <p:ph type="body" idx="1"/>
          </p:nvPr>
        </p:nvSpPr>
        <p:spPr>
          <a:xfrm>
            <a:off x="198755" y="795655"/>
            <a:ext cx="8779510" cy="4073525"/>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GB" b="1">
                <a:latin typeface="Times New Roman" panose="02020603050405020304" charset="0"/>
                <a:cs typeface="Times New Roman" panose="02020603050405020304" charset="0"/>
              </a:rPr>
              <a:t>Data exploration:</a:t>
            </a:r>
            <a:endParaRPr lang="en-GB">
              <a:latin typeface="Times New Roman" panose="02020603050405020304" charset="0"/>
              <a:cs typeface="Times New Roman" panose="02020603050405020304" charset="0"/>
            </a:endParaRPr>
          </a:p>
          <a:p>
            <a:pPr marL="0" lvl="0" indent="0" algn="just" rtl="0">
              <a:spcBef>
                <a:spcPts val="0"/>
              </a:spcBef>
              <a:spcAft>
                <a:spcPts val="0"/>
              </a:spcAft>
              <a:buNone/>
            </a:pPr>
            <a:r>
              <a:rPr lang="en-GB" sz="1600">
                <a:latin typeface="Times New Roman" panose="02020603050405020304" charset="0"/>
                <a:cs typeface="Times New Roman" panose="02020603050405020304" charset="0"/>
              </a:rPr>
              <a:t>Data exploration is a crucial step in understanding the characteristics of the dataset and gaining insights that can inform subsequent stages of model development in the email spam detection system. </a:t>
            </a:r>
            <a:endParaRPr lang="en-GB" sz="1600">
              <a:latin typeface="Times New Roman" panose="02020603050405020304" charset="0"/>
              <a:cs typeface="Times New Roman" panose="02020603050405020304" charset="0"/>
            </a:endParaRPr>
          </a:p>
          <a:p>
            <a:pPr marL="285750" lvl="0" indent="-285750" algn="just" rtl="0">
              <a:spcBef>
                <a:spcPts val="0"/>
              </a:spcBef>
              <a:spcAft>
                <a:spcPts val="0"/>
              </a:spcAft>
            </a:pPr>
            <a:r>
              <a:rPr lang="en-GB" sz="1600">
                <a:latin typeface="Times New Roman" panose="02020603050405020304" charset="0"/>
                <a:cs typeface="Times New Roman" panose="02020603050405020304" charset="0"/>
              </a:rPr>
              <a:t>Load the Dataset.</a:t>
            </a:r>
            <a:endParaRPr lang="en-GB" sz="1600">
              <a:latin typeface="Times New Roman" panose="02020603050405020304" charset="0"/>
              <a:cs typeface="Times New Roman" panose="02020603050405020304" charset="0"/>
            </a:endParaRPr>
          </a:p>
          <a:p>
            <a:pPr marL="285750" lvl="0" indent="-285750" algn="just" rtl="0">
              <a:spcBef>
                <a:spcPts val="0"/>
              </a:spcBef>
              <a:spcAft>
                <a:spcPts val="0"/>
              </a:spcAft>
            </a:pPr>
            <a:r>
              <a:rPr lang="en-GB" sz="1600">
                <a:latin typeface="Times New Roman" panose="02020603050405020304" charset="0"/>
                <a:cs typeface="Times New Roman" panose="02020603050405020304" charset="0"/>
              </a:rPr>
              <a:t>Inspect the Data.</a:t>
            </a:r>
            <a:endParaRPr lang="en-GB" sz="1600">
              <a:latin typeface="Times New Roman" panose="02020603050405020304" charset="0"/>
              <a:cs typeface="Times New Roman" panose="02020603050405020304" charset="0"/>
            </a:endParaRPr>
          </a:p>
          <a:p>
            <a:pPr marL="285750" lvl="0" indent="-285750" algn="just" rtl="0">
              <a:spcBef>
                <a:spcPts val="0"/>
              </a:spcBef>
              <a:spcAft>
                <a:spcPts val="0"/>
              </a:spcAft>
            </a:pPr>
            <a:r>
              <a:rPr lang="en-GB" sz="1600">
                <a:latin typeface="Times New Roman" panose="02020603050405020304" charset="0"/>
                <a:cs typeface="Times New Roman" panose="02020603050405020304" charset="0"/>
              </a:rPr>
              <a:t>Data Cleaning.</a:t>
            </a:r>
            <a:endParaRPr lang="en-GB" sz="1600">
              <a:latin typeface="Times New Roman" panose="02020603050405020304" charset="0"/>
              <a:cs typeface="Times New Roman" panose="02020603050405020304" charset="0"/>
            </a:endParaRPr>
          </a:p>
          <a:p>
            <a:pPr marL="285750" lvl="0" indent="-285750" algn="just" rtl="0">
              <a:spcBef>
                <a:spcPts val="0"/>
              </a:spcBef>
              <a:spcAft>
                <a:spcPts val="0"/>
              </a:spcAft>
            </a:pPr>
            <a:r>
              <a:rPr lang="en-GB" sz="1600">
                <a:latin typeface="Times New Roman" panose="02020603050405020304" charset="0"/>
                <a:cs typeface="Times New Roman" panose="02020603050405020304" charset="0"/>
              </a:rPr>
              <a:t>Exploratory Data Analysis (EDA).</a:t>
            </a:r>
            <a:endParaRPr lang="en-GB" sz="1600">
              <a:latin typeface="Times New Roman" panose="02020603050405020304" charset="0"/>
              <a:cs typeface="Times New Roman" panose="02020603050405020304" charset="0"/>
            </a:endParaRPr>
          </a:p>
          <a:p>
            <a:pPr marL="285750" lvl="0" indent="-285750" algn="just" rtl="0">
              <a:spcBef>
                <a:spcPts val="0"/>
              </a:spcBef>
              <a:spcAft>
                <a:spcPts val="0"/>
              </a:spcAft>
            </a:pPr>
            <a:r>
              <a:rPr lang="en-GB" sz="1600">
                <a:latin typeface="Times New Roman" panose="02020603050405020304" charset="0"/>
                <a:cs typeface="Times New Roman" panose="02020603050405020304" charset="0"/>
              </a:rPr>
              <a:t>Feature Engineering.</a:t>
            </a:r>
            <a:endParaRPr lang="en-GB" sz="1600">
              <a:latin typeface="Times New Roman" panose="02020603050405020304" charset="0"/>
              <a:cs typeface="Times New Roman" panose="02020603050405020304" charset="0"/>
            </a:endParaRPr>
          </a:p>
          <a:p>
            <a:pPr marL="285750" lvl="0" indent="-285750" algn="just" rtl="0">
              <a:spcBef>
                <a:spcPts val="0"/>
              </a:spcBef>
              <a:spcAft>
                <a:spcPts val="0"/>
              </a:spcAft>
            </a:pPr>
            <a:r>
              <a:rPr lang="en-GB" sz="1600">
                <a:latin typeface="Times New Roman" panose="02020603050405020304" charset="0"/>
                <a:cs typeface="Times New Roman" panose="02020603050405020304" charset="0"/>
              </a:rPr>
              <a:t>Correlation Analysis.</a:t>
            </a:r>
            <a:endParaRPr lang="en-GB" sz="1600">
              <a:latin typeface="Times New Roman" panose="02020603050405020304" charset="0"/>
              <a:cs typeface="Times New Roman" panose="02020603050405020304" charset="0"/>
            </a:endParaRPr>
          </a:p>
          <a:p>
            <a:pPr marL="0" lvl="0" indent="0" algn="l" rtl="0">
              <a:spcBef>
                <a:spcPts val="1200"/>
              </a:spcBef>
              <a:spcAft>
                <a:spcPts val="0"/>
              </a:spcAft>
              <a:buNone/>
            </a:pPr>
            <a:r>
              <a:rPr lang="en-GB" sz="1555" b="1">
                <a:latin typeface="Times New Roman" panose="02020603050405020304" charset="0"/>
                <a:cs typeface="Times New Roman" panose="02020603050405020304" charset="0"/>
              </a:rPr>
              <a:t>Problem formulation:</a:t>
            </a:r>
            <a:r>
              <a:rPr lang="en-GB" sz="1555">
                <a:latin typeface="Times New Roman" panose="02020603050405020304" charset="0"/>
                <a:cs typeface="Times New Roman" panose="02020603050405020304" charset="0"/>
              </a:rPr>
              <a:t>The problem at hand is to develop an efficient email spam detection system capable of accurately distinguishing between spam and legitimate emails with a high degree of precision. The overarching goal is to provide users with a reliable mechanism for filtering out unwanted emails and ensuring that important messages are not mistakenly classified as spam.</a:t>
            </a:r>
            <a:endParaRPr lang="en-GB" sz="1555">
              <a:latin typeface="Times New Roman" panose="02020603050405020304" charset="0"/>
              <a:cs typeface="Times New Roman" panose="02020603050405020304" charset="0"/>
            </a:endParaRPr>
          </a:p>
          <a:p>
            <a:pPr marL="0" lvl="0" indent="0" algn="l" rtl="0">
              <a:spcBef>
                <a:spcPts val="1200"/>
              </a:spcBef>
              <a:spcAft>
                <a:spcPts val="1200"/>
              </a:spcAft>
              <a:buNone/>
            </a:pP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title"/>
          </p:nvPr>
        </p:nvSpPr>
        <p:spPr>
          <a:xfrm>
            <a:off x="142240" y="212725"/>
            <a:ext cx="8818880" cy="4806950"/>
          </a:xfrm>
        </p:spPr>
        <p:txBody>
          <a:bodyPr>
            <a:normAutofit fontScale="90000"/>
          </a:bodyPr>
          <a:p>
            <a:pPr algn="l"/>
            <a:r>
              <a:rPr lang="en-GB" sz="2000" b="1">
                <a:latin typeface="Times New Roman" panose="02020603050405020304" charset="0"/>
                <a:cs typeface="Times New Roman" panose="02020603050405020304" charset="0"/>
                <a:sym typeface="+mn-ea"/>
              </a:rPr>
              <a:t>Algorithm selection:</a:t>
            </a:r>
            <a:br>
              <a:rPr lang="en-GB" sz="890">
                <a:latin typeface="Times New Roman" panose="02020603050405020304" charset="0"/>
                <a:cs typeface="Times New Roman" panose="02020603050405020304" charset="0"/>
                <a:sym typeface="+mn-ea"/>
              </a:rPr>
            </a:br>
            <a:r>
              <a:rPr lang="en-GB" sz="1400" b="1">
                <a:latin typeface="Times New Roman" panose="02020603050405020304" charset="0"/>
                <a:cs typeface="Times New Roman" panose="02020603050405020304" charset="0"/>
                <a:sym typeface="+mn-ea"/>
              </a:rPr>
              <a:t>Naive Bayes:</a:t>
            </a:r>
            <a:br>
              <a:rPr lang="en-GB" sz="1400">
                <a:latin typeface="Times New Roman" panose="02020603050405020304" charset="0"/>
                <a:cs typeface="Times New Roman" panose="02020603050405020304" charset="0"/>
                <a:sym typeface="+mn-ea"/>
              </a:rPr>
            </a:br>
            <a:r>
              <a:rPr lang="en-GB" sz="1400">
                <a:latin typeface="Times New Roman" panose="02020603050405020304" charset="0"/>
                <a:cs typeface="Times New Roman" panose="02020603050405020304" charset="0"/>
                <a:sym typeface="+mn-ea"/>
              </a:rPr>
              <a:t>Naive Bayes classifiers are simple yet effective for text classification tasks.</a:t>
            </a:r>
            <a:br>
              <a:rPr lang="en-GB" sz="1400">
                <a:latin typeface="Times New Roman" panose="02020603050405020304" charset="0"/>
                <a:cs typeface="Times New Roman" panose="02020603050405020304" charset="0"/>
                <a:sym typeface="+mn-ea"/>
              </a:rPr>
            </a:br>
            <a:r>
              <a:rPr lang="en-GB" sz="1400">
                <a:latin typeface="Times New Roman" panose="02020603050405020304" charset="0"/>
                <a:cs typeface="Times New Roman" panose="02020603050405020304" charset="0"/>
                <a:sym typeface="+mn-ea"/>
              </a:rPr>
              <a:t>They are computationally efficient and work well with high-dimensional data.</a:t>
            </a:r>
            <a:br>
              <a:rPr lang="en-GB" sz="1400">
                <a:latin typeface="Times New Roman" panose="02020603050405020304" charset="0"/>
                <a:cs typeface="Times New Roman" panose="02020603050405020304" charset="0"/>
                <a:sym typeface="+mn-ea"/>
              </a:rPr>
            </a:br>
            <a:br>
              <a:rPr lang="en-GB" sz="1400">
                <a:latin typeface="Times New Roman" panose="02020603050405020304" charset="0"/>
                <a:cs typeface="Times New Roman" panose="02020603050405020304" charset="0"/>
                <a:sym typeface="+mn-ea"/>
              </a:rPr>
            </a:br>
            <a:r>
              <a:rPr lang="en-GB" sz="1400" b="1">
                <a:latin typeface="Times New Roman" panose="02020603050405020304" charset="0"/>
                <a:cs typeface="Times New Roman" panose="02020603050405020304" charset="0"/>
                <a:sym typeface="+mn-ea"/>
              </a:rPr>
              <a:t>Support Vector Machines (SVM):</a:t>
            </a:r>
            <a:br>
              <a:rPr lang="en-GB" sz="1400">
                <a:latin typeface="Times New Roman" panose="02020603050405020304" charset="0"/>
                <a:cs typeface="Times New Roman" panose="02020603050405020304" charset="0"/>
                <a:sym typeface="+mn-ea"/>
              </a:rPr>
            </a:br>
            <a:r>
              <a:rPr lang="en-GB" sz="1400">
                <a:latin typeface="Times New Roman" panose="02020603050405020304" charset="0"/>
                <a:cs typeface="Times New Roman" panose="02020603050405020304" charset="0"/>
                <a:sym typeface="+mn-ea"/>
              </a:rPr>
              <a:t>SVMs are powerful classifiers known for their ability to handle high-dimensional data and nonlinear decision boundaries.</a:t>
            </a:r>
            <a:br>
              <a:rPr lang="en-GB" sz="1400">
                <a:latin typeface="Times New Roman" panose="02020603050405020304" charset="0"/>
                <a:cs typeface="Times New Roman" panose="02020603050405020304" charset="0"/>
                <a:sym typeface="+mn-ea"/>
              </a:rPr>
            </a:br>
            <a:br>
              <a:rPr lang="en-GB" sz="1400">
                <a:latin typeface="Times New Roman" panose="02020603050405020304" charset="0"/>
                <a:cs typeface="Times New Roman" panose="02020603050405020304" charset="0"/>
                <a:sym typeface="+mn-ea"/>
              </a:rPr>
            </a:br>
            <a:r>
              <a:rPr lang="en-GB" sz="1400" b="1">
                <a:latin typeface="Times New Roman" panose="02020603050405020304" charset="0"/>
                <a:cs typeface="Times New Roman" panose="02020603050405020304" charset="0"/>
                <a:sym typeface="+mn-ea"/>
              </a:rPr>
              <a:t>Random Forest:</a:t>
            </a:r>
            <a:br>
              <a:rPr lang="en-GB" sz="1400">
                <a:latin typeface="Times New Roman" panose="02020603050405020304" charset="0"/>
                <a:cs typeface="Times New Roman" panose="02020603050405020304" charset="0"/>
                <a:sym typeface="+mn-ea"/>
              </a:rPr>
            </a:br>
            <a:r>
              <a:rPr lang="en-GB" sz="1400">
                <a:latin typeface="Times New Roman" panose="02020603050405020304" charset="0"/>
                <a:cs typeface="Times New Roman" panose="02020603050405020304" charset="0"/>
                <a:sym typeface="+mn-ea"/>
              </a:rPr>
              <a:t>Random Forest is an ensemble learning method that combines multiple decision trees to improve performance and robustness.</a:t>
            </a:r>
            <a:br>
              <a:rPr lang="en-GB" sz="1400">
                <a:latin typeface="Times New Roman" panose="02020603050405020304" charset="0"/>
                <a:cs typeface="Times New Roman" panose="02020603050405020304" charset="0"/>
                <a:sym typeface="+mn-ea"/>
              </a:rPr>
            </a:br>
            <a:r>
              <a:rPr lang="en-GB" sz="1400">
                <a:latin typeface="Times New Roman" panose="02020603050405020304" charset="0"/>
                <a:cs typeface="Times New Roman" panose="02020603050405020304" charset="0"/>
                <a:sym typeface="+mn-ea"/>
              </a:rPr>
              <a:t>It is less prone to overfitting compared to individual decision trees and can handle noisy data well.</a:t>
            </a:r>
            <a:br>
              <a:rPr lang="en-GB" sz="1400">
                <a:latin typeface="Times New Roman" panose="02020603050405020304" charset="0"/>
                <a:cs typeface="Times New Roman" panose="02020603050405020304" charset="0"/>
                <a:sym typeface="+mn-ea"/>
              </a:rPr>
            </a:br>
            <a:br>
              <a:rPr lang="en-GB" sz="1400" b="1">
                <a:latin typeface="Times New Roman" panose="02020603050405020304" charset="0"/>
                <a:cs typeface="Times New Roman" panose="02020603050405020304" charset="0"/>
                <a:sym typeface="+mn-ea"/>
              </a:rPr>
            </a:br>
            <a:r>
              <a:rPr lang="en-GB" sz="1400" b="1">
                <a:latin typeface="Times New Roman" panose="02020603050405020304" charset="0"/>
                <a:cs typeface="Times New Roman" panose="02020603050405020304" charset="0"/>
                <a:sym typeface="+mn-ea"/>
              </a:rPr>
              <a:t>Gradient Boosting Machines (GBM):</a:t>
            </a:r>
            <a:br>
              <a:rPr lang="en-GB" sz="1400">
                <a:latin typeface="Times New Roman" panose="02020603050405020304" charset="0"/>
                <a:cs typeface="Times New Roman" panose="02020603050405020304" charset="0"/>
                <a:sym typeface="+mn-ea"/>
              </a:rPr>
            </a:br>
            <a:r>
              <a:rPr lang="en-GB" sz="1400">
                <a:latin typeface="Times New Roman" panose="02020603050405020304" charset="0"/>
                <a:cs typeface="Times New Roman" panose="02020603050405020304" charset="0"/>
                <a:sym typeface="+mn-ea"/>
              </a:rPr>
              <a:t>GBM is another ensemble learning technique that builds multiple weak learners sequentially, with each one correcting the errors of its predecessors.</a:t>
            </a:r>
            <a:br>
              <a:rPr lang="en-GB" sz="1400">
                <a:latin typeface="Times New Roman" panose="02020603050405020304" charset="0"/>
                <a:cs typeface="Times New Roman" panose="02020603050405020304" charset="0"/>
                <a:sym typeface="+mn-ea"/>
              </a:rPr>
            </a:br>
            <a:br>
              <a:rPr lang="en-GB" sz="1400">
                <a:latin typeface="Times New Roman" panose="02020603050405020304" charset="0"/>
                <a:cs typeface="Times New Roman" panose="02020603050405020304" charset="0"/>
                <a:sym typeface="+mn-ea"/>
              </a:rPr>
            </a:br>
            <a:r>
              <a:rPr lang="en-GB" sz="1400" b="1">
                <a:latin typeface="Times New Roman" panose="02020603050405020304" charset="0"/>
                <a:cs typeface="Times New Roman" panose="02020603050405020304" charset="0"/>
                <a:sym typeface="+mn-ea"/>
              </a:rPr>
              <a:t>Deep Learning Models:</a:t>
            </a:r>
            <a:br>
              <a:rPr lang="en-GB" sz="1400">
                <a:latin typeface="Times New Roman" panose="02020603050405020304" charset="0"/>
                <a:cs typeface="Times New Roman" panose="02020603050405020304" charset="0"/>
                <a:sym typeface="+mn-ea"/>
              </a:rPr>
            </a:br>
            <a:r>
              <a:rPr lang="en-GB" sz="1400">
                <a:latin typeface="Times New Roman" panose="02020603050405020304" charset="0"/>
                <a:cs typeface="Times New Roman" panose="02020603050405020304" charset="0"/>
                <a:sym typeface="+mn-ea"/>
              </a:rPr>
              <a:t>Deep learning models, such as Convolutional Neural Networks (CNNs) or Recurrent Neural Networks (RNNs), can be powerful for text classification tasks.</a:t>
            </a:r>
            <a:br>
              <a:rPr lang="en-GB" sz="1400">
                <a:latin typeface="Times New Roman" panose="02020603050405020304" charset="0"/>
                <a:cs typeface="Times New Roman" panose="02020603050405020304" charset="0"/>
                <a:sym typeface="+mn-ea"/>
              </a:rPr>
            </a:br>
            <a:br>
              <a:rPr lang="en-GB" sz="1400" b="1">
                <a:latin typeface="Times New Roman" panose="02020603050405020304" charset="0"/>
                <a:cs typeface="Times New Roman" panose="02020603050405020304" charset="0"/>
                <a:sym typeface="+mn-ea"/>
              </a:rPr>
            </a:br>
            <a:r>
              <a:rPr lang="en-GB" sz="1400" b="1">
                <a:latin typeface="Times New Roman" panose="02020603050405020304" charset="0"/>
                <a:cs typeface="Times New Roman" panose="02020603050405020304" charset="0"/>
                <a:sym typeface="+mn-ea"/>
              </a:rPr>
              <a:t>Ensemble Methods:</a:t>
            </a:r>
            <a:br>
              <a:rPr lang="en-GB" sz="1400">
                <a:latin typeface="Times New Roman" panose="02020603050405020304" charset="0"/>
                <a:cs typeface="Times New Roman" panose="02020603050405020304" charset="0"/>
                <a:sym typeface="+mn-ea"/>
              </a:rPr>
            </a:br>
            <a:r>
              <a:rPr lang="en-GB" sz="1400">
                <a:latin typeface="Times New Roman" panose="02020603050405020304" charset="0"/>
                <a:cs typeface="Times New Roman" panose="02020603050405020304" charset="0"/>
                <a:sym typeface="+mn-ea"/>
              </a:rPr>
              <a:t>Ensemble methods combine multiple base classifiers to improve overall performance and robustness.</a:t>
            </a:r>
            <a:br>
              <a:rPr lang="en-GB" sz="1400">
                <a:latin typeface="Times New Roman" panose="02020603050405020304" charset="0"/>
                <a:cs typeface="Times New Roman" panose="02020603050405020304" charset="0"/>
                <a:sym typeface="+mn-ea"/>
              </a:rPr>
            </a:br>
            <a:br>
              <a:rPr lang="en-GB" sz="1400">
                <a:latin typeface="Times New Roman" panose="02020603050405020304" charset="0"/>
                <a:cs typeface="Times New Roman" panose="02020603050405020304" charset="0"/>
                <a:sym typeface="+mn-ea"/>
              </a:rPr>
            </a:br>
            <a:r>
              <a:rPr lang="en-GB" sz="1400" b="1">
                <a:latin typeface="Times New Roman" panose="02020603050405020304" charset="0"/>
                <a:cs typeface="Times New Roman" panose="02020603050405020304" charset="0"/>
                <a:sym typeface="+mn-ea"/>
              </a:rPr>
              <a:t>Hybrid Approaches:</a:t>
            </a:r>
            <a:br>
              <a:rPr lang="en-GB" sz="1400">
                <a:latin typeface="Times New Roman" panose="02020603050405020304" charset="0"/>
                <a:cs typeface="Times New Roman" panose="02020603050405020304" charset="0"/>
                <a:sym typeface="+mn-ea"/>
              </a:rPr>
            </a:br>
            <a:r>
              <a:rPr lang="en-GB" sz="1400">
                <a:latin typeface="Times New Roman" panose="02020603050405020304" charset="0"/>
                <a:cs typeface="Times New Roman" panose="02020603050405020304" charset="0"/>
                <a:sym typeface="+mn-ea"/>
              </a:rPr>
              <a:t>Hybrid approaches combine multiple algorithms or techniques to leverage their respective strengths.</a:t>
            </a:r>
            <a:br>
              <a:rPr lang="en-GB" sz="890">
                <a:latin typeface="Times New Roman" panose="02020603050405020304" charset="0"/>
                <a:cs typeface="Times New Roman" panose="02020603050405020304" charset="0"/>
                <a:sym typeface="+mn-ea"/>
              </a:rPr>
            </a:br>
            <a:endParaRPr lang="en-GB" sz="890">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TRAINING AND PROCESS</a:t>
            </a:r>
            <a:endParaRPr lang="en-GB"/>
          </a:p>
        </p:txBody>
      </p:sp>
      <p:sp>
        <p:nvSpPr>
          <p:cNvPr id="97" name="Google Shape;97;p20"/>
          <p:cNvSpPr txBox="1"/>
          <p:nvPr>
            <p:ph type="body" idx="1"/>
          </p:nvPr>
        </p:nvSpPr>
        <p:spPr>
          <a:xfrm>
            <a:off x="0" y="1102360"/>
            <a:ext cx="8772525" cy="391287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IN" altLang="en-GB"/>
              <a:t>import libraries:</a:t>
            </a:r>
            <a:endParaRPr lang="en-GB"/>
          </a:p>
          <a:p>
            <a:pPr marL="0" lvl="0" indent="0" algn="l" rtl="0">
              <a:spcBef>
                <a:spcPts val="1200"/>
              </a:spcBef>
              <a:spcAft>
                <a:spcPts val="0"/>
              </a:spcAft>
              <a:buNone/>
            </a:pPr>
            <a:endParaRPr lang="en-GB"/>
          </a:p>
        </p:txBody>
      </p:sp>
      <p:pic>
        <p:nvPicPr>
          <p:cNvPr id="1" name="Picture 0" descr="Screenshot 2024-04-04 191118"/>
          <p:cNvPicPr>
            <a:picLocks noChangeAspect="1"/>
          </p:cNvPicPr>
          <p:nvPr/>
        </p:nvPicPr>
        <p:blipFill>
          <a:blip r:embed="rId1"/>
          <a:stretch>
            <a:fillRect/>
          </a:stretch>
        </p:blipFill>
        <p:spPr>
          <a:xfrm>
            <a:off x="128270" y="1586865"/>
            <a:ext cx="4500880" cy="2971165"/>
          </a:xfrm>
          <a:prstGeom prst="rect">
            <a:avLst/>
          </a:prstGeom>
        </p:spPr>
      </p:pic>
      <p:pic>
        <p:nvPicPr>
          <p:cNvPr id="4" name="Picture 3" descr="Screenshot 2024-04-04 191237"/>
          <p:cNvPicPr>
            <a:picLocks noChangeAspect="1"/>
          </p:cNvPicPr>
          <p:nvPr/>
        </p:nvPicPr>
        <p:blipFill>
          <a:blip r:embed="rId2"/>
          <a:stretch>
            <a:fillRect/>
          </a:stretch>
        </p:blipFill>
        <p:spPr>
          <a:xfrm>
            <a:off x="4628515" y="1635760"/>
            <a:ext cx="4457700" cy="315468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9462</Words>
  <Application>WPS Presentation</Application>
  <PresentationFormat/>
  <Paragraphs>80</Paragraphs>
  <Slides>14</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Arial</vt:lpstr>
      <vt:lpstr>SimSun</vt:lpstr>
      <vt:lpstr>Wingdings</vt:lpstr>
      <vt:lpstr>Arial</vt:lpstr>
      <vt:lpstr>Times New Roman</vt:lpstr>
      <vt:lpstr>Inter</vt:lpstr>
      <vt:lpstr>Roboto</vt:lpstr>
      <vt:lpstr>Microsoft YaHei</vt:lpstr>
      <vt:lpstr>Arial Unicode MS</vt:lpstr>
      <vt:lpstr>Simple Light</vt:lpstr>
      <vt:lpstr>FAKE NEWS DETECTION IN SOCIAL MEDIA WITH CONVOLUTIONAL NEURAL NETWORK</vt:lpstr>
      <vt:lpstr>PROPOSED SYSTEM</vt:lpstr>
      <vt:lpstr>PROBLEM STATEMENT</vt:lpstr>
      <vt:lpstr>PROPOSED SOLUTION</vt:lpstr>
      <vt:lpstr>SYSTEM APPROACH</vt:lpstr>
      <vt:lpstr>3. Development Environment: Integrated Development Environment (IDE) such as Jupyter Notebook, PyCharm, or Visual Studio Code for writing, debugging, and testing code. Version control systems (e.g., Git) for managing project codebase and collaborating with team members efficiently.  4. Data Processing and Analysis Tools: Libraries like Pandas, NumPy, and scikit-learn for data preprocessing, feature extraction, and evaluation of model performance. Image processing libraries (e.g., OpenCV) for handling multimedia data and performing operations like resizing, cropping, and normalization.  5. Deployment Tools: Containerization tools like Docker for packaging the developed solution into lightweight and portable containers. Orchestration frameworks such as Kubernetes for managing containerized applications at scale and ensuring high availability.  6. Monitoring and Logging: Logging libraries (e.g., Log4j, Python logging module) for recording runtime information, errors, and debugging messages. Monitoring tools (e.g., Prometheus, Grafana) for tracking resource utilization, performance metrics, and system health during training and deployment phases.  7. Security and Privacy: Implementation of security measures such as encryption, access controls, and authentication mechanisms to safeguard sensitive data and prevent unauthorized access.Adherence to privacy regulations (e.g., GDPR) and ethical guidelines governing the collection, storage, and processing of user data in social media applications.   </vt:lpstr>
      <vt:lpstr>ALGORITHM AND DEPLOYMENT</vt:lpstr>
      <vt:lpstr>Algorithm selection: 1. CNN Architecture: Select a CNN architecture suitable for processing textual and visual features simultaneously. One common approach is to use a combination of convolutional and pooling layers followed by fully connected layers. Alternatively, consider architectures like VGG, ResNet, or Inception, which have been pretrained on large image datasets and can be fine-tuned for fake news detection tasks.  2. Word Embeddings: Incorporate word embeddings such as Word2Vec, GloVe, or FastText to represent the textual content of social media posts as dense vectors. These embeddings capture semantic relationships between words and help the model understand the meaning of the text.  3. Image Embeddings: Utilize pre-trained CNN models (e.g., VGG, ResNet) to extract image embeddings from social media post images. These embeddings capture visual features relevant to fake news detection, such as image context and content.  4. Training Methodology: Train the CNN model using a combination of real and fake news data. Apply techniques like data augmentation to increase the diversity of the training dataset and reduce overfitting. Use appropriate loss functions (e.g., binary cross-entropy) and optimization algorithms (e.g., Adam, SGD) to train the model effectively.  5. Hyperparameter Tuning: Fine-tune hyperparameters such as learning rate, batch size, and dropout rate to optimize the model's performance. Perform grid search or random search to explore the hyperparameter space and identify the best configuration.</vt:lpstr>
      <vt:lpstr>TRAINING AND PROCESS</vt:lpstr>
      <vt:lpstr>DATA PRE-PROCESSING</vt:lpstr>
      <vt:lpstr>RESULT</vt:lpstr>
      <vt:lpstr>CONCLUSION</vt:lpstr>
      <vt:lpstr>FUTURE SCOPE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FAKE NEWS DETECTION IN SOCIAL MEDIA WITH CONVOLUTIONAL NEURAL NETWORK</dc:title>
  <dc:creator/>
  <cp:lastModifiedBy>rishi</cp:lastModifiedBy>
  <cp:revision>2</cp:revision>
  <dcterms:created xsi:type="dcterms:W3CDTF">2024-04-02T07:39:00Z</dcterms:created>
  <dcterms:modified xsi:type="dcterms:W3CDTF">2024-04-04T13:56:25Z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E436DCC853C34AF9AF95E8E10FFEAB02_13</vt:lpwstr>
  </property>
  <property fmtid="{D5CDD505-2E9C-101B-9397-08002B2CF9AE}" pid="3" name="KSOProductBuildVer">
    <vt:lpwstr>1033-12.2.0.13489</vt:lpwstr>
  </property>
</Properties>
</file>