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BTMONA+EBGaramond-Regular" panose="020B0604020202020204"/>
      <p:regular r:id="rId9"/>
    </p:embeddedFont>
    <p:embeddedFont>
      <p:font typeface="Calibri" panose="020F0502020204030204" pitchFamily="34" charset="0"/>
      <p:regular r:id="rId10"/>
      <p:bold r:id="rId11"/>
      <p:italic r:id="rId12"/>
      <p:boldItalic r:id="rId13"/>
    </p:embeddedFont>
    <p:embeddedFont>
      <p:font typeface="CFJCTS+PublicSans-Bold" panose="020B0604020202020204"/>
      <p:regular r:id="rId14"/>
    </p:embeddedFont>
    <p:embeddedFont>
      <p:font typeface="ILIIOR+EBGaramond-Bold" panose="020B0604020202020204"/>
      <p:regular r:id="rId15"/>
    </p:embeddedFont>
    <p:embeddedFont>
      <p:font typeface="KQGMTU+Arial-BoldMT" panose="020B0604020202020204"/>
      <p:regular r:id="rId16"/>
    </p:embeddedFont>
    <p:embeddedFont>
      <p:font typeface="PVLNNE+ArialMT" panose="020B0604020202020204"/>
      <p:regular r:id="rId17"/>
    </p:embeddedFont>
    <p:embeddedFont>
      <p:font typeface="RMKPBC+PublicSans-BoldItalic" panose="020B0604020202020204"/>
      <p:regular r:id="rId1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658" y="62"/>
      </p:cViewPr>
      <p:guideLst>
        <p:guide orient="horz" pos="3168"/>
        <p:guide pos="24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7818"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179512" y="2715766"/>
            <a:ext cx="5443711" cy="1090042"/>
          </a:xfrm>
          <a:prstGeom prst="rect">
            <a:avLst/>
          </a:prstGeom>
        </p:spPr>
        <p:txBody>
          <a:bodyPr vert="horz" wrap="square" lIns="0" tIns="0" rIns="0" bIns="0" rtlCol="0">
            <a:spAutoFit/>
          </a:bodyPr>
          <a:lstStyle/>
          <a:p>
            <a:pPr marL="0" marR="0">
              <a:lnSpc>
                <a:spcPts val="2820"/>
              </a:lnSpc>
              <a:spcBef>
                <a:spcPts val="0"/>
              </a:spcBef>
              <a:spcAft>
                <a:spcPts val="0"/>
              </a:spcAft>
            </a:pPr>
            <a:r>
              <a:rPr sz="2400" b="1" dirty="0">
                <a:solidFill>
                  <a:srgbClr val="223669"/>
                </a:solidFill>
                <a:latin typeface="CFJCTS+PublicSans-Bold" panose="02000500000000000000"/>
                <a:cs typeface="CFJCTS+PublicSans-Bold" panose="02000500000000000000"/>
              </a:rPr>
              <a:t>“</a:t>
            </a:r>
            <a:r>
              <a:rPr lang="en-US" sz="2800" b="1" dirty="0">
                <a:solidFill>
                  <a:srgbClr val="223669"/>
                </a:solidFill>
                <a:latin typeface="Times New Roman" panose="02020603050405020304" pitchFamily="18" charset="0"/>
                <a:cs typeface="Times New Roman" panose="02020603050405020304" pitchFamily="18" charset="0"/>
              </a:rPr>
              <a:t>E-Commerce   Website</a:t>
            </a:r>
            <a:r>
              <a:rPr sz="2400" b="1" dirty="0">
                <a:solidFill>
                  <a:srgbClr val="223669"/>
                </a:solidFill>
                <a:latin typeface="CFJCTS+PublicSans-Bold" panose="02000500000000000000"/>
                <a:cs typeface="CFJCTS+PublicSans-Bold" panose="02000500000000000000"/>
              </a:rPr>
              <a:t>”</a:t>
            </a:r>
          </a:p>
          <a:p>
            <a:pPr marL="0" marR="0">
              <a:lnSpc>
                <a:spcPts val="2820"/>
              </a:lnSpc>
              <a:spcBef>
                <a:spcPts val="2850"/>
              </a:spcBef>
              <a:spcAft>
                <a:spcPts val="0"/>
              </a:spcAft>
            </a:pPr>
            <a:r>
              <a:rPr sz="2400" b="1" dirty="0">
                <a:solidFill>
                  <a:srgbClr val="223669"/>
                </a:solidFill>
                <a:latin typeface="CFJCTS+PublicSans-Bold" panose="02000500000000000000"/>
                <a:cs typeface="CFJCTS+PublicSans-Bold" panose="0200050000000000000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0205"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950" y="824865"/>
            <a:ext cx="3157220" cy="611505"/>
          </a:xfrm>
          <a:prstGeom prst="rect">
            <a:avLst/>
          </a:prstGeom>
        </p:spPr>
        <p:txBody>
          <a:bodyPr vert="horz" wrap="square" lIns="0" tIns="0" rIns="0" bIns="0" rtlCol="0">
            <a:spAutoFit/>
          </a:bodyPr>
          <a:lstStyle/>
          <a:p>
            <a:pPr marL="0" marR="0">
              <a:lnSpc>
                <a:spcPts val="2385"/>
              </a:lnSpc>
              <a:spcBef>
                <a:spcPts val="0"/>
              </a:spcBef>
              <a:spcAft>
                <a:spcPts val="0"/>
              </a:spcAft>
            </a:pPr>
            <a:r>
              <a:rPr sz="1850" b="1" spc="-10" dirty="0">
                <a:solidFill>
                  <a:srgbClr val="C88C32"/>
                </a:solidFill>
                <a:latin typeface="Times New Roman" panose="02020603050405020304" pitchFamily="18" charset="0"/>
                <a:cs typeface="Times New Roman" panose="02020603050405020304" pitchFamily="18" charset="0"/>
              </a:rPr>
              <a:t>E-Commerce Search and Filtering System</a:t>
            </a:r>
          </a:p>
        </p:txBody>
      </p:sp>
      <p:sp>
        <p:nvSpPr>
          <p:cNvPr id="5" name="object 5"/>
          <p:cNvSpPr txBox="1"/>
          <p:nvPr/>
        </p:nvSpPr>
        <p:spPr>
          <a:xfrm>
            <a:off x="528320" y="1402080"/>
            <a:ext cx="4043680" cy="9232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Times New Roman" panose="02020603050405020304" pitchFamily="18" charset="0"/>
                <a:cs typeface="Times New Roman" panose="02020603050405020304" pitchFamily="18" charset="0"/>
              </a:rPr>
              <a:t>E-commerce (electronic commerce) is the buying and selling of goods and services, or the transmitting of funds or data, over an electronic network, primarily the internet.</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5"/>
              </a:lnSpc>
              <a:spcBef>
                <a:spcPts val="0"/>
              </a:spcBef>
              <a:spcAft>
                <a:spcPts val="0"/>
              </a:spcAft>
            </a:pPr>
            <a:r>
              <a:rPr sz="1400" b="1" dirty="0">
                <a:solidFill>
                  <a:srgbClr val="C88C32"/>
                </a:solidFill>
                <a:latin typeface="KQGMTU+Arial-BoldMT" panose="02000500000000000000"/>
                <a:cs typeface="KQGMTU+Arial-BoldMT" panose="02000500000000000000"/>
              </a:rPr>
              <a:t>Batch</a:t>
            </a:r>
          </a:p>
        </p:txBody>
      </p:sp>
      <p:sp>
        <p:nvSpPr>
          <p:cNvPr id="11" name="Text Box 10"/>
          <p:cNvSpPr txBox="1"/>
          <p:nvPr/>
        </p:nvSpPr>
        <p:spPr>
          <a:xfrm>
            <a:off x="1982470" y="2893060"/>
            <a:ext cx="3048000" cy="368300"/>
          </a:xfrm>
          <a:prstGeom prst="rect">
            <a:avLst/>
          </a:prstGeom>
          <a:noFill/>
        </p:spPr>
        <p:txBody>
          <a:bodyPr wrap="square" rtlCol="0">
            <a:spAutoFit/>
          </a:bodyPr>
          <a:lstStyle/>
          <a:p>
            <a:endParaRPr lang="en-US"/>
          </a:p>
        </p:txBody>
      </p:sp>
      <p:sp>
        <p:nvSpPr>
          <p:cNvPr id="12" name="Text Box 11"/>
          <p:cNvSpPr txBox="1"/>
          <p:nvPr/>
        </p:nvSpPr>
        <p:spPr>
          <a:xfrm>
            <a:off x="1972945" y="2778125"/>
            <a:ext cx="1623060" cy="307777"/>
          </a:xfrm>
          <a:prstGeom prst="rect">
            <a:avLst/>
          </a:prstGeom>
          <a:noFill/>
        </p:spPr>
        <p:txBody>
          <a:bodyPr wrap="square" rtlCol="0">
            <a:spAutoFit/>
          </a:bodyPr>
          <a:lstStyle/>
          <a:p>
            <a:r>
              <a:rPr lang="en-US" sz="1400" dirty="0">
                <a:solidFill>
                  <a:schemeClr val="bg1"/>
                </a:solidFill>
              </a:rPr>
              <a:t>NANDHA KUMAR.S</a:t>
            </a:r>
          </a:p>
        </p:txBody>
      </p:sp>
      <p:sp>
        <p:nvSpPr>
          <p:cNvPr id="14" name="Text Box 13"/>
          <p:cNvSpPr txBox="1"/>
          <p:nvPr/>
        </p:nvSpPr>
        <p:spPr>
          <a:xfrm>
            <a:off x="1982470" y="3147695"/>
            <a:ext cx="1623060" cy="337185"/>
          </a:xfrm>
          <a:prstGeom prst="rect">
            <a:avLst/>
          </a:prstGeom>
          <a:noFill/>
        </p:spPr>
        <p:txBody>
          <a:bodyPr wrap="square" rtlCol="0">
            <a:spAutoFit/>
          </a:bodyPr>
          <a:lstStyle/>
          <a:p>
            <a:r>
              <a:rPr lang="en-US" sz="1600" dirty="0">
                <a:solidFill>
                  <a:schemeClr val="bg1"/>
                </a:solidFill>
              </a:rPr>
              <a:t>BEGIN JOE J</a:t>
            </a:r>
          </a:p>
        </p:txBody>
      </p:sp>
      <p:sp>
        <p:nvSpPr>
          <p:cNvPr id="15" name="Text Box 14"/>
          <p:cNvSpPr txBox="1"/>
          <p:nvPr/>
        </p:nvSpPr>
        <p:spPr>
          <a:xfrm>
            <a:off x="1982470" y="3580130"/>
            <a:ext cx="1623060" cy="307777"/>
          </a:xfrm>
          <a:prstGeom prst="rect">
            <a:avLst/>
          </a:prstGeom>
          <a:noFill/>
        </p:spPr>
        <p:txBody>
          <a:bodyPr wrap="square" rtlCol="0">
            <a:spAutoFit/>
          </a:bodyPr>
          <a:lstStyle/>
          <a:p>
            <a:r>
              <a:rPr lang="en-US" sz="1400" dirty="0">
                <a:solidFill>
                  <a:schemeClr val="bg1"/>
                </a:solidFill>
              </a:rPr>
              <a:t>SAKTHI KUMAR M</a:t>
            </a:r>
          </a:p>
        </p:txBody>
      </p:sp>
      <p:sp>
        <p:nvSpPr>
          <p:cNvPr id="16" name="Text Box 15"/>
          <p:cNvSpPr txBox="1"/>
          <p:nvPr/>
        </p:nvSpPr>
        <p:spPr>
          <a:xfrm>
            <a:off x="1972945" y="3947160"/>
            <a:ext cx="1623060" cy="337185"/>
          </a:xfrm>
          <a:prstGeom prst="rect">
            <a:avLst/>
          </a:prstGeom>
          <a:noFill/>
        </p:spPr>
        <p:txBody>
          <a:bodyPr wrap="square" rtlCol="0">
            <a:spAutoFit/>
          </a:bodyPr>
          <a:lstStyle/>
          <a:p>
            <a:r>
              <a:rPr lang="en-US" sz="1600" dirty="0">
                <a:solidFill>
                  <a:schemeClr val="bg1"/>
                </a:solidFill>
              </a:rPr>
              <a:t>NAVEEN RAJA A</a:t>
            </a:r>
          </a:p>
        </p:txBody>
      </p:sp>
      <p:sp>
        <p:nvSpPr>
          <p:cNvPr id="17" name="Text Box 16"/>
          <p:cNvSpPr txBox="1"/>
          <p:nvPr/>
        </p:nvSpPr>
        <p:spPr>
          <a:xfrm>
            <a:off x="3794760" y="2787650"/>
            <a:ext cx="430530" cy="337185"/>
          </a:xfrm>
          <a:prstGeom prst="rect">
            <a:avLst/>
          </a:prstGeom>
          <a:noFill/>
        </p:spPr>
        <p:txBody>
          <a:bodyPr wrap="square" rtlCol="0">
            <a:spAutoFit/>
          </a:bodyPr>
          <a:lstStyle/>
          <a:p>
            <a:r>
              <a:rPr lang="en-US" sz="1600">
                <a:solidFill>
                  <a:schemeClr val="bg1"/>
                </a:solidFill>
              </a:rPr>
              <a:t>04</a:t>
            </a:r>
          </a:p>
        </p:txBody>
      </p:sp>
      <p:sp>
        <p:nvSpPr>
          <p:cNvPr id="18" name="Text Box 17"/>
          <p:cNvSpPr txBox="1"/>
          <p:nvPr/>
        </p:nvSpPr>
        <p:spPr>
          <a:xfrm>
            <a:off x="3780155" y="3182620"/>
            <a:ext cx="430530" cy="337185"/>
          </a:xfrm>
          <a:prstGeom prst="rect">
            <a:avLst/>
          </a:prstGeom>
          <a:noFill/>
        </p:spPr>
        <p:txBody>
          <a:bodyPr wrap="square" rtlCol="0">
            <a:spAutoFit/>
          </a:bodyPr>
          <a:lstStyle/>
          <a:p>
            <a:r>
              <a:rPr lang="en-US" sz="1600">
                <a:solidFill>
                  <a:schemeClr val="bg1"/>
                </a:solidFill>
              </a:rPr>
              <a:t>04</a:t>
            </a:r>
          </a:p>
        </p:txBody>
      </p:sp>
      <p:sp>
        <p:nvSpPr>
          <p:cNvPr id="21" name="Text Box 20"/>
          <p:cNvSpPr txBox="1"/>
          <p:nvPr/>
        </p:nvSpPr>
        <p:spPr>
          <a:xfrm>
            <a:off x="3785870" y="3545205"/>
            <a:ext cx="430530" cy="337185"/>
          </a:xfrm>
          <a:prstGeom prst="rect">
            <a:avLst/>
          </a:prstGeom>
          <a:noFill/>
        </p:spPr>
        <p:txBody>
          <a:bodyPr wrap="square" rtlCol="0">
            <a:spAutoFit/>
          </a:bodyPr>
          <a:lstStyle/>
          <a:p>
            <a:r>
              <a:rPr lang="en-US" sz="1600">
                <a:solidFill>
                  <a:schemeClr val="bg1"/>
                </a:solidFill>
              </a:rPr>
              <a:t>04</a:t>
            </a:r>
          </a:p>
        </p:txBody>
      </p:sp>
      <p:sp>
        <p:nvSpPr>
          <p:cNvPr id="22" name="Text Box 21"/>
          <p:cNvSpPr txBox="1"/>
          <p:nvPr/>
        </p:nvSpPr>
        <p:spPr>
          <a:xfrm>
            <a:off x="3771265" y="3940175"/>
            <a:ext cx="430530" cy="337185"/>
          </a:xfrm>
          <a:prstGeom prst="rect">
            <a:avLst/>
          </a:prstGeom>
          <a:noFill/>
        </p:spPr>
        <p:txBody>
          <a:bodyPr wrap="square" rtlCol="0">
            <a:spAutoFit/>
          </a:bodyPr>
          <a:lstStyle/>
          <a:p>
            <a:r>
              <a:rPr lang="en-US" sz="1600">
                <a:solidFill>
                  <a:schemeClr val="bg1"/>
                </a:solidFill>
              </a:rPr>
              <a:t>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67475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Task-1</a:t>
            </a:r>
          </a:p>
        </p:txBody>
      </p:sp>
      <p:sp>
        <p:nvSpPr>
          <p:cNvPr id="4" name="object 4"/>
          <p:cNvSpPr txBox="1"/>
          <p:nvPr/>
        </p:nvSpPr>
        <p:spPr>
          <a:xfrm>
            <a:off x="573299" y="634670"/>
            <a:ext cx="3710669"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err="1">
                <a:solidFill>
                  <a:srgbClr val="0B5394"/>
                </a:solidFill>
                <a:latin typeface="Times New Roman" panose="02020603050405020304" pitchFamily="18" charset="0"/>
                <a:cs typeface="Times New Roman" panose="02020603050405020304" pitchFamily="18" charset="0"/>
              </a:rPr>
              <a:t>Github</a:t>
            </a:r>
            <a:endParaRPr sz="1600" b="1" dirty="0">
              <a:solidFill>
                <a:srgbClr val="0B5394"/>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6" name="object 6"/>
          <p:cNvSpPr txBox="1"/>
          <p:nvPr/>
        </p:nvSpPr>
        <p:spPr>
          <a:xfrm>
            <a:off x="820713" y="896686"/>
            <a:ext cx="4872990" cy="69469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E-Commerce Search and Filtering System</a:t>
            </a:r>
            <a:r>
              <a:rPr lang="en-US" sz="1400" spc="-1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a:t>
            </a:r>
            <a:r>
              <a:rPr lang="en-US" sz="1400" dirty="0">
                <a:solidFill>
                  <a:srgbClr val="000000"/>
                </a:solidFill>
                <a:latin typeface="Times New Roman" panose="02020603050405020304" pitchFamily="18" charset="0"/>
                <a:cs typeface="Times New Roman" panose="02020603050405020304" pitchFamily="18" charset="0"/>
              </a:rPr>
              <a:t>On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3887088" cy="250068"/>
          </a:xfrm>
          <a:prstGeom prst="rect">
            <a:avLst/>
          </a:prstGeom>
        </p:spPr>
        <p:txBody>
          <a:bodyPr vert="horz" wrap="square" lIns="0" tIns="0" rIns="0" bIns="0" rtlCol="0">
            <a:spAutoFit/>
          </a:bodyPr>
          <a:lstStyle/>
          <a:p>
            <a:pPr marL="0" marR="0">
              <a:lnSpc>
                <a:spcPts val="2085"/>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p>
        </p:txBody>
      </p:sp>
      <p:sp>
        <p:nvSpPr>
          <p:cNvPr id="8" name="object 8"/>
          <p:cNvSpPr txBox="1"/>
          <p:nvPr/>
        </p:nvSpPr>
        <p:spPr>
          <a:xfrm>
            <a:off x="720600" y="2143749"/>
            <a:ext cx="4643488"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panose="02000500000000000000"/>
                <a:cs typeface="PVLNNE+ArialMT" panose="02000500000000000000"/>
              </a:rPr>
              <a:t>●</a:t>
            </a:r>
            <a:r>
              <a:rPr sz="1400" spc="1303" dirty="0">
                <a:solidFill>
                  <a:srgbClr val="000000"/>
                </a:solidFill>
                <a:latin typeface="Times New Roman" panose="02020603050405020304"/>
                <a:cs typeface="Times New Roman" panose="02020603050405020304"/>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panose="02000500000000000000"/>
                <a:cs typeface="CFJCTS+PublicSans-Bold" panose="02000500000000000000"/>
              </a:rPr>
              <a:t>Learning</a:t>
            </a:r>
            <a:r>
              <a:rPr sz="1400" b="1" spc="-27" dirty="0">
                <a:solidFill>
                  <a:srgbClr val="C88C32"/>
                </a:solidFill>
                <a:latin typeface="CFJCTS+PublicSans-Bold" panose="02000500000000000000"/>
                <a:cs typeface="CFJCTS+PublicSans-Bold" panose="02000500000000000000"/>
              </a:rPr>
              <a:t> </a:t>
            </a:r>
            <a:r>
              <a:rPr sz="1400" b="1" dirty="0">
                <a:solidFill>
                  <a:srgbClr val="C88C32"/>
                </a:solidFill>
                <a:latin typeface="CFJCTS+PublicSans-Bold" panose="02000500000000000000"/>
                <a:cs typeface="CFJCTS+PublicSans-Bold" panose="02000500000000000000"/>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5"/>
              </a:lnSpc>
              <a:spcBef>
                <a:spcPts val="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a:p>
            <a:pPr marL="0" marR="0">
              <a:lnSpc>
                <a:spcPts val="1565"/>
              </a:lnSpc>
              <a:spcBef>
                <a:spcPts val="250"/>
              </a:spcBef>
              <a:spcAft>
                <a:spcPts val="0"/>
              </a:spcAft>
            </a:pPr>
            <a:r>
              <a:rPr sz="1400" dirty="0">
                <a:solidFill>
                  <a:srgbClr val="000000"/>
                </a:solidFill>
                <a:latin typeface="PVLNNE+ArialMT" panose="02000500000000000000"/>
                <a:cs typeface="PVLNNE+ArialMT" panose="02000500000000000000"/>
              </a:rPr>
              <a:t>▪</a:t>
            </a:r>
          </a:p>
        </p:txBody>
      </p:sp>
      <p:sp>
        <p:nvSpPr>
          <p:cNvPr id="11" name="object 11"/>
          <p:cNvSpPr txBox="1"/>
          <p:nvPr/>
        </p:nvSpPr>
        <p:spPr>
          <a:xfrm>
            <a:off x="1038075" y="3399556"/>
            <a:ext cx="497408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0"/>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err="1">
                <a:solidFill>
                  <a:srgbClr val="000000"/>
                </a:solidFill>
                <a:latin typeface="Times New Roman" panose="02020603050405020304" pitchFamily="18" charset="0"/>
                <a:cs typeface="Times New Roman" panose="02020603050405020304" pitchFamily="18" charset="0"/>
              </a:rPr>
              <a:t>Github</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7710389"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
        <p:nvSpPr>
          <p:cNvPr id="13" name="Text Box 12"/>
          <p:cNvSpPr txBox="1"/>
          <p:nvPr/>
        </p:nvSpPr>
        <p:spPr>
          <a:xfrm>
            <a:off x="1972945" y="2778125"/>
            <a:ext cx="1623060" cy="337185"/>
          </a:xfrm>
          <a:prstGeom prst="rect">
            <a:avLst/>
          </a:prstGeom>
          <a:noFill/>
        </p:spPr>
        <p:txBody>
          <a:bodyPr wrap="square" rtlCol="0">
            <a:spAutoFit/>
          </a:bodyPr>
          <a:lstStyle/>
          <a:p>
            <a:r>
              <a:rPr lang="en-US" sz="1600">
                <a:solidFill>
                  <a:schemeClr val="bg1"/>
                </a:solidFill>
              </a:rPr>
              <a:t>POONGODI 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3314716"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p>
        </p:txBody>
      </p:sp>
      <p:sp>
        <p:nvSpPr>
          <p:cNvPr id="4" name="object 4"/>
          <p:cNvSpPr txBox="1"/>
          <p:nvPr/>
        </p:nvSpPr>
        <p:spPr>
          <a:xfrm>
            <a:off x="638228" y="2954756"/>
            <a:ext cx="3789755"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p>
        </p:txBody>
      </p:sp>
      <p:sp>
        <p:nvSpPr>
          <p:cNvPr id="5" name="Text Box 4"/>
          <p:cNvSpPr txBox="1"/>
          <p:nvPr/>
        </p:nvSpPr>
        <p:spPr>
          <a:xfrm>
            <a:off x="879475" y="679450"/>
            <a:ext cx="3048000" cy="147637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Planning and Research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Domain and Hosting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Website Development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Content and SEO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Marketing and Promotion</a:t>
            </a:r>
          </a:p>
        </p:txBody>
      </p:sp>
      <p:sp>
        <p:nvSpPr>
          <p:cNvPr id="6" name="Text Box 5"/>
          <p:cNvSpPr txBox="1"/>
          <p:nvPr/>
        </p:nvSpPr>
        <p:spPr>
          <a:xfrm>
            <a:off x="633730" y="3315335"/>
            <a:ext cx="7743190" cy="1576070"/>
          </a:xfrm>
          <a:prstGeom prst="rect">
            <a:avLst/>
          </a:prstGeom>
          <a:noFill/>
        </p:spPr>
        <p:txBody>
          <a:bodyPr wrap="square" rtlCol="0">
            <a:noAutofit/>
          </a:bodyPr>
          <a:lstStyle/>
          <a:p>
            <a:pPr indent="457200" algn="just"/>
            <a:r>
              <a:rPr lang="en-US" dirty="0">
                <a:latin typeface="Times New Roman" panose="02020603050405020304" pitchFamily="18" charset="0"/>
                <a:cs typeface="Times New Roman" panose="02020603050405020304" pitchFamily="18" charset="0"/>
              </a:rPr>
              <a:t>The introduction to our project is given first. </a:t>
            </a:r>
            <a:r>
              <a:rPr lang="en-US" dirty="0" err="1">
                <a:latin typeface="Times New Roman" panose="02020603050405020304" pitchFamily="18" charset="0"/>
                <a:cs typeface="Times New Roman" panose="02020603050405020304" pitchFamily="18" charset="0"/>
              </a:rPr>
              <a:t>Nextly</a:t>
            </a:r>
            <a:r>
              <a:rPr lang="en-US" dirty="0">
                <a:latin typeface="Times New Roman" panose="02020603050405020304" pitchFamily="18" charset="0"/>
                <a:cs typeface="Times New Roman" panose="02020603050405020304" pitchFamily="18" charset="0"/>
              </a:rPr>
              <a:t>, different sections like Navigation, Products, Price, etc., are created. Further, refactoring to clean code is done. Then functionalities are created and then components are refactored. Finally the bug are fixed and the outro is given.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33455"/>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5511412" cy="370294"/>
          </a:xfrm>
          <a:prstGeom prst="rect">
            <a:avLst/>
          </a:prstGeom>
        </p:spPr>
        <p:txBody>
          <a:bodyPr vert="horz" wrap="square" lIns="0" tIns="0" rIns="0" bIns="0" rtlCol="0">
            <a:spAutoFit/>
          </a:bodyPr>
          <a:lstStyle/>
          <a:p>
            <a:pPr marL="0" marR="0">
              <a:lnSpc>
                <a:spcPts val="3125"/>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827585" y="961898"/>
            <a:ext cx="4425982"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2761604"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827585" y="2216513"/>
            <a:ext cx="2454010"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2085911" cy="320601"/>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sz="1000" dirty="0">
                <a:solidFill>
                  <a:srgbClr val="000000"/>
                </a:solidFill>
                <a:latin typeface="BTMONA+EBGaramond-Regular" panose="02000500000000000000"/>
                <a:cs typeface="BTMONA+EBGaramond-Regular" panose="02000500000000000000"/>
              </a:rPr>
              <a: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panose="02000500000000000000"/>
                <a:cs typeface="ILIIOR+EBGaramond-Bold" panose="02000500000000000000"/>
              </a:rPr>
              <a:t>Check-List</a:t>
            </a:r>
          </a:p>
        </p:txBody>
      </p:sp>
      <p:sp>
        <p:nvSpPr>
          <p:cNvPr id="9" name="object 9"/>
          <p:cNvSpPr txBox="1"/>
          <p:nvPr/>
        </p:nvSpPr>
        <p:spPr>
          <a:xfrm>
            <a:off x="1316032" y="3449640"/>
            <a:ext cx="1599784" cy="321819"/>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2" y="3449640"/>
            <a:ext cx="2630815" cy="320601"/>
          </a:xfrm>
          <a:prstGeom prst="rect">
            <a:avLst/>
          </a:prstGeom>
        </p:spPr>
        <p:txBody>
          <a:bodyPr vert="horz" wrap="square" lIns="0" tIns="0" rIns="0" bIns="0" rtlCol="0">
            <a:spAutoFit/>
          </a:bodyPr>
          <a:lstStyle/>
          <a:p>
            <a:pPr marL="0" marR="0">
              <a:lnSpc>
                <a:spcPts val="1275"/>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err="1">
                <a:solidFill>
                  <a:srgbClr val="000000"/>
                </a:solidFill>
                <a:latin typeface="Times New Roman" panose="02020603050405020304" pitchFamily="18" charset="0"/>
                <a:cs typeface="Times New Roman" panose="02020603050405020304" pitchFamily="18" charset="0"/>
              </a:rPr>
              <a:t>R</a:t>
            </a:r>
            <a:r>
              <a:rPr sz="1000" dirty="0" err="1">
                <a:solidFill>
                  <a:srgbClr val="000000"/>
                </a:solidFill>
                <a:latin typeface="Times New Roman" panose="02020603050405020304" pitchFamily="18" charset="0"/>
                <a:cs typeface="Times New Roman" panose="02020603050405020304" pitchFamily="18" charset="0"/>
              </a:rPr>
              <a:t>ealted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677629"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919971" cy="155107"/>
          </a:xfrm>
          <a:prstGeom prst="rect">
            <a:avLst/>
          </a:prstGeom>
        </p:spPr>
        <p:txBody>
          <a:bodyPr vert="horz" wrap="square" lIns="0" tIns="0" rIns="0" bIns="0" rtlCol="0">
            <a:spAutoFit/>
          </a:bodyPr>
          <a:lstStyle/>
          <a:p>
            <a:pPr marL="0" marR="0">
              <a:lnSpc>
                <a:spcPts val="1275"/>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err="1">
                <a:solidFill>
                  <a:srgbClr val="000000"/>
                </a:solidFill>
                <a:latin typeface="Times New Roman" panose="02020603050405020304" pitchFamily="18" charset="0"/>
                <a:cs typeface="Times New Roman" panose="02020603050405020304" pitchFamily="18" charset="0"/>
              </a:rPr>
              <a:t>github</a:t>
            </a:r>
            <a:endParaRPr sz="1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panose="02000500000000000000"/>
                <a:cs typeface="RMKPBC+PublicSans-BoldItalic" panose="02000500000000000000"/>
              </a:rPr>
              <a:t>Submission</a:t>
            </a:r>
            <a:r>
              <a:rPr sz="1800" b="1" spc="-45" dirty="0">
                <a:solidFill>
                  <a:srgbClr val="FFFFFF"/>
                </a:solidFill>
                <a:latin typeface="RMKPBC+PublicSans-BoldItalic" panose="02000500000000000000"/>
                <a:cs typeface="RMKPBC+PublicSans-BoldItalic" panose="02000500000000000000"/>
              </a:rPr>
              <a:t> </a:t>
            </a:r>
            <a:r>
              <a:rPr sz="1800" b="1" dirty="0">
                <a:solidFill>
                  <a:srgbClr val="FFFFFF"/>
                </a:solidFill>
                <a:latin typeface="RMKPBC+PublicSans-BoldItalic" panose="02000500000000000000"/>
                <a:cs typeface="RMKPBC+PublicSans-BoldItalic" panose="02000500000000000000"/>
              </a:rPr>
              <a:t>Github</a:t>
            </a:r>
          </a:p>
        </p:txBody>
      </p:sp>
      <p:sp>
        <p:nvSpPr>
          <p:cNvPr id="4" name="object 4"/>
          <p:cNvSpPr txBox="1"/>
          <p:nvPr/>
        </p:nvSpPr>
        <p:spPr>
          <a:xfrm>
            <a:off x="4273458" y="2270922"/>
            <a:ext cx="2527274" cy="389145"/>
          </a:xfrm>
          <a:prstGeom prst="rect">
            <a:avLst/>
          </a:prstGeom>
        </p:spPr>
        <p:txBody>
          <a:bodyPr vert="horz" wrap="square" lIns="0" tIns="0" rIns="0" bIns="0" rtlCol="0">
            <a:spAutoFit/>
          </a:bodyPr>
          <a:lstStyle/>
          <a:p>
            <a:pPr marL="0" marR="0">
              <a:lnSpc>
                <a:spcPts val="1645"/>
              </a:lnSpc>
              <a:spcBef>
                <a:spcPts val="0"/>
              </a:spcBef>
              <a:spcAft>
                <a:spcPts val="0"/>
              </a:spcAft>
            </a:pPr>
            <a:r>
              <a:rPr lang="en-US" sz="1000" b="1">
                <a:solidFill>
                  <a:srgbClr val="BD8738"/>
                </a:solidFill>
                <a:latin typeface="Times New Roman" panose="02020603050405020304" pitchFamily="18" charset="0"/>
                <a:cs typeface="Times New Roman" panose="02020603050405020304" pitchFamily="18" charset="0"/>
              </a:rPr>
              <a:t>https://github.com/sakthikumar123/NM-SPCET-CSE-GROUP12</a:t>
            </a:r>
            <a:endParaRPr lang="en-US" sz="10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292</Words>
  <Application>Microsoft Office PowerPoint</Application>
  <PresentationFormat>On-screen Show (16:9)</PresentationFormat>
  <Paragraphs>58</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BTMONA+EBGaramond-Regular</vt:lpstr>
      <vt:lpstr>Calibri</vt:lpstr>
      <vt:lpstr>ILIIOR+EBGaramond-Bold</vt:lpstr>
      <vt:lpstr>KQGMTU+Arial-BoldMT</vt:lpstr>
      <vt:lpstr>Times New Roman</vt:lpstr>
      <vt:lpstr>RMKPBC+PublicSans-BoldItalic</vt:lpstr>
      <vt:lpstr>PVLNNE+ArialMT</vt:lpstr>
      <vt:lpstr>CFJCTS+PublicSans-Bold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nandha kumar</cp:lastModifiedBy>
  <cp:revision>4</cp:revision>
  <dcterms:created xsi:type="dcterms:W3CDTF">2023-09-13T08:54:55Z</dcterms:created>
  <dcterms:modified xsi:type="dcterms:W3CDTF">2023-09-22T03:58:35Z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2169CDCF6971419DA384A222116E7984_12</vt:lpwstr>
  </property>
  <property fmtid="{D5CDD505-2E9C-101B-9397-08002B2CF9AE}" pid="3" name="KSOProductBuildVer">
    <vt:lpwstr>1033-12.2.0.13201</vt:lpwstr>
  </property>
</Properties>
</file>