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4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5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9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25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5A134-779B-40C8-A43F-FC063907662A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706A3-A462-46B7-AD7B-2C04724A11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04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6706A3-A462-46B7-AD7B-2C04724A1129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78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B1A1E-BBF1-56C5-2E7A-BB122127F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EEB45-8385-0485-95E6-0EFC47C7B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29365-53D8-999B-B6DE-D90C200CF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4CB0-180C-434B-B689-B4A99DC1193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3F443-136F-2002-48C8-B7D9CCA0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0BBE9-2987-B04A-F9F1-82051262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2E20-6EBF-4964-800E-D23554B8D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92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540B1-6AC1-6746-0E0C-03BFFB72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54259-1B33-28E9-D9E9-FB3504F07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F53DE-14A0-1EA5-1DC4-9C57DBE62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4CB0-180C-434B-B689-B4A99DC1193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CD865-11CE-2C7E-78D3-DC374A0C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86E39-5DE9-C564-68DB-51340840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2E20-6EBF-4964-800E-D23554B8D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9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2EC46F-CD09-F0ED-309B-2DECAB977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D90FB-7D6B-2C90-288C-C2D945A2B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21740-0E66-577D-3AAA-0BCC956D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4CB0-180C-434B-B689-B4A99DC1193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FB18D-E031-BABA-4D8E-465D426BE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BEADD-B4D0-E1AD-979C-E6F975DB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2E20-6EBF-4964-800E-D23554B8D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64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81E9-E87E-9922-0E6B-2268E7B30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24AC-B13E-EBFA-9BF4-78A8FBDB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94C5E-7B13-89B2-F262-A4BC95D8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4CB0-180C-434B-B689-B4A99DC1193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74F80-D9B8-3B2C-5225-06CBDF87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E4BB4-62D0-8995-8FC4-02FD7F63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2E20-6EBF-4964-800E-D23554B8D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59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1ACA-10D9-6204-39B6-747061F67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AD339-4540-C141-F709-EE205910B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AEEAB-ECA2-BB34-A6E2-4C7E482D3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4CB0-180C-434B-B689-B4A99DC1193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AEACE-14DA-7EA6-9D85-1AAE3142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7D98C-A2D8-CC1E-47EF-3F3574AA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2E20-6EBF-4964-800E-D23554B8D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89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8A7A-7C55-9316-BF96-C131E6264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2B5CC-26D6-3E6F-A260-528F77B0D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3AA90-3C9D-C712-598D-D020DA822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36E8F-76C7-EF53-AA4F-F29812C03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4CB0-180C-434B-B689-B4A99DC1193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ECCFA-DBAF-877A-216C-E8E1C2635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00B34-219C-C60A-7C29-DEDB1898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2E20-6EBF-4964-800E-D23554B8D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78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89879-3D7A-B8BE-A824-CBEEC03B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9A5A5-2673-F5AF-4529-8503896DD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B68CD-FFC7-D0B7-B259-DBD930A17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103F47-0332-1FA4-D1CE-02CCA660C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0D9DE-B0D2-1687-F6DB-222A5A3AF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CC1FD-45F5-41B9-C074-524E377D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4CB0-180C-434B-B689-B4A99DC1193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FFEE24-B3C7-2C2F-0D0B-5B24D068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10194-70CB-411E-4F32-1D6C4DE6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2E20-6EBF-4964-800E-D23554B8D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0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5E6E-020B-034B-49DA-E0D1DDEF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B4A62-6FA0-73C4-BFEB-A3B3E9C3F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4CB0-180C-434B-B689-B4A99DC1193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06467-F238-7309-B141-A1E13D35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5852C-9403-E5CA-92F0-45B164B5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2E20-6EBF-4964-800E-D23554B8D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86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F9F175-CC43-DADE-14E1-E6724C777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4CB0-180C-434B-B689-B4A99DC1193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4FFB0-C066-1E7F-6045-0A55719F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753F0-3969-6EFF-C33A-790EB275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2E20-6EBF-4964-800E-D23554B8D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931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EFA5-8ABB-3963-98C3-50E8B3206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72982-6789-CC17-0068-D1F74560B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783E6-5B02-22FB-63DC-F8A221265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09C65-282B-4097-3C60-1ECBCAF9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4CB0-180C-434B-B689-B4A99DC1193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5A812-B865-7485-F755-F2F1605CB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A884D-EF01-DA42-082A-A34F8188D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2E20-6EBF-4964-800E-D23554B8D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7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F707-6FFE-4437-E671-0EE1CB392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C62E4-9A09-1B88-2725-DB913B927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48E64-B274-D705-8F1E-8BE823382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8F7EB-6D21-5025-AFDB-460C8B548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64CB0-180C-434B-B689-B4A99DC1193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8BA29-1B22-0280-8B4B-7EEC5E44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3430D-ECED-962C-B2CC-A89770CE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2E20-6EBF-4964-800E-D23554B8D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68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F7984-09F8-2064-D0F2-B25DAEDD5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0BA07-9620-C37D-46A7-90B5F5D98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5D653-22A8-36D9-3016-B96EF7761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64CB0-180C-434B-B689-B4A99DC1193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48344-BC9E-D304-D08E-925D7FF84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1D505-406B-599E-0200-E23B70EDB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2E20-6EBF-4964-800E-D23554B8D5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949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5915-6FC5-6F98-7EE7-97488DF52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bg1">
                <a:lumMod val="65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LOAN MANAGEMENT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SYSTEM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0626D-FB5F-D06C-4086-AC05124BF1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US" dirty="0"/>
          </a:p>
          <a:p>
            <a:pPr algn="r"/>
            <a:endParaRPr lang="en-IN" dirty="0"/>
          </a:p>
          <a:p>
            <a:pPr algn="r"/>
            <a:endParaRPr lang="en-IN" dirty="0"/>
          </a:p>
          <a:p>
            <a:pPr algn="r"/>
            <a:r>
              <a:rPr lang="en-IN" dirty="0">
                <a:solidFill>
                  <a:schemeClr val="bg1"/>
                </a:solidFill>
              </a:rPr>
              <a:t>M.SAKTHI</a:t>
            </a:r>
          </a:p>
        </p:txBody>
      </p:sp>
    </p:spTree>
    <p:extLst>
      <p:ext uri="{BB962C8B-B14F-4D97-AF65-F5344CB8AC3E}">
        <p14:creationId xmlns:p14="http://schemas.microsoft.com/office/powerpoint/2010/main" val="3504116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8F00F-DFD2-2F41-0883-2BD79742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11045"/>
            <a:ext cx="3932237" cy="560439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CREATING DATABASE: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DE79E4F-CB4C-A73B-3212-B3C62ECFE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814" y="2057400"/>
            <a:ext cx="4876800" cy="20328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F86A5-D9AA-AC87-2145-DB0CAE800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DESCRIPSTION;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Creating database </a:t>
            </a:r>
            <a:r>
              <a:rPr lang="en-US" sz="2000" dirty="0" err="1">
                <a:solidFill>
                  <a:schemeClr val="bg1"/>
                </a:solidFill>
              </a:rPr>
              <a:t>as“project</a:t>
            </a:r>
            <a:r>
              <a:rPr lang="en-US" sz="2000" dirty="0">
                <a:solidFill>
                  <a:schemeClr val="bg1"/>
                </a:solidFill>
              </a:rPr>
              <a:t>” to use the database and after set the auto </a:t>
            </a:r>
            <a:r>
              <a:rPr lang="en-US" sz="2000" dirty="0" err="1">
                <a:solidFill>
                  <a:schemeClr val="bg1"/>
                </a:solidFill>
              </a:rPr>
              <a:t>cmmit</a:t>
            </a:r>
            <a:r>
              <a:rPr lang="en-US" sz="2000" dirty="0">
                <a:solidFill>
                  <a:schemeClr val="bg1"/>
                </a:solidFill>
              </a:rPr>
              <a:t> to “off” the perform the rollback and then start and execute transaction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27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149C174-4BB3-13AF-E390-CCE54691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546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odoni MT" panose="02070603080606020203" pitchFamily="18" charset="0"/>
              </a:rPr>
              <a:t>Code to set criteria:</a:t>
            </a:r>
            <a:endParaRPr lang="en-IN" sz="32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06C7400-1149-C669-67D7-7C5264BAC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562" y="2028031"/>
            <a:ext cx="8524875" cy="3533775"/>
          </a:xfrm>
        </p:spPr>
      </p:pic>
    </p:spTree>
    <p:extLst>
      <p:ext uri="{BB962C8B-B14F-4D97-AF65-F5344CB8AC3E}">
        <p14:creationId xmlns:p14="http://schemas.microsoft.com/office/powerpoint/2010/main" val="3616684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5E85-B89E-2B16-A5DC-0DCC0D0C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5909"/>
            <a:ext cx="10515600" cy="80624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odoni MT" panose="02070603080606020203" pitchFamily="18" charset="0"/>
              </a:rPr>
              <a:t>Table-1 “pro”</a:t>
            </a:r>
            <a:endParaRPr lang="en-IN" sz="32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6435EE-8E7B-C06E-5E22-38556B814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399" y="1946275"/>
            <a:ext cx="7541627" cy="4086225"/>
          </a:xfrm>
        </p:spPr>
      </p:pic>
    </p:spTree>
    <p:extLst>
      <p:ext uri="{BB962C8B-B14F-4D97-AF65-F5344CB8AC3E}">
        <p14:creationId xmlns:p14="http://schemas.microsoft.com/office/powerpoint/2010/main" val="3437559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1F66-352F-C912-2927-B0F6B25B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odoni MT" panose="02070603080606020203" pitchFamily="18" charset="0"/>
              </a:rPr>
              <a:t>Code to Set Criteria</a:t>
            </a:r>
            <a:endParaRPr lang="en-IN" sz="32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B91D9-80AD-CDC3-9482-8416120BC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845" y="1825625"/>
            <a:ext cx="5826294" cy="4351338"/>
          </a:xfrm>
        </p:spPr>
      </p:pic>
    </p:spTree>
    <p:extLst>
      <p:ext uri="{BB962C8B-B14F-4D97-AF65-F5344CB8AC3E}">
        <p14:creationId xmlns:p14="http://schemas.microsoft.com/office/powerpoint/2010/main" val="214032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DD77-C755-22E4-C07E-85B6569F1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284"/>
            <a:ext cx="10515600" cy="104222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odoni MT" panose="02070603080606020203" pitchFamily="18" charset="0"/>
              </a:rPr>
              <a:t>Creating Row Level Trigger and Statement level Trigger</a:t>
            </a:r>
            <a:endParaRPr lang="en-IN" sz="32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DE5530-6511-D90A-3A42-EC32051D1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63" y="1662113"/>
            <a:ext cx="8350474" cy="4514850"/>
          </a:xfrm>
        </p:spPr>
      </p:pic>
    </p:spTree>
    <p:extLst>
      <p:ext uri="{BB962C8B-B14F-4D97-AF65-F5344CB8AC3E}">
        <p14:creationId xmlns:p14="http://schemas.microsoft.com/office/powerpoint/2010/main" val="2987449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346A-CDC0-3A87-C63F-C23C62B1E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odoni MT" panose="02070603080606020203" pitchFamily="18" charset="0"/>
              </a:rPr>
              <a:t>Loan still Processing Customers</a:t>
            </a:r>
            <a:endParaRPr lang="en-IN" sz="32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BD4EC7-FBD6-19DF-CA67-C7C72B563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045" y="1966453"/>
            <a:ext cx="6990736" cy="3716592"/>
          </a:xfrm>
        </p:spPr>
      </p:pic>
    </p:spTree>
    <p:extLst>
      <p:ext uri="{BB962C8B-B14F-4D97-AF65-F5344CB8AC3E}">
        <p14:creationId xmlns:p14="http://schemas.microsoft.com/office/powerpoint/2010/main" val="954475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4103-97CF-7139-156A-CD237CA19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odoni MT" panose="02070603080606020203" pitchFamily="18" charset="0"/>
              </a:rPr>
              <a:t>Deleting the customers who’s application and loan amount are not processed</a:t>
            </a:r>
            <a:endParaRPr lang="en-IN" sz="32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5761AB-DDA5-A146-2469-8AD620235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1587"/>
            <a:ext cx="10515600" cy="855407"/>
          </a:xfrm>
        </p:spPr>
      </p:pic>
    </p:spTree>
    <p:extLst>
      <p:ext uri="{BB962C8B-B14F-4D97-AF65-F5344CB8AC3E}">
        <p14:creationId xmlns:p14="http://schemas.microsoft.com/office/powerpoint/2010/main" val="365360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6256-2FB5-41A0-A1BD-ED81B358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odoni MT" panose="02070603080606020203" pitchFamily="18" charset="0"/>
              </a:rPr>
              <a:t>After Deleting the Customers the total Number of Customers are:</a:t>
            </a:r>
            <a:endParaRPr lang="en-IN" sz="32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04EFA8-070F-C4E4-490A-4A695AC79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045" y="2251587"/>
            <a:ext cx="7059561" cy="3048000"/>
          </a:xfrm>
        </p:spPr>
      </p:pic>
    </p:spTree>
    <p:extLst>
      <p:ext uri="{BB962C8B-B14F-4D97-AF65-F5344CB8AC3E}">
        <p14:creationId xmlns:p14="http://schemas.microsoft.com/office/powerpoint/2010/main" val="855990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22FA-007A-65FD-164E-6E280E8FC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odoni MT" panose="02070603080606020203" pitchFamily="18" charset="0"/>
              </a:rPr>
              <a:t>Annual and Monthly Interest Calculation</a:t>
            </a:r>
            <a:endParaRPr lang="en-IN" sz="32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649A89-B296-315E-A78B-F24BBF165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0494"/>
            <a:ext cx="10515600" cy="4121600"/>
          </a:xfrm>
        </p:spPr>
      </p:pic>
    </p:spTree>
    <p:extLst>
      <p:ext uri="{BB962C8B-B14F-4D97-AF65-F5344CB8AC3E}">
        <p14:creationId xmlns:p14="http://schemas.microsoft.com/office/powerpoint/2010/main" val="2725687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267D8-FE92-9F65-1A69-B1B777C3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odoni MT" panose="02070603080606020203" pitchFamily="18" charset="0"/>
              </a:rPr>
              <a:t>Join Tables</a:t>
            </a:r>
            <a:endParaRPr lang="en-IN" sz="32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E7F04F-2C04-8868-C2B6-0E0BCCF2B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755" y="2399072"/>
            <a:ext cx="7698658" cy="1740309"/>
          </a:xfrm>
        </p:spPr>
      </p:pic>
    </p:spTree>
    <p:extLst>
      <p:ext uri="{BB962C8B-B14F-4D97-AF65-F5344CB8AC3E}">
        <p14:creationId xmlns:p14="http://schemas.microsoft.com/office/powerpoint/2010/main" val="37137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63373-A321-8A3E-52A0-F779CBB9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0942"/>
            <a:ext cx="10515600" cy="805785"/>
          </a:xfrm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50800" dist="50800" dir="5400000" sx="3000" sy="3000" algn="ctr" rotWithShape="0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MYSQL(Structured Query Language)</a:t>
            </a:r>
            <a:endParaRPr lang="en-IN" sz="2400" dirty="0">
              <a:solidFill>
                <a:schemeClr val="bg1"/>
              </a:solidFill>
              <a:effectLst>
                <a:outerShdw blurRad="50800" dist="50800" dir="5400000" sx="3000" sy="3000" algn="ctr" rotWithShape="0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4D7C7-3F20-3472-6475-E14264F0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MySQL is an open-source relational database management system (RDBMS) that uses SQL (Structured Query Language) to store, manage, and retrieve data. It is widely used for web applications, enterprise software, and various data-driven applications.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Key Features of MySQL: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     •	Relational Database: Stores data in tables with rows and columns.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     •	SQL-Based: Uses structured query language (SQL) for querying and managing data.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     •	Open-Source: Free to use, with a paid enterprise edition available for advanced features.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     •	Scalability: Suitable for small applications as well as large-scale systems.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     •	High Performance: Optimized for speed and reliability.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     •	Security: Provides strong authentication, encryption, and access control mechanisms.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     •	Cross-Platform: Runs on Windows, Linux, macOS, and more.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129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D22C-596B-8384-77B3-D7CFB068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odoni MT" panose="02070603080606020203" pitchFamily="18" charset="0"/>
              </a:rPr>
              <a:t>Out put for Join Tables</a:t>
            </a:r>
            <a:endParaRPr lang="en-IN" sz="32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E8E21D-2C3B-CBC6-BBCE-734BEF673E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65" y="1834356"/>
            <a:ext cx="7806811" cy="4333875"/>
          </a:xfrm>
        </p:spPr>
      </p:pic>
    </p:spTree>
    <p:extLst>
      <p:ext uri="{BB962C8B-B14F-4D97-AF65-F5344CB8AC3E}">
        <p14:creationId xmlns:p14="http://schemas.microsoft.com/office/powerpoint/2010/main" val="3243169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823CC-9219-74DD-B93F-EBD7A19B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odoni MT" panose="02070603080606020203" pitchFamily="18" charset="0"/>
              </a:rPr>
              <a:t>Updating the Gender and age of Customers</a:t>
            </a:r>
            <a:endParaRPr lang="en-IN" sz="32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984EBA-C45A-0A64-6825-E1F092D84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0620" y="1825625"/>
            <a:ext cx="4916128" cy="4351338"/>
          </a:xfrm>
        </p:spPr>
      </p:pic>
    </p:spTree>
    <p:extLst>
      <p:ext uri="{BB962C8B-B14F-4D97-AF65-F5344CB8AC3E}">
        <p14:creationId xmlns:p14="http://schemas.microsoft.com/office/powerpoint/2010/main" val="3863579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5C4B92A-885E-9698-D35B-79010798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odoni MT" panose="02070603080606020203" pitchFamily="18" charset="0"/>
              </a:rPr>
              <a:t>Create a Procedure called Final output and Include all Join Queries Together</a:t>
            </a:r>
            <a:endParaRPr lang="en-IN" sz="32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726330-83F6-FEE6-EA3E-32E7DA775D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331" y="1825625"/>
            <a:ext cx="9483337" cy="4351338"/>
          </a:xfrm>
        </p:spPr>
      </p:pic>
    </p:spTree>
    <p:extLst>
      <p:ext uri="{BB962C8B-B14F-4D97-AF65-F5344CB8AC3E}">
        <p14:creationId xmlns:p14="http://schemas.microsoft.com/office/powerpoint/2010/main" val="849023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50E1-8AEA-BC2E-C921-A8DC009C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odoni MT" panose="02070603080606020203" pitchFamily="18" charset="0"/>
              </a:rPr>
              <a:t>Ending the procedure using delimiter</a:t>
            </a:r>
            <a:endParaRPr lang="en-IN" sz="32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BB3747-B7B1-0522-9434-C87B7DC10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7124"/>
            <a:ext cx="10515600" cy="3618270"/>
          </a:xfrm>
        </p:spPr>
      </p:pic>
    </p:spTree>
    <p:extLst>
      <p:ext uri="{BB962C8B-B14F-4D97-AF65-F5344CB8AC3E}">
        <p14:creationId xmlns:p14="http://schemas.microsoft.com/office/powerpoint/2010/main" val="1327003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FB5E2-6667-B082-110D-512FC1FD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odoni MT" panose="02070603080606020203" pitchFamily="18" charset="0"/>
              </a:rPr>
              <a:t>Calling procedure for all output</a:t>
            </a:r>
            <a:endParaRPr lang="en-IN" sz="32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CA39A8-011B-01CA-C8BE-66751AAD2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050" y="2684206"/>
            <a:ext cx="3009900" cy="943897"/>
          </a:xfrm>
        </p:spPr>
      </p:pic>
    </p:spTree>
    <p:extLst>
      <p:ext uri="{BB962C8B-B14F-4D97-AF65-F5344CB8AC3E}">
        <p14:creationId xmlns:p14="http://schemas.microsoft.com/office/powerpoint/2010/main" val="1579632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F3BA-4DBB-FBB1-4D52-B9951C932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odoni MT" panose="02070603080606020203" pitchFamily="18" charset="0"/>
              </a:rPr>
              <a:t>Output-1</a:t>
            </a:r>
            <a:endParaRPr lang="en-IN" sz="32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84068F-40E6-2331-2089-F844EBE52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051351"/>
          </a:xfrm>
        </p:spPr>
      </p:pic>
    </p:spTree>
    <p:extLst>
      <p:ext uri="{BB962C8B-B14F-4D97-AF65-F5344CB8AC3E}">
        <p14:creationId xmlns:p14="http://schemas.microsoft.com/office/powerpoint/2010/main" val="1437501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F52C-919C-B050-BFEC-B4BF19C9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odoni MT" panose="02070603080606020203" pitchFamily="18" charset="0"/>
              </a:rPr>
              <a:t>Output-2</a:t>
            </a:r>
            <a:endParaRPr lang="en-IN" sz="32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46EBA3-1DF9-9A9D-C3A8-4ABEC717D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35" y="1868128"/>
            <a:ext cx="10515600" cy="1012723"/>
          </a:xfrm>
        </p:spPr>
      </p:pic>
    </p:spTree>
    <p:extLst>
      <p:ext uri="{BB962C8B-B14F-4D97-AF65-F5344CB8AC3E}">
        <p14:creationId xmlns:p14="http://schemas.microsoft.com/office/powerpoint/2010/main" val="30174181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40F9-EF1C-B58F-F2DC-B9D007F6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odoni MT" panose="02070603080606020203" pitchFamily="18" charset="0"/>
              </a:rPr>
              <a:t>Output-3</a:t>
            </a:r>
            <a:endParaRPr lang="en-IN" sz="3200" dirty="0">
              <a:latin typeface="Bodoni MT" panose="020706030806060202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471610-4D7F-70CC-2002-93FA1A7D2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9640"/>
            <a:ext cx="10515600" cy="3950156"/>
          </a:xfrm>
        </p:spPr>
      </p:pic>
    </p:spTree>
    <p:extLst>
      <p:ext uri="{BB962C8B-B14F-4D97-AF65-F5344CB8AC3E}">
        <p14:creationId xmlns:p14="http://schemas.microsoft.com/office/powerpoint/2010/main" val="2731416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F531-FB5D-D096-537B-399280AC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Bodoni MT" panose="02070603080606020203" pitchFamily="18" charset="0"/>
              </a:rPr>
              <a:t>O</a:t>
            </a:r>
            <a:r>
              <a:rPr lang="en-US" sz="4400" dirty="0">
                <a:solidFill>
                  <a:schemeClr val="bg1"/>
                </a:solidFill>
                <a:latin typeface="Bodoni MT" panose="02070603080606020203" pitchFamily="18" charset="0"/>
              </a:rPr>
              <a:t>utput-4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73D7C0-9A2E-8AC7-3FA3-16B219A37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7" y="2310582"/>
            <a:ext cx="10296525" cy="1474838"/>
          </a:xfrm>
        </p:spPr>
      </p:pic>
    </p:spTree>
    <p:extLst>
      <p:ext uri="{BB962C8B-B14F-4D97-AF65-F5344CB8AC3E}">
        <p14:creationId xmlns:p14="http://schemas.microsoft.com/office/powerpoint/2010/main" val="2874204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1CFE-120E-0F16-8FF1-85636007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7897A-AB4E-1925-E962-DC89733D1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marL="0" indent="0" algn="ctr">
              <a:buNone/>
            </a:pPr>
            <a:r>
              <a:rPr lang="en-IN" sz="4400" dirty="0">
                <a:solidFill>
                  <a:schemeClr val="bg1"/>
                </a:solidFill>
                <a:latin typeface="Bodoni MT" panose="020706030806060202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599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015767-0745-8E61-3D4D-18C81FC2D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7"/>
          </a:xfrm>
          <a:ln>
            <a:solidFill>
              <a:schemeClr val="bg2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odoni MT" panose="02070603080606020203" pitchFamily="18" charset="0"/>
              </a:rPr>
              <a:t>SQL SERVERS</a:t>
            </a:r>
            <a:endParaRPr lang="en-IN" sz="2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3E3D7F-DDF1-6BE7-C7F3-2D845120E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516"/>
            <a:ext cx="10515600" cy="4955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chemeClr val="bg1"/>
                </a:solidFill>
              </a:rPr>
              <a:t>SQL servers are database management systems (DBMS) that use Structured Query Language (SQL) to store, retrieve, and manage data. They handle database operations for applications, websites, and enterprise systems.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bg1"/>
                </a:solidFill>
              </a:rPr>
              <a:t>    Popular SQL Servers:	</a:t>
            </a:r>
          </a:p>
          <a:p>
            <a:r>
              <a:rPr lang="en-IN" sz="2000" dirty="0">
                <a:solidFill>
                  <a:schemeClr val="bg1"/>
                </a:solidFill>
              </a:rPr>
              <a:t>1.MySQL – Open-source, widely used in web applications</a:t>
            </a:r>
          </a:p>
          <a:p>
            <a:r>
              <a:rPr lang="en-IN" sz="2000" dirty="0">
                <a:solidFill>
                  <a:schemeClr val="bg1"/>
                </a:solidFill>
              </a:rPr>
              <a:t>2.Microsoft SQL Server (MSSQL) – A commercial DBMS by Microsoft, commonly used in enterprise applications.</a:t>
            </a:r>
          </a:p>
          <a:p>
            <a:r>
              <a:rPr lang="en-IN" sz="2000" dirty="0">
                <a:solidFill>
                  <a:schemeClr val="bg1"/>
                </a:solidFill>
              </a:rPr>
              <a:t>3.	PostgreSQL – Advanced open-source RDBMS known for its extensibility and compliance with SQL standards.	</a:t>
            </a:r>
          </a:p>
          <a:p>
            <a:r>
              <a:rPr lang="en-IN" sz="2000" dirty="0">
                <a:solidFill>
                  <a:schemeClr val="bg1"/>
                </a:solidFill>
              </a:rPr>
              <a:t>4.Oracle Database – A powerful commercial RDBMS used in large-scale applications.	</a:t>
            </a:r>
          </a:p>
          <a:p>
            <a:r>
              <a:rPr lang="en-IN" sz="2000" dirty="0">
                <a:solidFill>
                  <a:schemeClr val="bg1"/>
                </a:solidFill>
              </a:rPr>
              <a:t>5.SQLite – A lightweight, embedded SQL database (no server required).</a:t>
            </a:r>
          </a:p>
          <a:p>
            <a:r>
              <a:rPr lang="en-IN" sz="2000" dirty="0">
                <a:solidFill>
                  <a:schemeClr val="bg1"/>
                </a:solidFill>
              </a:rPr>
              <a:t>6.MariaDB – A MySQL fork, known for better performance and security features.</a:t>
            </a:r>
          </a:p>
        </p:txBody>
      </p:sp>
    </p:spTree>
    <p:extLst>
      <p:ext uri="{BB962C8B-B14F-4D97-AF65-F5344CB8AC3E}">
        <p14:creationId xmlns:p14="http://schemas.microsoft.com/office/powerpoint/2010/main" val="3694016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371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235B-9852-D68D-C2D7-67DCC7335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747508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odoni MT" panose="02070603080606020203" pitchFamily="18" charset="0"/>
              </a:rPr>
              <a:t>SQL DATABASE</a:t>
            </a:r>
            <a:endParaRPr lang="en-IN" sz="2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C3A61-702A-040F-7A5D-9EBA5F0EC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DBMS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(Data base management system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6C813-11B1-1A7A-081F-8CF5E3CD7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974382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 DBMS is software that manages and organizes data in a structured format. It allows users to store, retrieve, and manipulate data efficiently.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Key Features of DBMS:</a:t>
            </a:r>
            <a:r>
              <a:rPr lang="en-US" sz="1800" dirty="0">
                <a:solidFill>
                  <a:schemeClr val="bg1"/>
                </a:solidFill>
              </a:rPr>
              <a:t>	</a:t>
            </a:r>
          </a:p>
          <a:p>
            <a:r>
              <a:rPr lang="en-US" sz="1800" dirty="0">
                <a:solidFill>
                  <a:schemeClr val="bg1"/>
                </a:solidFill>
              </a:rPr>
              <a:t>•Data Management: Provides a way to store and retrieve data.	</a:t>
            </a:r>
          </a:p>
          <a:p>
            <a:r>
              <a:rPr lang="en-US" sz="1800" dirty="0">
                <a:solidFill>
                  <a:schemeClr val="bg1"/>
                </a:solidFill>
              </a:rPr>
              <a:t>•No Relationships: Data can be stored without defining relationships.	</a:t>
            </a:r>
          </a:p>
          <a:p>
            <a:r>
              <a:rPr lang="en-US" sz="1800" dirty="0">
                <a:solidFill>
                  <a:schemeClr val="bg1"/>
                </a:solidFill>
              </a:rPr>
              <a:t>•Less Complexity: Suitable for small-scale applications.	</a:t>
            </a:r>
          </a:p>
          <a:p>
            <a:r>
              <a:rPr lang="en-US" sz="1800" dirty="0">
                <a:solidFill>
                  <a:schemeClr val="bg1"/>
                </a:solidFill>
              </a:rPr>
              <a:t>•No ACID Compliance: May not ensure data integrity in transactions.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1D529-B950-2CE2-7914-CA8ABCFD3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RDBMS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(Relational Data base management system)</a:t>
            </a:r>
            <a:endParaRPr lang="en-IN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4EEB2-321F-1759-9078-DA7D27040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7438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An RDBMS is a type of DBMS that follows relational model, meaning data is stored in tables (rows and columns) and linked using relationships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Key Features of RDBMS :</a:t>
            </a:r>
            <a:r>
              <a:rPr lang="en-US" sz="1800" dirty="0">
                <a:solidFill>
                  <a:schemeClr val="bg1"/>
                </a:solidFill>
              </a:rPr>
              <a:t>	</a:t>
            </a:r>
          </a:p>
          <a:p>
            <a:r>
              <a:rPr lang="en-US" sz="1800" dirty="0">
                <a:solidFill>
                  <a:schemeClr val="bg1"/>
                </a:solidFill>
              </a:rPr>
              <a:t>•Structured Data Storage: Stores data in tables (rows &amp; columns).	</a:t>
            </a:r>
          </a:p>
          <a:p>
            <a:r>
              <a:rPr lang="en-US" sz="1800" dirty="0">
                <a:solidFill>
                  <a:schemeClr val="bg1"/>
                </a:solidFill>
              </a:rPr>
              <a:t>•Relationships Between Tables: Uses Primary Key and Foreign Key constraints.	</a:t>
            </a:r>
          </a:p>
          <a:p>
            <a:r>
              <a:rPr lang="en-US" sz="1800" dirty="0">
                <a:solidFill>
                  <a:schemeClr val="bg1"/>
                </a:solidFill>
              </a:rPr>
              <a:t>•ACID Compliance: Ensures Atomicity, Consistency, Isolation, and Durability for data integrity.</a:t>
            </a:r>
          </a:p>
          <a:p>
            <a:r>
              <a:rPr lang="en-US" sz="1800" dirty="0">
                <a:solidFill>
                  <a:schemeClr val="bg1"/>
                </a:solidFill>
              </a:rPr>
              <a:t>•Normalization: Reduces data redundancy and improves efficiency</a:t>
            </a:r>
            <a:endParaRPr lang="en-IN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64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018F-8BCF-F5A2-7C53-5F719DB13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0774"/>
            <a:ext cx="10515600" cy="70792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odoni MT" panose="02070603080606020203" pitchFamily="18" charset="0"/>
              </a:rPr>
              <a:t>SQL COMMANDS</a:t>
            </a:r>
            <a:endParaRPr lang="en-IN" sz="2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D18002-516A-B060-13BD-7A0C29ED0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258" y="1690688"/>
            <a:ext cx="7462684" cy="44862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9950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D479-F1FB-6E9A-C52E-BE1FB718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26" y="408038"/>
            <a:ext cx="10515600" cy="732504"/>
          </a:xfrm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odoni MT" panose="02070603080606020203" pitchFamily="18" charset="0"/>
              </a:rPr>
              <a:t>SQL COMMANDS</a:t>
            </a:r>
            <a:endParaRPr lang="en-IN" sz="2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3824B-3923-CA14-FC08-7CD3063FB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529"/>
            <a:ext cx="10515600" cy="4886632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1. DDL (Data Definition Language) </a:t>
            </a:r>
            <a:r>
              <a:rPr lang="en-US" sz="2000" dirty="0">
                <a:solidFill>
                  <a:schemeClr val="bg1"/>
                </a:solidFill>
              </a:rPr>
              <a:t>– Defines the Database </a:t>
            </a:r>
            <a:r>
              <a:rPr lang="en-US" sz="2000" dirty="0" err="1">
                <a:solidFill>
                  <a:schemeClr val="bg1"/>
                </a:solidFill>
              </a:rPr>
              <a:t>StructureDDL</a:t>
            </a:r>
            <a:r>
              <a:rPr lang="en-US" sz="2000" dirty="0">
                <a:solidFill>
                  <a:schemeClr val="bg1"/>
                </a:solidFill>
              </a:rPr>
              <a:t> statements are used to create, modify, or delete database objects like tables, indexes, and schemas.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2. DML (Data Manipulation Language) </a:t>
            </a:r>
            <a:r>
              <a:rPr lang="en-US" sz="2000" dirty="0">
                <a:solidFill>
                  <a:schemeClr val="bg1"/>
                </a:solidFill>
              </a:rPr>
              <a:t>– Handles Data </a:t>
            </a:r>
            <a:r>
              <a:rPr lang="en-US" sz="2000" dirty="0" err="1">
                <a:solidFill>
                  <a:schemeClr val="bg1"/>
                </a:solidFill>
              </a:rPr>
              <a:t>ManipulationDML</a:t>
            </a:r>
            <a:r>
              <a:rPr lang="en-US" sz="2000" dirty="0">
                <a:solidFill>
                  <a:schemeClr val="bg1"/>
                </a:solidFill>
              </a:rPr>
              <a:t> statements are used to insert, update, delete, and manipulate data in tables.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3. DQL (Data Query Language) </a:t>
            </a:r>
            <a:r>
              <a:rPr lang="en-US" sz="2000" dirty="0">
                <a:solidFill>
                  <a:schemeClr val="bg1"/>
                </a:solidFill>
              </a:rPr>
              <a:t>– Retrieves </a:t>
            </a:r>
            <a:r>
              <a:rPr lang="en-US" sz="2000" dirty="0" err="1">
                <a:solidFill>
                  <a:schemeClr val="bg1"/>
                </a:solidFill>
              </a:rPr>
              <a:t>DataDQL</a:t>
            </a:r>
            <a:r>
              <a:rPr lang="en-US" sz="2000" dirty="0">
                <a:solidFill>
                  <a:schemeClr val="bg1"/>
                </a:solidFill>
              </a:rPr>
              <a:t> consists of the SELECT statement, used to retrieve records from a table.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4. DCL (Data Control Language) </a:t>
            </a:r>
            <a:r>
              <a:rPr lang="en-US" sz="2000" dirty="0">
                <a:solidFill>
                  <a:schemeClr val="bg1"/>
                </a:solidFill>
              </a:rPr>
              <a:t>– Manages User </a:t>
            </a:r>
            <a:r>
              <a:rPr lang="en-US" sz="2000" dirty="0" err="1">
                <a:solidFill>
                  <a:schemeClr val="bg1"/>
                </a:solidFill>
              </a:rPr>
              <a:t>PermissionsDCL</a:t>
            </a:r>
            <a:r>
              <a:rPr lang="en-US" sz="2000" dirty="0">
                <a:solidFill>
                  <a:schemeClr val="bg1"/>
                </a:solidFill>
              </a:rPr>
              <a:t> statements control user access and security in the database.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5. TCL (Transaction Control Language) </a:t>
            </a:r>
            <a:r>
              <a:rPr lang="en-US" sz="2000" dirty="0">
                <a:solidFill>
                  <a:schemeClr val="bg1"/>
                </a:solidFill>
              </a:rPr>
              <a:t>– Manages </a:t>
            </a:r>
            <a:r>
              <a:rPr lang="en-US" sz="2000" dirty="0" err="1">
                <a:solidFill>
                  <a:schemeClr val="bg1"/>
                </a:solidFill>
              </a:rPr>
              <a:t>TransactionsTCL</a:t>
            </a:r>
            <a:r>
              <a:rPr lang="en-US" sz="2000" dirty="0">
                <a:solidFill>
                  <a:schemeClr val="bg1"/>
                </a:solidFill>
              </a:rPr>
              <a:t> statements ensure that transactions are executed correctly to maintain data integrity.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0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9687-C3F3-F9D5-49CF-0D3BA5FC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0104"/>
            <a:ext cx="10515600" cy="73742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Bodoni MT" panose="02070603080606020203" pitchFamily="18" charset="0"/>
              </a:rPr>
              <a:t>SQL QUERIES</a:t>
            </a:r>
            <a:endParaRPr lang="en-IN" sz="2800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99979-3A21-76DC-6274-726469E8B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1317"/>
            <a:ext cx="10515600" cy="44759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1. </a:t>
            </a:r>
            <a:r>
              <a:rPr lang="en-US" sz="2400" dirty="0">
                <a:solidFill>
                  <a:srgbClr val="FF0000"/>
                </a:solidFill>
              </a:rPr>
              <a:t>SELECT</a:t>
            </a:r>
            <a:r>
              <a:rPr lang="en-US" sz="2400" dirty="0">
                <a:solidFill>
                  <a:schemeClr val="bg1"/>
                </a:solidFill>
              </a:rPr>
              <a:t>: Retrieve data from a table.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2. </a:t>
            </a:r>
            <a:r>
              <a:rPr lang="en-US" sz="2400" dirty="0">
                <a:solidFill>
                  <a:srgbClr val="FF0000"/>
                </a:solidFill>
              </a:rPr>
              <a:t>WHERE</a:t>
            </a:r>
            <a:r>
              <a:rPr lang="en-US" sz="2400" dirty="0">
                <a:solidFill>
                  <a:schemeClr val="bg1"/>
                </a:solidFill>
              </a:rPr>
              <a:t>: Filter rows based on conditions.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3. </a:t>
            </a:r>
            <a:r>
              <a:rPr lang="en-US" sz="2400" dirty="0">
                <a:solidFill>
                  <a:srgbClr val="FF0000"/>
                </a:solidFill>
              </a:rPr>
              <a:t>ORDER BY</a:t>
            </a:r>
            <a:r>
              <a:rPr lang="en-US" sz="2400" dirty="0">
                <a:solidFill>
                  <a:schemeClr val="bg1"/>
                </a:solidFill>
              </a:rPr>
              <a:t>: Sort results in ascending or descending order.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4. </a:t>
            </a:r>
            <a:r>
              <a:rPr lang="en-US" sz="2400" dirty="0">
                <a:solidFill>
                  <a:srgbClr val="FF0000"/>
                </a:solidFill>
              </a:rPr>
              <a:t>GROUP BY</a:t>
            </a:r>
            <a:r>
              <a:rPr lang="en-US" sz="2400" dirty="0">
                <a:solidFill>
                  <a:schemeClr val="bg1"/>
                </a:solidFill>
              </a:rPr>
              <a:t>: Group rows with similar values.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5. </a:t>
            </a:r>
            <a:r>
              <a:rPr lang="en-US" sz="2400" dirty="0">
                <a:solidFill>
                  <a:srgbClr val="FF0000"/>
                </a:solidFill>
              </a:rPr>
              <a:t>HAVING</a:t>
            </a:r>
            <a:r>
              <a:rPr lang="en-US" sz="2400" dirty="0">
                <a:solidFill>
                  <a:schemeClr val="bg1"/>
                </a:solidFill>
              </a:rPr>
              <a:t>: Filter groups created by GROUP BY.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6.</a:t>
            </a:r>
            <a:r>
              <a:rPr lang="en-US" sz="2400" dirty="0">
                <a:solidFill>
                  <a:srgbClr val="FF0000"/>
                </a:solidFill>
              </a:rPr>
              <a:t> JOIN</a:t>
            </a:r>
            <a:r>
              <a:rPr lang="en-US" sz="2400" dirty="0">
                <a:solidFill>
                  <a:schemeClr val="bg1"/>
                </a:solidFill>
              </a:rPr>
              <a:t>: Combine rows from two or more tables.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7. </a:t>
            </a:r>
            <a:r>
              <a:rPr lang="en-US" sz="2400" dirty="0">
                <a:solidFill>
                  <a:srgbClr val="FF0000"/>
                </a:solidFill>
              </a:rPr>
              <a:t>UNION</a:t>
            </a:r>
            <a:r>
              <a:rPr lang="en-US" sz="2400" dirty="0">
                <a:solidFill>
                  <a:schemeClr val="bg1"/>
                </a:solidFill>
              </a:rPr>
              <a:t>: Combine results of multiple SELECT statements.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8.</a:t>
            </a:r>
            <a:r>
              <a:rPr lang="en-US" sz="2400" dirty="0">
                <a:solidFill>
                  <a:srgbClr val="FF0000"/>
                </a:solidFill>
              </a:rPr>
              <a:t> LIMIT</a:t>
            </a:r>
            <a:r>
              <a:rPr lang="en-US" sz="2400" dirty="0">
                <a:solidFill>
                  <a:schemeClr val="bg1"/>
                </a:solidFill>
              </a:rPr>
              <a:t>: Restrict the number of rows returned.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9. </a:t>
            </a:r>
            <a:r>
              <a:rPr lang="en-US" sz="2400" dirty="0">
                <a:solidFill>
                  <a:srgbClr val="FF0000"/>
                </a:solidFill>
              </a:rPr>
              <a:t>INSERT INTO</a:t>
            </a:r>
            <a:r>
              <a:rPr lang="en-US" sz="2400" dirty="0">
                <a:solidFill>
                  <a:schemeClr val="bg1"/>
                </a:solidFill>
              </a:rPr>
              <a:t>: Add new records to a table.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10.</a:t>
            </a:r>
            <a:r>
              <a:rPr lang="en-US" sz="2400" dirty="0">
                <a:solidFill>
                  <a:srgbClr val="FF0000"/>
                </a:solidFill>
              </a:rPr>
              <a:t> UPDATE</a:t>
            </a:r>
            <a:r>
              <a:rPr lang="en-US" sz="2400" dirty="0">
                <a:solidFill>
                  <a:schemeClr val="bg1"/>
                </a:solidFill>
              </a:rPr>
              <a:t>: Modify existing records in a table.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309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269D-9AE6-53E2-3A23-5961B89B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768"/>
            <a:ext cx="10515600" cy="167148"/>
          </a:xfrm>
        </p:spPr>
        <p:txBody>
          <a:bodyPr>
            <a:normAutofit fontScale="90000"/>
          </a:bodyPr>
          <a:lstStyle/>
          <a:p>
            <a:r>
              <a:rPr lang="en-US" dirty="0"/>
              <a:t>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E1B10-843C-F657-C283-76ADFF662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058"/>
            <a:ext cx="10515600" cy="48866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10. </a:t>
            </a:r>
            <a:r>
              <a:rPr lang="en-US" sz="2400" dirty="0">
                <a:solidFill>
                  <a:srgbClr val="FF0000"/>
                </a:solidFill>
              </a:rPr>
              <a:t>UPDATE</a:t>
            </a:r>
            <a:r>
              <a:rPr lang="en-US" sz="2400" dirty="0">
                <a:solidFill>
                  <a:schemeClr val="bg1"/>
                </a:solidFill>
              </a:rPr>
              <a:t>: Modify existing records in a table.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11. </a:t>
            </a:r>
            <a:r>
              <a:rPr lang="en-US" sz="2400" dirty="0">
                <a:solidFill>
                  <a:srgbClr val="FF0000"/>
                </a:solidFill>
              </a:rPr>
              <a:t>DELETE</a:t>
            </a:r>
            <a:r>
              <a:rPr lang="en-US" sz="2400" dirty="0">
                <a:solidFill>
                  <a:schemeClr val="bg1"/>
                </a:solidFill>
              </a:rPr>
              <a:t>: Remove records from a table.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12. </a:t>
            </a:r>
            <a:r>
              <a:rPr lang="en-US" sz="2400" dirty="0">
                <a:solidFill>
                  <a:srgbClr val="FF0000"/>
                </a:solidFill>
              </a:rPr>
              <a:t>CREATE TABLE</a:t>
            </a:r>
            <a:r>
              <a:rPr lang="en-US" sz="2400" dirty="0">
                <a:solidFill>
                  <a:schemeClr val="bg1"/>
                </a:solidFill>
              </a:rPr>
              <a:t>: Define a new table structure.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13. </a:t>
            </a:r>
            <a:r>
              <a:rPr lang="en-US" sz="2400" dirty="0">
                <a:solidFill>
                  <a:srgbClr val="FF0000"/>
                </a:solidFill>
              </a:rPr>
              <a:t>ALTER TABLE</a:t>
            </a:r>
            <a:r>
              <a:rPr lang="en-US" sz="2400" dirty="0">
                <a:solidFill>
                  <a:schemeClr val="bg1"/>
                </a:solidFill>
              </a:rPr>
              <a:t>: Modify an existing table structure.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14. </a:t>
            </a:r>
            <a:r>
              <a:rPr lang="en-US" sz="2400" dirty="0">
                <a:solidFill>
                  <a:srgbClr val="FF0000"/>
                </a:solidFill>
              </a:rPr>
              <a:t>DROP TABLE</a:t>
            </a:r>
            <a:r>
              <a:rPr lang="en-US" sz="2400" dirty="0">
                <a:solidFill>
                  <a:schemeClr val="bg1"/>
                </a:solidFill>
              </a:rPr>
              <a:t>: Delete a table and its data.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15. </a:t>
            </a:r>
            <a:r>
              <a:rPr lang="en-US" sz="2400" dirty="0">
                <a:solidFill>
                  <a:srgbClr val="FF0000"/>
                </a:solidFill>
              </a:rPr>
              <a:t>DISTINCT</a:t>
            </a:r>
            <a:r>
              <a:rPr lang="en-US" sz="2400" dirty="0">
                <a:solidFill>
                  <a:schemeClr val="bg1"/>
                </a:solidFill>
              </a:rPr>
              <a:t>: Retrieve unique values from a column.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16. </a:t>
            </a:r>
            <a:r>
              <a:rPr lang="en-US" sz="2400" dirty="0">
                <a:solidFill>
                  <a:srgbClr val="FF0000"/>
                </a:solidFill>
              </a:rPr>
              <a:t>COUNT(): </a:t>
            </a:r>
            <a:r>
              <a:rPr lang="en-US" sz="2400" dirty="0">
                <a:solidFill>
                  <a:schemeClr val="bg1"/>
                </a:solidFill>
              </a:rPr>
              <a:t>Count the number of rows.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17. </a:t>
            </a:r>
            <a:r>
              <a:rPr lang="en-US" sz="2400" dirty="0">
                <a:solidFill>
                  <a:srgbClr val="FF0000"/>
                </a:solidFill>
              </a:rPr>
              <a:t>SUM(): </a:t>
            </a:r>
            <a:r>
              <a:rPr lang="en-US" sz="2400" dirty="0">
                <a:solidFill>
                  <a:schemeClr val="bg1"/>
                </a:solidFill>
              </a:rPr>
              <a:t>Calculate the total of a numeric column.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18</a:t>
            </a:r>
            <a:r>
              <a:rPr lang="en-US" sz="2400" dirty="0">
                <a:solidFill>
                  <a:srgbClr val="FF0000"/>
                </a:solidFill>
              </a:rPr>
              <a:t>. AVG(): </a:t>
            </a:r>
            <a:r>
              <a:rPr lang="en-US" sz="2400" dirty="0">
                <a:solidFill>
                  <a:schemeClr val="bg1"/>
                </a:solidFill>
              </a:rPr>
              <a:t>Calculate the average value of a column.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19. </a:t>
            </a:r>
            <a:r>
              <a:rPr lang="en-US" sz="2400" dirty="0">
                <a:solidFill>
                  <a:srgbClr val="FF0000"/>
                </a:solidFill>
              </a:rPr>
              <a:t>ΜΙΝ() &amp; ΜAX(): </a:t>
            </a:r>
            <a:r>
              <a:rPr lang="en-US" sz="2400" dirty="0">
                <a:solidFill>
                  <a:schemeClr val="bg1"/>
                </a:solidFill>
              </a:rPr>
              <a:t>Retrieve the smallest and largest values in a column.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20.</a:t>
            </a:r>
            <a:r>
              <a:rPr lang="en-US" sz="2400" dirty="0">
                <a:solidFill>
                  <a:srgbClr val="FF0000"/>
                </a:solidFill>
              </a:rPr>
              <a:t>SUBQUERY</a:t>
            </a:r>
            <a:r>
              <a:rPr lang="en-US" sz="2400" dirty="0">
                <a:solidFill>
                  <a:schemeClr val="bg1"/>
                </a:solidFill>
              </a:rPr>
              <a:t>: Nest a query inside another query to refine results.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78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AF31-102E-2220-BCDF-3425293D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1073049"/>
            <a:ext cx="8406581" cy="531759"/>
          </a:xfr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n-lt"/>
              </a:rPr>
              <a:t>PROJECT-LOAN MANAGEMENT SYSTEM</a:t>
            </a:r>
            <a:endParaRPr lang="en-IN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06359D-239F-2270-AA95-C4588C8F9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83" y="1986117"/>
            <a:ext cx="8480323" cy="3267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56411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1028</Words>
  <Application>Microsoft Office PowerPoint</Application>
  <PresentationFormat>Widescreen</PresentationFormat>
  <Paragraphs>106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Bodoni MT</vt:lpstr>
      <vt:lpstr>Calibri</vt:lpstr>
      <vt:lpstr>Calibri Light</vt:lpstr>
      <vt:lpstr>Office Theme</vt:lpstr>
      <vt:lpstr>LOAN MANAGEMENT SYSTEM</vt:lpstr>
      <vt:lpstr>MYSQL(Structured Query Language)</vt:lpstr>
      <vt:lpstr>SQL SERVERS</vt:lpstr>
      <vt:lpstr>SQL DATABASE</vt:lpstr>
      <vt:lpstr>SQL COMMANDS</vt:lpstr>
      <vt:lpstr>SQL COMMANDS</vt:lpstr>
      <vt:lpstr>SQL QUERIES</vt:lpstr>
      <vt:lpstr>S</vt:lpstr>
      <vt:lpstr>PROJECT-LOAN MANAGEMENT SYSTEM</vt:lpstr>
      <vt:lpstr>CREATING DATABASE:</vt:lpstr>
      <vt:lpstr>Code to set criteria:</vt:lpstr>
      <vt:lpstr>Table-1 “pro”</vt:lpstr>
      <vt:lpstr>Code to Set Criteria</vt:lpstr>
      <vt:lpstr>Creating Row Level Trigger and Statement level Trigger</vt:lpstr>
      <vt:lpstr>Loan still Processing Customers</vt:lpstr>
      <vt:lpstr>Deleting the customers who’s application and loan amount are not processed</vt:lpstr>
      <vt:lpstr>After Deleting the Customers the total Number of Customers are:</vt:lpstr>
      <vt:lpstr>Annual and Monthly Interest Calculation</vt:lpstr>
      <vt:lpstr>Join Tables</vt:lpstr>
      <vt:lpstr>Out put for Join Tables</vt:lpstr>
      <vt:lpstr>Updating the Gender and age of Customers</vt:lpstr>
      <vt:lpstr>Create a Procedure called Final output and Include all Join Queries Together</vt:lpstr>
      <vt:lpstr>Ending the procedure using delimiter</vt:lpstr>
      <vt:lpstr>Calling procedure for all output</vt:lpstr>
      <vt:lpstr>Output-1</vt:lpstr>
      <vt:lpstr>Output-2</vt:lpstr>
      <vt:lpstr>Output-3</vt:lpstr>
      <vt:lpstr>Output-4</vt:lpstr>
      <vt:lpstr>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sakthi sakthi</dc:creator>
  <cp:lastModifiedBy>sakthi sakthi</cp:lastModifiedBy>
  <cp:revision>12</cp:revision>
  <dcterms:created xsi:type="dcterms:W3CDTF">2025-04-02T17:20:38Z</dcterms:created>
  <dcterms:modified xsi:type="dcterms:W3CDTF">2025-04-03T15:38:30Z</dcterms:modified>
</cp:coreProperties>
</file>