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2C07-D050-881C-79AC-186D443FE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413D7-EE30-B850-5260-941B237F9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4ED41-12A3-6657-7046-A892E564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AB-0E0F-4486-B0FD-0A37DABFE47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57402-AD64-7328-D696-D2A22F46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1EC8-1731-66ED-C43C-6DC86A17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3F8B-3497-4BEE-BA24-D6B6E907F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16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A3DC-CA14-5774-0298-D03072BD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269AA-9506-C406-35B7-891F7C172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6758-59AB-46A2-D348-B042A506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AB-0E0F-4486-B0FD-0A37DABFE47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4E0B-FCB4-BBDA-616D-4B74C8ED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D317-4CFE-4060-C262-BADE3A31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3F8B-3497-4BEE-BA24-D6B6E907F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88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441B9-4D00-0C23-3873-0A18EA0A7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32A39-69EF-65E8-F734-2260C8CCA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06283-CEEB-C106-70A6-C1BB0B20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AB-0E0F-4486-B0FD-0A37DABFE47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DB154-0DE1-A5F5-5D98-3A867F00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979CC-52EB-9729-C581-3168F4E5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3F8B-3497-4BEE-BA24-D6B6E907F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61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451F-47C9-9761-B9CF-240DCFE5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7EA0-C6D7-85FF-95F0-48D354C5F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5895-F367-B98C-0FA4-E580131E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AB-0E0F-4486-B0FD-0A37DABFE47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9EDAD-0313-8F26-5736-A7E645DE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49674-3A66-57C3-80F0-B512AF58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3F8B-3497-4BEE-BA24-D6B6E907F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64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3722-1A62-F292-2B7D-9E642D5D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D4E7-6797-044B-6372-35D6AFAB4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617C-4E21-EEB1-D137-3005B6F5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AB-0E0F-4486-B0FD-0A37DABFE47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066FE-19C2-801F-5901-1A1D4F66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817ED-FCA7-D28B-3BB0-9387EE6E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3F8B-3497-4BEE-BA24-D6B6E907F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7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2150-C373-0814-9F9E-E7E7E9B8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91CD1-F199-D8A2-9A92-1DB84525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59B60-EAA5-FD98-BDD4-1670C82B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7FA29-969F-2C3F-E0B8-CB58461F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AB-0E0F-4486-B0FD-0A37DABFE47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C63BC-6571-5032-BCA2-D3F2CD1D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56E94-6ADE-9833-EED5-3A8FBAA3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3F8B-3497-4BEE-BA24-D6B6E907F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87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FAC3-0147-2B91-EF23-7CA7A8D8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B6A84-B646-1590-B405-CFAA87673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078EA-5F09-6F6A-CA47-92797B854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A7473-250F-A02E-BD33-C75AD534B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973CF-87FC-3465-D576-61C562344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EB22C-73C0-584F-4F20-8B11DEB6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AB-0E0F-4486-B0FD-0A37DABFE47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1B9E3-C1A7-CD75-E298-FDF7D2F1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61995-DBF9-F0EA-B214-690C06C9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3F8B-3497-4BEE-BA24-D6B6E907F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33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E596-EE27-008F-D111-B5E4E9E7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FA18F-8EF1-DD95-08A2-6B6474B9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AB-0E0F-4486-B0FD-0A37DABFE47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5A23E-CE72-1FCD-1F2F-E97A1AB8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B343A-2C1A-78F4-1474-B9245E71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3F8B-3497-4BEE-BA24-D6B6E907F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7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6F901-D171-9D39-284D-9F63E26C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AB-0E0F-4486-B0FD-0A37DABFE47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63223-43A3-3412-6F21-96694244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114F5-2119-3FB9-5270-B3B579AE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3F8B-3497-4BEE-BA24-D6B6E907F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91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752A-445D-1E79-7892-55EF1812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35A48-00B1-93B8-F00A-1C3E26CA4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79489-9E74-A17B-8986-0C3F94381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F1CA4-9FFC-7AD6-4726-4E03CA13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AB-0E0F-4486-B0FD-0A37DABFE47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CF063-9075-2321-C427-5F37219F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77792-A2EA-29DC-9BB4-931EED11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3F8B-3497-4BEE-BA24-D6B6E907F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7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B5AA-D362-411F-46CA-BA394A21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52C2E-60A4-2A0A-F0B1-55A7654F9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A64B2-D3CC-2991-839D-C8391926B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A2ABA-A138-004A-F033-70379318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756AB-0E0F-4486-B0FD-0A37DABFE47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6C9D1-C6FB-D0A8-B70F-3611ACE3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B8957-2657-AC56-BF64-2A3EE9C1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3F8B-3497-4BEE-BA24-D6B6E907F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83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C6AC5-B1A6-56E2-C4E2-F821BF41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106C4-8723-5935-7B65-6FBA9139B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EC17F-40B4-136A-7985-5DE9759FE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56AB-0E0F-4486-B0FD-0A37DABFE47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5F183-F10D-3F71-FE7D-6604EF3D5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3A04-B9D0-9891-47C1-984555238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A3F8B-3497-4BEE-BA24-D6B6E907F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46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91C9-D1CC-C28D-FCA8-3D956C9C3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826" y="2362200"/>
            <a:ext cx="9006348" cy="2140974"/>
          </a:xfrm>
        </p:spPr>
        <p:txBody>
          <a:bodyPr/>
          <a:lstStyle/>
          <a:p>
            <a:r>
              <a:rPr lang="en-IN" dirty="0"/>
              <a:t>AI Powered Banking Chatbot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62932-726B-1790-028D-4914CD39DBB4}"/>
              </a:ext>
            </a:extLst>
          </p:cNvPr>
          <p:cNvSpPr txBox="1"/>
          <p:nvPr/>
        </p:nvSpPr>
        <p:spPr>
          <a:xfrm>
            <a:off x="8770372" y="5014450"/>
            <a:ext cx="2873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Sakthipraba</a:t>
            </a:r>
            <a:r>
              <a:rPr lang="en-IN" dirty="0"/>
              <a:t> M</a:t>
            </a:r>
          </a:p>
          <a:p>
            <a:r>
              <a:rPr lang="en-IN" dirty="0"/>
              <a:t>Machine Learning Internship</a:t>
            </a:r>
          </a:p>
          <a:p>
            <a:r>
              <a:rPr lang="en-IN" dirty="0"/>
              <a:t>Duration: 15</a:t>
            </a:r>
            <a:r>
              <a:rPr lang="en-IN" baseline="30000" dirty="0"/>
              <a:t>th</a:t>
            </a:r>
            <a:r>
              <a:rPr lang="en-IN" dirty="0"/>
              <a:t> Jan – 15</a:t>
            </a:r>
            <a:r>
              <a:rPr lang="en-IN" baseline="30000" dirty="0"/>
              <a:t>th</a:t>
            </a:r>
            <a:r>
              <a:rPr lang="en-IN" dirty="0"/>
              <a:t> May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43483-83CE-C4B1-F138-53BF6F781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962" y="6242578"/>
            <a:ext cx="703007" cy="4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9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6C5FFC-A934-2412-7035-9C6DB429AF75}"/>
              </a:ext>
            </a:extLst>
          </p:cNvPr>
          <p:cNvSpPr txBox="1"/>
          <p:nvPr/>
        </p:nvSpPr>
        <p:spPr>
          <a:xfrm>
            <a:off x="875069" y="1188171"/>
            <a:ext cx="10461523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/>
              <a:t>Collecting documents:</a:t>
            </a:r>
            <a:r>
              <a:rPr lang="en-US" sz="1600" dirty="0"/>
              <a:t> Collected banking-related documents from official websites and uploaded them in PDF format.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21ED2-1044-84CF-EAF3-F70595475DEE}"/>
              </a:ext>
            </a:extLst>
          </p:cNvPr>
          <p:cNvSpPr txBox="1"/>
          <p:nvPr/>
        </p:nvSpPr>
        <p:spPr>
          <a:xfrm>
            <a:off x="875069" y="1660133"/>
            <a:ext cx="10576014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b="1" dirty="0"/>
              <a:t>Loading PDF’s</a:t>
            </a:r>
            <a:r>
              <a:rPr lang="en-IN" sz="1600" dirty="0"/>
              <a:t>: </a:t>
            </a:r>
            <a:r>
              <a:rPr lang="en-US" sz="1600" dirty="0"/>
              <a:t>Each PDF was uploaded using </a:t>
            </a:r>
            <a:r>
              <a:rPr lang="en-US" sz="1600" dirty="0" err="1"/>
              <a:t>Streamlit’s</a:t>
            </a:r>
            <a:r>
              <a:rPr lang="en-US" sz="1600" dirty="0"/>
              <a:t> file uploader, then used “</a:t>
            </a:r>
            <a:r>
              <a:rPr lang="en-US" sz="1600" b="1" dirty="0" err="1"/>
              <a:t>PDFPlumberLoader</a:t>
            </a:r>
            <a:r>
              <a:rPr lang="en-US" sz="1600" dirty="0"/>
              <a:t>” to extract text from the PDFs.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9C2F2-E0C8-7053-2829-C54516DD009C}"/>
              </a:ext>
            </a:extLst>
          </p:cNvPr>
          <p:cNvSpPr txBox="1"/>
          <p:nvPr/>
        </p:nvSpPr>
        <p:spPr>
          <a:xfrm>
            <a:off x="871350" y="4124875"/>
            <a:ext cx="10579732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b="1" dirty="0"/>
              <a:t>Vector Index Creation</a:t>
            </a:r>
            <a:r>
              <a:rPr lang="en-IN" sz="1600" dirty="0"/>
              <a:t>: </a:t>
            </a:r>
            <a:r>
              <a:rPr lang="en-US" sz="1600" dirty="0"/>
              <a:t>Once each text chunk is embedded, a </a:t>
            </a:r>
            <a:r>
              <a:rPr lang="en-US" sz="1600" b="1" dirty="0"/>
              <a:t>FAISS index </a:t>
            </a:r>
            <a:r>
              <a:rPr lang="en-US" sz="1600" dirty="0"/>
              <a:t>is created to store these vectors. FAISS helps in fast similarity search, allowing the system to retrieve relevant chunks quickly during question answering.</a:t>
            </a:r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85B20-2A8A-A947-5176-E6C64B223D6F}"/>
              </a:ext>
            </a:extLst>
          </p:cNvPr>
          <p:cNvSpPr txBox="1"/>
          <p:nvPr/>
        </p:nvSpPr>
        <p:spPr>
          <a:xfrm>
            <a:off x="875070" y="562038"/>
            <a:ext cx="638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Building Vector DB for Retrieval Mechanism (RAG)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D485E-9C7C-6C48-BC01-EFCA2E2D5132}"/>
              </a:ext>
            </a:extLst>
          </p:cNvPr>
          <p:cNvSpPr txBox="1"/>
          <p:nvPr/>
        </p:nvSpPr>
        <p:spPr>
          <a:xfrm>
            <a:off x="871351" y="5004055"/>
            <a:ext cx="10576015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/>
              <a:t>Saving The Vector Store: </a:t>
            </a:r>
            <a:r>
              <a:rPr lang="en-US" sz="1600" dirty="0"/>
              <a:t>The updated or newly created index is </a:t>
            </a:r>
            <a:r>
              <a:rPr lang="en-US" sz="1600" b="1" dirty="0"/>
              <a:t>saved to disk</a:t>
            </a:r>
            <a:r>
              <a:rPr lang="en-US" sz="1600" dirty="0"/>
              <a:t>. This ensures that future queries can directly load the saved vector database without repeating embedding or chunking steps.</a:t>
            </a:r>
            <a:endParaRPr lang="en-IN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F75CF-8B66-2F47-F7D8-E26DF443C739}"/>
              </a:ext>
            </a:extLst>
          </p:cNvPr>
          <p:cNvSpPr txBox="1"/>
          <p:nvPr/>
        </p:nvSpPr>
        <p:spPr>
          <a:xfrm>
            <a:off x="875069" y="2452914"/>
            <a:ext cx="10576014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b="1" dirty="0"/>
              <a:t>Chunking: </a:t>
            </a:r>
            <a:r>
              <a:rPr lang="en-US" sz="1600" dirty="0"/>
              <a:t>Extracted content was chunked using “</a:t>
            </a:r>
            <a:r>
              <a:rPr lang="en-US" sz="1600" b="1" dirty="0" err="1"/>
              <a:t>SemanticChunker</a:t>
            </a:r>
            <a:r>
              <a:rPr lang="en-US" sz="1600" dirty="0"/>
              <a:t>”, which ensures chunks are not just arbitrary splits but are semantically coherent, making downstream retrieval more accurate.</a:t>
            </a:r>
            <a:endParaRPr lang="en-IN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3363D2-6207-1963-325B-DF66C4E966FC}"/>
              </a:ext>
            </a:extLst>
          </p:cNvPr>
          <p:cNvSpPr txBox="1"/>
          <p:nvPr/>
        </p:nvSpPr>
        <p:spPr>
          <a:xfrm>
            <a:off x="871350" y="3245695"/>
            <a:ext cx="10576015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/>
              <a:t>Embedding Creation</a:t>
            </a:r>
            <a:r>
              <a:rPr lang="en-US" sz="1600" dirty="0"/>
              <a:t>: Each chuck then converted into a high dimensional vector using “</a:t>
            </a:r>
            <a:r>
              <a:rPr lang="en-US" sz="1600" b="1" dirty="0" err="1"/>
              <a:t>HuggingFaceEmbeddings</a:t>
            </a:r>
            <a:r>
              <a:rPr lang="en-US" sz="1600" dirty="0"/>
              <a:t>”, representing the chunk’s semantic meaning numerically.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6272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FE1D11-7EE7-E08C-DF15-8EBC7192BC7A}"/>
              </a:ext>
            </a:extLst>
          </p:cNvPr>
          <p:cNvSpPr txBox="1"/>
          <p:nvPr/>
        </p:nvSpPr>
        <p:spPr>
          <a:xfrm>
            <a:off x="668593" y="524627"/>
            <a:ext cx="33233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RAG 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CF399-32F9-21D8-8F68-D96C10EA0632}"/>
              </a:ext>
            </a:extLst>
          </p:cNvPr>
          <p:cNvSpPr txBox="1"/>
          <p:nvPr/>
        </p:nvSpPr>
        <p:spPr>
          <a:xfrm>
            <a:off x="668593" y="1945363"/>
            <a:ext cx="11041624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/>
              <a:t>Initialized Retriever: </a:t>
            </a:r>
            <a:r>
              <a:rPr lang="en-IN" sz="1600" dirty="0"/>
              <a:t>A retriever fetches the matching content based on semantic similarity using precomputed </a:t>
            </a:r>
            <a:r>
              <a:rPr lang="en-IN" sz="1600" dirty="0" err="1"/>
              <a:t>HugginFace</a:t>
            </a:r>
            <a:r>
              <a:rPr lang="en-IN" sz="1600" dirty="0"/>
              <a:t> embeddings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48C2CB-908B-3A20-E200-CA81F37A7836}"/>
              </a:ext>
            </a:extLst>
          </p:cNvPr>
          <p:cNvSpPr txBox="1"/>
          <p:nvPr/>
        </p:nvSpPr>
        <p:spPr>
          <a:xfrm>
            <a:off x="668593" y="1026333"/>
            <a:ext cx="10414740" cy="83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b="1" dirty="0"/>
              <a:t>Load Saved Vector Store:</a:t>
            </a:r>
            <a:r>
              <a:rPr lang="en-IN" dirty="0"/>
              <a:t> </a:t>
            </a:r>
            <a:r>
              <a:rPr lang="en-US" sz="1600" dirty="0"/>
              <a:t>The saved FAISS vector store is loaded locally and used to retrieve the top 5 relevant chunks for a user query.</a:t>
            </a:r>
            <a:r>
              <a:rPr lang="en-IN" sz="16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3ADAF-A1B3-6EE0-E078-7C11AF2EB722}"/>
              </a:ext>
            </a:extLst>
          </p:cNvPr>
          <p:cNvSpPr txBox="1"/>
          <p:nvPr/>
        </p:nvSpPr>
        <p:spPr>
          <a:xfrm>
            <a:off x="668593" y="2806117"/>
            <a:ext cx="10414740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b="1" dirty="0"/>
              <a:t>Load Local LLM</a:t>
            </a:r>
            <a:r>
              <a:rPr lang="en-IN" sz="1600" dirty="0"/>
              <a:t>: The DeepSeek-R1 LLM is loaded locally using </a:t>
            </a:r>
            <a:r>
              <a:rPr lang="en-IN" sz="1600" dirty="0" err="1"/>
              <a:t>Ollama</a:t>
            </a:r>
            <a:r>
              <a:rPr lang="en-IN" sz="1600" dirty="0"/>
              <a:t>, It has total 7 billion parameters model. This model will generate the final answer using retrieved context.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AD73E2-9AF1-0C28-613F-7FC08DB72716}"/>
              </a:ext>
            </a:extLst>
          </p:cNvPr>
          <p:cNvSpPr txBox="1"/>
          <p:nvPr/>
        </p:nvSpPr>
        <p:spPr>
          <a:xfrm>
            <a:off x="668593" y="3768232"/>
            <a:ext cx="8386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Design a custom prompt: </a:t>
            </a:r>
            <a:r>
              <a:rPr lang="en-IN" sz="1600" dirty="0"/>
              <a:t>A strict instruction based prompt is used to control the LLM’s behaviour.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BABC1B-7CA5-ECFB-7BDF-84C87A6994C7}"/>
              </a:ext>
            </a:extLst>
          </p:cNvPr>
          <p:cNvSpPr txBox="1"/>
          <p:nvPr/>
        </p:nvSpPr>
        <p:spPr>
          <a:xfrm>
            <a:off x="668593" y="4190541"/>
            <a:ext cx="10294375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b="1" dirty="0"/>
              <a:t>Create a QA pipeline: </a:t>
            </a:r>
            <a:r>
              <a:rPr lang="en-IN" sz="1600" dirty="0"/>
              <a:t>The </a:t>
            </a:r>
            <a:r>
              <a:rPr lang="en-IN" sz="1600" dirty="0" err="1"/>
              <a:t>RetrievalQA</a:t>
            </a:r>
            <a:r>
              <a:rPr lang="en-IN" sz="1600" dirty="0"/>
              <a:t> pipeline connects the retriever and LLM. The “Retriever” fetches relevant context, </a:t>
            </a:r>
          </a:p>
          <a:p>
            <a:pPr algn="just">
              <a:lnSpc>
                <a:spcPct val="150000"/>
              </a:lnSpc>
            </a:pPr>
            <a:r>
              <a:rPr lang="en-IN" sz="1600" dirty="0"/>
              <a:t>“LLM chain” will generates the answer based on the prompt and retrieved context and “</a:t>
            </a:r>
            <a:r>
              <a:rPr lang="en-IN" sz="1600" dirty="0" err="1"/>
              <a:t>stuffDocumentsChain</a:t>
            </a:r>
            <a:r>
              <a:rPr lang="en-IN" sz="1600" dirty="0"/>
              <a:t>” formats    the retrieved documents before feeding them to LLM.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2D2DC6-DD5F-AD60-E18D-F1ED42508A68}"/>
              </a:ext>
            </a:extLst>
          </p:cNvPr>
          <p:cNvSpPr txBox="1"/>
          <p:nvPr/>
        </p:nvSpPr>
        <p:spPr>
          <a:xfrm>
            <a:off x="668593" y="5438233"/>
            <a:ext cx="10414740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/>
              <a:t>Generating Response: </a:t>
            </a:r>
            <a:r>
              <a:rPr lang="en-US" sz="1600" dirty="0"/>
              <a:t>The system retrieves contextually relevant information from the documents and generates an accurate answer using LLM.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1372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E50BAC-2BF1-A37A-CB16-1AF3B67F094B}"/>
              </a:ext>
            </a:extLst>
          </p:cNvPr>
          <p:cNvSpPr txBox="1"/>
          <p:nvPr/>
        </p:nvSpPr>
        <p:spPr>
          <a:xfrm>
            <a:off x="585019" y="1184659"/>
            <a:ext cx="11021962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Finally, integrated the intent classification model with the Retrieval-Augmented Generation (RAG) system into one cohesive application. When a user submits a query, the system first determines if the intent is related to banking. If so, the query is forwarded to the RAG component, which retrieves relevant information from a pre-built vector database and leverages a language model to generate a concise, context-aware response. For non-banking queries, the system notifies the user that only banking-related queries are supported.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AD743-782D-C4CC-5E1B-A43FD7185995}"/>
              </a:ext>
            </a:extLst>
          </p:cNvPr>
          <p:cNvSpPr txBox="1"/>
          <p:nvPr/>
        </p:nvSpPr>
        <p:spPr>
          <a:xfrm>
            <a:off x="585019" y="635197"/>
            <a:ext cx="2191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7400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F31D60-F6A3-C82F-511C-41CFECFC083E}"/>
              </a:ext>
            </a:extLst>
          </p:cNvPr>
          <p:cNvSpPr txBox="1"/>
          <p:nvPr/>
        </p:nvSpPr>
        <p:spPr>
          <a:xfrm>
            <a:off x="5255342" y="398018"/>
            <a:ext cx="168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Homepage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D0056-8D56-BDDC-62C5-1E3C08FA6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04" y="1549677"/>
            <a:ext cx="9645443" cy="467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9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CE91F9-F5FC-B641-65A2-EE0A29266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14" y="1359070"/>
            <a:ext cx="10287571" cy="49838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D4C1B6-6D6C-EA6A-08D2-45A4B30023AC}"/>
              </a:ext>
            </a:extLst>
          </p:cNvPr>
          <p:cNvSpPr txBox="1"/>
          <p:nvPr/>
        </p:nvSpPr>
        <p:spPr>
          <a:xfrm>
            <a:off x="5246824" y="515125"/>
            <a:ext cx="2199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Intent Response</a:t>
            </a:r>
          </a:p>
        </p:txBody>
      </p:sp>
    </p:spTree>
    <p:extLst>
      <p:ext uri="{BB962C8B-B14F-4D97-AF65-F5344CB8AC3E}">
        <p14:creationId xmlns:p14="http://schemas.microsoft.com/office/powerpoint/2010/main" val="1341018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5F237A-9909-D7C7-C041-468C163DE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6" y="1268362"/>
            <a:ext cx="10472047" cy="50078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FA386-DD58-CF62-EBF7-F0585568909D}"/>
              </a:ext>
            </a:extLst>
          </p:cNvPr>
          <p:cNvSpPr txBox="1"/>
          <p:nvPr/>
        </p:nvSpPr>
        <p:spPr>
          <a:xfrm>
            <a:off x="5043601" y="484302"/>
            <a:ext cx="261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Banking Response</a:t>
            </a:r>
          </a:p>
        </p:txBody>
      </p:sp>
    </p:spTree>
    <p:extLst>
      <p:ext uri="{BB962C8B-B14F-4D97-AF65-F5344CB8AC3E}">
        <p14:creationId xmlns:p14="http://schemas.microsoft.com/office/powerpoint/2010/main" val="3993136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EB78DA-5BE3-CC29-9DCD-5B07C9A51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3" y="1396697"/>
            <a:ext cx="10397613" cy="49836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D90BD4-98A4-E78A-0F9F-5D71F7AA2DF3}"/>
              </a:ext>
            </a:extLst>
          </p:cNvPr>
          <p:cNvSpPr txBox="1"/>
          <p:nvPr/>
        </p:nvSpPr>
        <p:spPr>
          <a:xfrm>
            <a:off x="4658989" y="575962"/>
            <a:ext cx="3058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Non-Banking Response</a:t>
            </a:r>
          </a:p>
        </p:txBody>
      </p:sp>
    </p:spTree>
    <p:extLst>
      <p:ext uri="{BB962C8B-B14F-4D97-AF65-F5344CB8AC3E}">
        <p14:creationId xmlns:p14="http://schemas.microsoft.com/office/powerpoint/2010/main" val="2997211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29DC56-B2FF-8A8D-B97B-E856FF517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87" y="1120878"/>
            <a:ext cx="10403887" cy="5004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4D56BC-113D-7BA2-94C3-FD7A67428AFF}"/>
              </a:ext>
            </a:extLst>
          </p:cNvPr>
          <p:cNvSpPr txBox="1"/>
          <p:nvPr/>
        </p:nvSpPr>
        <p:spPr>
          <a:xfrm>
            <a:off x="5309523" y="363389"/>
            <a:ext cx="179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Out of Scope</a:t>
            </a:r>
          </a:p>
        </p:txBody>
      </p:sp>
    </p:spTree>
    <p:extLst>
      <p:ext uri="{BB962C8B-B14F-4D97-AF65-F5344CB8AC3E}">
        <p14:creationId xmlns:p14="http://schemas.microsoft.com/office/powerpoint/2010/main" val="4161434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7F1EC-1FA6-0ED5-B339-A411DB77D398}"/>
              </a:ext>
            </a:extLst>
          </p:cNvPr>
          <p:cNvSpPr txBox="1"/>
          <p:nvPr/>
        </p:nvSpPr>
        <p:spPr>
          <a:xfrm>
            <a:off x="4729316" y="3087329"/>
            <a:ext cx="2767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0466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500312-DC5B-3423-B929-BDC9AE428238}"/>
              </a:ext>
            </a:extLst>
          </p:cNvPr>
          <p:cNvSpPr txBox="1"/>
          <p:nvPr/>
        </p:nvSpPr>
        <p:spPr>
          <a:xfrm>
            <a:off x="904567" y="1179871"/>
            <a:ext cx="17108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Abstract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B2CB8-C01D-458D-3411-7EBB8C2CCEFB}"/>
              </a:ext>
            </a:extLst>
          </p:cNvPr>
          <p:cNvSpPr txBox="1"/>
          <p:nvPr/>
        </p:nvSpPr>
        <p:spPr>
          <a:xfrm>
            <a:off x="904567" y="1733130"/>
            <a:ext cx="10382866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This project involves developing an AI-powered chatbot specifically for handling banking-related queries using Generative AI and Retrieval-Augmented Generation (RAG). A pretrained BERT model is used for intent prediction, which first classifies whether the user query is banking-related. Only if the intent is valid, the query is passed to the RAG pipeline. The system retrieves relevant information from a Vector Database storing document embeddings. The retrieved context is then fed into a Large Language Model (LLM) to generate accurate, context-aware responses. This setup ensures the chatbot delivers precise and domain-specific answers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52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CF29D-D6E3-B746-FBAD-BAE1195F5EDF}"/>
              </a:ext>
            </a:extLst>
          </p:cNvPr>
          <p:cNvSpPr txBox="1"/>
          <p:nvPr/>
        </p:nvSpPr>
        <p:spPr>
          <a:xfrm>
            <a:off x="585019" y="570647"/>
            <a:ext cx="362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/>
              <a:t>Architecture and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B5BD5-9B94-B844-AF20-D32397EEF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26" y="1356852"/>
            <a:ext cx="10802547" cy="512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0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7E53E4-A985-0FE2-0712-3CC0C000E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077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D48995-B1F3-11A5-8A91-3C96AFB2CF05}"/>
              </a:ext>
            </a:extLst>
          </p:cNvPr>
          <p:cNvSpPr txBox="1"/>
          <p:nvPr/>
        </p:nvSpPr>
        <p:spPr>
          <a:xfrm>
            <a:off x="894733" y="5609303"/>
            <a:ext cx="10717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Workflow showing data collection, data preprocessing, BERT model training, evaluation, and deployment for intent 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97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8350FA-A66D-49A3-81F4-C5CD33FE77BA}"/>
              </a:ext>
            </a:extLst>
          </p:cNvPr>
          <p:cNvSpPr txBox="1"/>
          <p:nvPr/>
        </p:nvSpPr>
        <p:spPr>
          <a:xfrm>
            <a:off x="1058619" y="4777317"/>
            <a:ext cx="10815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Pipeline for document ingestion, embedding generation, and storing vectors in the Vector DB for RAG-based retrieval.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91F67-1650-EEFA-B3CF-1246462F2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19" y="155259"/>
            <a:ext cx="10074761" cy="38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6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2E99DD-8CB8-3A12-D22D-41456F3F41E7}"/>
              </a:ext>
            </a:extLst>
          </p:cNvPr>
          <p:cNvSpPr txBox="1"/>
          <p:nvPr/>
        </p:nvSpPr>
        <p:spPr>
          <a:xfrm>
            <a:off x="707920" y="439017"/>
            <a:ext cx="2080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Data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04593-5E36-DB89-A43B-DFBE96CE4C51}"/>
              </a:ext>
            </a:extLst>
          </p:cNvPr>
          <p:cNvSpPr txBox="1"/>
          <p:nvPr/>
        </p:nvSpPr>
        <p:spPr>
          <a:xfrm>
            <a:off x="707920" y="1093793"/>
            <a:ext cx="1030420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Banking Data</a:t>
            </a:r>
            <a:br>
              <a:rPr lang="en-US" sz="1600" dirty="0"/>
            </a:br>
            <a:r>
              <a:rPr lang="en-US" sz="1600" dirty="0"/>
              <a:t>Collected from </a:t>
            </a:r>
            <a:r>
              <a:rPr lang="en-US" sz="1600" dirty="0" err="1"/>
              <a:t>HuggingFace’s</a:t>
            </a:r>
            <a:r>
              <a:rPr lang="en-US" sz="1600" dirty="0"/>
              <a:t> dataset with 5000 samples along with 78 banking-related intent classes.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33CDD-09EB-0F51-3C85-D41E7B165D6B}"/>
              </a:ext>
            </a:extLst>
          </p:cNvPr>
          <p:cNvSpPr txBox="1"/>
          <p:nvPr/>
        </p:nvSpPr>
        <p:spPr>
          <a:xfrm>
            <a:off x="707920" y="1993762"/>
            <a:ext cx="6377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e.g., can you give me information about what to do when my card expires?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B8E36-37DB-08AA-EDDF-4515D81EEDED}"/>
              </a:ext>
            </a:extLst>
          </p:cNvPr>
          <p:cNvSpPr txBox="1"/>
          <p:nvPr/>
        </p:nvSpPr>
        <p:spPr>
          <a:xfrm>
            <a:off x="707920" y="2519043"/>
            <a:ext cx="2080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Non-Banking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EFA9E-9D5A-F08D-137C-88744B8D5528}"/>
              </a:ext>
            </a:extLst>
          </p:cNvPr>
          <p:cNvSpPr txBox="1"/>
          <p:nvPr/>
        </p:nvSpPr>
        <p:spPr>
          <a:xfrm>
            <a:off x="707920" y="2895430"/>
            <a:ext cx="97536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non-banking data were collected from multiple public sources including GitHub and Papers with Code.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14BD8-4367-1305-AAE9-233E7965B4A9}"/>
              </a:ext>
            </a:extLst>
          </p:cNvPr>
          <p:cNvSpPr txBox="1"/>
          <p:nvPr/>
        </p:nvSpPr>
        <p:spPr>
          <a:xfrm>
            <a:off x="707920" y="3410528"/>
            <a:ext cx="5564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Dataset 1 contains domain-specific queries like flight bookings.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05FE99-ED30-24AA-F245-6D0E5A24A3F1}"/>
              </a:ext>
            </a:extLst>
          </p:cNvPr>
          <p:cNvSpPr txBox="1"/>
          <p:nvPr/>
        </p:nvSpPr>
        <p:spPr>
          <a:xfrm>
            <a:off x="707920" y="3904286"/>
            <a:ext cx="6012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e.g., </a:t>
            </a:r>
            <a:r>
              <a:rPr lang="en-US" sz="1600" dirty="0"/>
              <a:t>Can you show me flights from Dallas to Atlanta on Tuesday night?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2C1D30-7D98-C690-5D98-85D2A0A4C800}"/>
              </a:ext>
            </a:extLst>
          </p:cNvPr>
          <p:cNvSpPr txBox="1"/>
          <p:nvPr/>
        </p:nvSpPr>
        <p:spPr>
          <a:xfrm>
            <a:off x="707920" y="437963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Dataset 2 covers general-purpose questions. </a:t>
            </a:r>
            <a:endParaRPr lang="en-IN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6EE357-64C3-ED9C-E62C-956B87CF1459}"/>
              </a:ext>
            </a:extLst>
          </p:cNvPr>
          <p:cNvSpPr txBox="1"/>
          <p:nvPr/>
        </p:nvSpPr>
        <p:spPr>
          <a:xfrm>
            <a:off x="707920" y="487338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e.g., How do I update my profile picture?</a:t>
            </a:r>
            <a:endParaRPr lang="en-IN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0C2FA9-6507-63BD-9753-0E360CF437D7}"/>
              </a:ext>
            </a:extLst>
          </p:cNvPr>
          <p:cNvSpPr txBox="1"/>
          <p:nvPr/>
        </p:nvSpPr>
        <p:spPr>
          <a:xfrm>
            <a:off x="707920" y="5348732"/>
            <a:ext cx="423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Dataset 3 includes casual conversational queries.</a:t>
            </a:r>
            <a:endParaRPr lang="en-IN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D3ADA9-C218-02D2-B28B-A4B0611A46D6}"/>
              </a:ext>
            </a:extLst>
          </p:cNvPr>
          <p:cNvSpPr txBox="1"/>
          <p:nvPr/>
        </p:nvSpPr>
        <p:spPr>
          <a:xfrm>
            <a:off x="707920" y="5837287"/>
            <a:ext cx="5557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e.g., </a:t>
            </a:r>
            <a:r>
              <a:rPr lang="en-US" sz="1600" dirty="0"/>
              <a:t>Turn off typing, speak instead. Hi, need some help with this.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5625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FE21875-520F-B490-37EB-09F0EFBE5D25}"/>
              </a:ext>
            </a:extLst>
          </p:cNvPr>
          <p:cNvSpPr txBox="1"/>
          <p:nvPr/>
        </p:nvSpPr>
        <p:spPr>
          <a:xfrm>
            <a:off x="527970" y="3254884"/>
            <a:ext cx="1065633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dirty="0"/>
              <a:t>All these datasets were cleaned and reformatted into a consistent structure with two columns such as Query and Intent. Each entry was labelled as non-banking and later merged with the banking data.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3C5C0B-C0EC-5A8A-0079-4DFF2F11D6B8}"/>
              </a:ext>
            </a:extLst>
          </p:cNvPr>
          <p:cNvSpPr txBox="1"/>
          <p:nvPr/>
        </p:nvSpPr>
        <p:spPr>
          <a:xfrm>
            <a:off x="527970" y="3878132"/>
            <a:ext cx="110219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feature used for model training was the user query (Query), and the target was the corresponding </a:t>
            </a:r>
            <a:r>
              <a:rPr lang="en-US" altLang="en-US" sz="1600" dirty="0"/>
              <a:t>Intent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BD405-6E6C-1050-4DC1-352318111C01}"/>
              </a:ext>
            </a:extLst>
          </p:cNvPr>
          <p:cNvSpPr txBox="1"/>
          <p:nvPr/>
        </p:nvSpPr>
        <p:spPr>
          <a:xfrm>
            <a:off x="527970" y="4670913"/>
            <a:ext cx="2234201" cy="1162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dirty="0"/>
              <a:t>In total,</a:t>
            </a:r>
          </a:p>
          <a:p>
            <a:pPr algn="just">
              <a:lnSpc>
                <a:spcPct val="150000"/>
              </a:lnSpc>
            </a:pPr>
            <a:r>
              <a:rPr lang="en-IN" sz="1600" b="1" dirty="0"/>
              <a:t>Banking Data: </a:t>
            </a:r>
            <a:r>
              <a:rPr lang="en-IN" sz="1600" dirty="0"/>
              <a:t>5040</a:t>
            </a:r>
          </a:p>
          <a:p>
            <a:pPr algn="just">
              <a:lnSpc>
                <a:spcPct val="150000"/>
              </a:lnSpc>
            </a:pPr>
            <a:r>
              <a:rPr lang="en-IN" sz="1600" b="1" dirty="0"/>
              <a:t>Non Banking Data: </a:t>
            </a:r>
            <a:r>
              <a:rPr lang="en-IN" sz="1600" dirty="0"/>
              <a:t>5060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FF3BE6-AB07-A502-4B98-4F2EE62F9F5E}"/>
              </a:ext>
            </a:extLst>
          </p:cNvPr>
          <p:cNvSpPr txBox="1"/>
          <p:nvPr/>
        </p:nvSpPr>
        <p:spPr>
          <a:xfrm>
            <a:off x="527970" y="43512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Data Augmentation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0038EF-480F-5710-BFFE-FEDA97FC0EF4}"/>
              </a:ext>
            </a:extLst>
          </p:cNvPr>
          <p:cNvSpPr txBox="1"/>
          <p:nvPr/>
        </p:nvSpPr>
        <p:spPr>
          <a:xfrm>
            <a:off x="527970" y="815242"/>
            <a:ext cx="10656332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To enhance the model's ability to handle edge cases, performed data augmentation by adding </a:t>
            </a:r>
            <a:r>
              <a:rPr lang="en-US" sz="1600" b="1" dirty="0"/>
              <a:t>100 ambiguous queries</a:t>
            </a:r>
            <a:r>
              <a:rPr lang="en-US" sz="1600" dirty="0"/>
              <a:t> containing both banking and non-banking intents. These queries were crafted to mimic real-world uncertainties, helping the model generalize better when similar mixed-intent queries appear. This enriched the dataset and improved the robustness of intent classification.</a:t>
            </a:r>
            <a:endParaRPr lang="en-IN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DC1158-42D8-8449-0A10-4783F7132EA3}"/>
              </a:ext>
            </a:extLst>
          </p:cNvPr>
          <p:cNvSpPr txBox="1"/>
          <p:nvPr/>
        </p:nvSpPr>
        <p:spPr>
          <a:xfrm>
            <a:off x="527970" y="2346687"/>
            <a:ext cx="6468759" cy="792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Banking</a:t>
            </a:r>
            <a:r>
              <a:rPr lang="en-US" sz="1600" dirty="0"/>
              <a:t>: I want to open a fixed deposit under the name ‘Blood Relief Fund’.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Non Banking: </a:t>
            </a:r>
            <a:r>
              <a:rPr lang="en-US" sz="1600" dirty="0"/>
              <a:t>Is the blood bank open on Sundays?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8765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3F5839-6D58-5712-21EA-33FFB995032F}"/>
              </a:ext>
            </a:extLst>
          </p:cNvPr>
          <p:cNvSpPr txBox="1"/>
          <p:nvPr/>
        </p:nvSpPr>
        <p:spPr>
          <a:xfrm>
            <a:off x="599769" y="1061884"/>
            <a:ext cx="10323871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Performed duplicate and missing value checks to clean the dataset.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Removed duplicate queries, especially from banking intent classes where overlaps occurred.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Analyzed the unique classes in the banking intent and filtered out irrelevant ones, which are not useful for this task.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Each and every classes of the banking data were relabeled as banking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After cleaning, finalized the dataset with </a:t>
            </a:r>
            <a:r>
              <a:rPr lang="en-US" sz="1600" b="1" dirty="0"/>
              <a:t>10,100 samples </a:t>
            </a:r>
            <a:r>
              <a:rPr lang="en-US" sz="1600" dirty="0"/>
              <a:t>for training intent classification model.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9304E-13BC-5F77-A1A8-184B7C060449}"/>
              </a:ext>
            </a:extLst>
          </p:cNvPr>
          <p:cNvSpPr txBox="1"/>
          <p:nvPr/>
        </p:nvSpPr>
        <p:spPr>
          <a:xfrm>
            <a:off x="599769" y="521110"/>
            <a:ext cx="2630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73226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2EBD60-24B2-0D31-556E-2B2DD6C6A0BD}"/>
              </a:ext>
            </a:extLst>
          </p:cNvPr>
          <p:cNvSpPr txBox="1"/>
          <p:nvPr/>
        </p:nvSpPr>
        <p:spPr>
          <a:xfrm>
            <a:off x="757084" y="810788"/>
            <a:ext cx="6449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BERT Fine-Tuning for Banking Intent Classification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5B561-2EE8-2941-1817-8289667DBD10}"/>
              </a:ext>
            </a:extLst>
          </p:cNvPr>
          <p:cNvSpPr txBox="1"/>
          <p:nvPr/>
        </p:nvSpPr>
        <p:spPr>
          <a:xfrm>
            <a:off x="757084" y="1435961"/>
            <a:ext cx="1053034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/>
              <a:t>Dataset</a:t>
            </a:r>
            <a:r>
              <a:rPr lang="en-US" sz="1600" dirty="0"/>
              <a:t>: Used 10,100 queries, split into 70% training, 10% validation, and 20% test data, with labels for banking and non-banking intents.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3B9A2-B2FF-8886-B000-1DF42A5D5197}"/>
              </a:ext>
            </a:extLst>
          </p:cNvPr>
          <p:cNvSpPr txBox="1"/>
          <p:nvPr/>
        </p:nvSpPr>
        <p:spPr>
          <a:xfrm>
            <a:off x="757084" y="2255016"/>
            <a:ext cx="10530348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b="1" dirty="0"/>
              <a:t>Model: </a:t>
            </a:r>
            <a:r>
              <a:rPr lang="en-IN" sz="1600" dirty="0"/>
              <a:t>Fine tuned the “</a:t>
            </a:r>
            <a:r>
              <a:rPr lang="en-IN" sz="1600" b="1" dirty="0" err="1"/>
              <a:t>bert</a:t>
            </a:r>
            <a:r>
              <a:rPr lang="en-IN" sz="1600" b="1" dirty="0"/>
              <a:t>-base-uncased</a:t>
            </a:r>
            <a:r>
              <a:rPr lang="en-IN" sz="1600" dirty="0"/>
              <a:t>” model to classify queries as banking related or not, leveraging its pretrained knowledge for efficient learning.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F3721-E575-5ABE-FAE6-FAEBB526F65B}"/>
              </a:ext>
            </a:extLst>
          </p:cNvPr>
          <p:cNvSpPr txBox="1"/>
          <p:nvPr/>
        </p:nvSpPr>
        <p:spPr>
          <a:xfrm>
            <a:off x="757084" y="3032609"/>
            <a:ext cx="10530348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b="1" dirty="0"/>
              <a:t>Training</a:t>
            </a:r>
            <a:r>
              <a:rPr lang="en-IN" sz="1600" dirty="0"/>
              <a:t>: Trained for 6 epochs with a batch size of 8 and a learning rate of 2e-5, optimizing the model’s performance on the validation set.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42BA9-6FFE-C427-A363-4AF677EBA115}"/>
              </a:ext>
            </a:extLst>
          </p:cNvPr>
          <p:cNvSpPr txBox="1"/>
          <p:nvPr/>
        </p:nvSpPr>
        <p:spPr>
          <a:xfrm>
            <a:off x="748027" y="3836478"/>
            <a:ext cx="10627896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Best Checkpoint</a:t>
            </a:r>
            <a:r>
              <a:rPr lang="en-US" sz="1600" dirty="0"/>
              <a:t>: The best model checkpoint was selected based on highest validation accuracy, ensuring optimal performance for inference.</a:t>
            </a:r>
            <a:endParaRPr lang="en-IN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44C4C3-B929-36EB-5137-87FEBE02BE82}"/>
              </a:ext>
            </a:extLst>
          </p:cNvPr>
          <p:cNvSpPr txBox="1"/>
          <p:nvPr/>
        </p:nvSpPr>
        <p:spPr>
          <a:xfrm>
            <a:off x="757084" y="4730180"/>
            <a:ext cx="10627896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/>
              <a:t>Results</a:t>
            </a:r>
            <a:r>
              <a:rPr lang="en-US" sz="1600" dirty="0"/>
              <a:t>: Achieved 99% accuracy on the test set, demonstrating the model's strong ability to classify banking-related queries accurately.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3940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1095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AI Powered Banking Chatbot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shakthi praba</dc:creator>
  <cp:lastModifiedBy>shakthi praba</cp:lastModifiedBy>
  <cp:revision>7</cp:revision>
  <dcterms:created xsi:type="dcterms:W3CDTF">2025-05-06T12:24:17Z</dcterms:created>
  <dcterms:modified xsi:type="dcterms:W3CDTF">2025-05-09T08:24:23Z</dcterms:modified>
</cp:coreProperties>
</file>