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1"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296"/>
  </p:normalViewPr>
  <p:slideViewPr>
    <p:cSldViewPr snapToGrid="0" snapToObjects="1">
      <p:cViewPr varScale="1">
        <p:scale>
          <a:sx n="76" d="100"/>
          <a:sy n="76" d="100"/>
        </p:scale>
        <p:origin x="216" y="6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84737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2/1/20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01628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67646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98948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59958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2/1/20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05378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2/1/20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89863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2/1/20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3404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03008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08042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8741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987766713"/>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30" r:id="rId6"/>
    <p:sldLayoutId id="2147483725" r:id="rId7"/>
    <p:sldLayoutId id="2147483726" r:id="rId8"/>
    <p:sldLayoutId id="2147483727" r:id="rId9"/>
    <p:sldLayoutId id="2147483729" r:id="rId10"/>
    <p:sldLayoutId id="214748372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api.foursquare.com/v2/venues/explore?&amp;client_id=%7B%7D&amp;client_secret=%7B%7D&amp;v=%7B%7D&amp;ll=%7B%7D,%7B%7D&amp;radius=%7B%7D&amp;limit=%7B%7D" TargetMode="External"/><Relationship Id="rId2" Type="http://schemas.openxmlformats.org/officeDocument/2006/relationships/hyperlink" Target="https://cocl.us/new_york_dataset" TargetMode="External"/><Relationship Id="rId1" Type="http://schemas.openxmlformats.org/officeDocument/2006/relationships/slideLayout" Target="../slideLayouts/slideLayout2.xml"/><Relationship Id="rId4" Type="http://schemas.openxmlformats.org/officeDocument/2006/relationships/hyperlink" Target="https://developer.foursquare.com/docs/api/venues/details"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6B695AA2-4B70-477F-AF90-536B720A1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ADFA5689-FDD2-4549-A1AE-A93ED7514C8C}"/>
              </a:ext>
            </a:extLst>
          </p:cNvPr>
          <p:cNvPicPr>
            <a:picLocks noChangeAspect="1"/>
          </p:cNvPicPr>
          <p:nvPr/>
        </p:nvPicPr>
        <p:blipFill rotWithShape="1">
          <a:blip r:embed="rId2">
            <a:alphaModFix amt="40000"/>
          </a:blip>
          <a:srcRect t="15730"/>
          <a:stretch/>
        </p:blipFill>
        <p:spPr>
          <a:xfrm>
            <a:off x="20" y="10"/>
            <a:ext cx="12191980" cy="6857988"/>
          </a:xfrm>
          <a:prstGeom prst="rect">
            <a:avLst/>
          </a:prstGeom>
        </p:spPr>
      </p:pic>
      <p:sp>
        <p:nvSpPr>
          <p:cNvPr id="4" name="Title 3">
            <a:extLst>
              <a:ext uri="{FF2B5EF4-FFF2-40B4-BE49-F238E27FC236}">
                <a16:creationId xmlns:a16="http://schemas.microsoft.com/office/drawing/2014/main" id="{E3CAB07C-F017-A743-A5BE-848CF181BEED}"/>
              </a:ext>
            </a:extLst>
          </p:cNvPr>
          <p:cNvSpPr>
            <a:spLocks noGrp="1"/>
          </p:cNvSpPr>
          <p:nvPr>
            <p:ph type="ctrTitle"/>
          </p:nvPr>
        </p:nvSpPr>
        <p:spPr>
          <a:xfrm>
            <a:off x="965201" y="1020431"/>
            <a:ext cx="10225530" cy="1475013"/>
          </a:xfrm>
        </p:spPr>
        <p:txBody>
          <a:bodyPr>
            <a:normAutofit/>
          </a:bodyPr>
          <a:lstStyle/>
          <a:p>
            <a:r>
              <a:rPr lang="en-IN" sz="4000" b="1">
                <a:solidFill>
                  <a:schemeClr val="tx1"/>
                </a:solidFill>
              </a:rPr>
              <a:t>Battle of Neighborhoods -Project</a:t>
            </a:r>
            <a:endParaRPr lang="en-US" sz="4000">
              <a:solidFill>
                <a:schemeClr val="tx1"/>
              </a:solidFill>
            </a:endParaRPr>
          </a:p>
        </p:txBody>
      </p:sp>
      <p:sp>
        <p:nvSpPr>
          <p:cNvPr id="5" name="Subtitle 4">
            <a:extLst>
              <a:ext uri="{FF2B5EF4-FFF2-40B4-BE49-F238E27FC236}">
                <a16:creationId xmlns:a16="http://schemas.microsoft.com/office/drawing/2014/main" id="{86B9F57F-F6E6-014D-B4BF-409FD132D246}"/>
              </a:ext>
            </a:extLst>
          </p:cNvPr>
          <p:cNvSpPr>
            <a:spLocks noGrp="1"/>
          </p:cNvSpPr>
          <p:nvPr>
            <p:ph type="subTitle" idx="1"/>
          </p:nvPr>
        </p:nvSpPr>
        <p:spPr>
          <a:xfrm>
            <a:off x="965200" y="2495445"/>
            <a:ext cx="10225530" cy="590321"/>
          </a:xfrm>
        </p:spPr>
        <p:txBody>
          <a:bodyPr>
            <a:normAutofit/>
          </a:bodyPr>
          <a:lstStyle/>
          <a:p>
            <a:r>
              <a:rPr lang="en-IN" i="1" dirty="0"/>
              <a:t>This is an assignment as part of the Capstone Project which is part of the IBM Professional Data Science Course.</a:t>
            </a:r>
            <a:endParaRPr lang="en-US" dirty="0">
              <a:solidFill>
                <a:schemeClr val="tx1"/>
              </a:solidFill>
            </a:endParaRPr>
          </a:p>
        </p:txBody>
      </p:sp>
    </p:spTree>
    <p:extLst>
      <p:ext uri="{BB962C8B-B14F-4D97-AF65-F5344CB8AC3E}">
        <p14:creationId xmlns:p14="http://schemas.microsoft.com/office/powerpoint/2010/main" val="426390610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F7207B7B-5C57-458C-BE38-95D2CD7655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7703"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5" y="0"/>
            <a:ext cx="4654295"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EB211C1-B57C-6A4B-950E-23C582065934}"/>
              </a:ext>
            </a:extLst>
          </p:cNvPr>
          <p:cNvSpPr>
            <a:spLocks noGrp="1"/>
          </p:cNvSpPr>
          <p:nvPr>
            <p:ph type="title"/>
          </p:nvPr>
        </p:nvSpPr>
        <p:spPr>
          <a:xfrm>
            <a:off x="8109235" y="863695"/>
            <a:ext cx="3511233" cy="3779995"/>
          </a:xfrm>
        </p:spPr>
        <p:txBody>
          <a:bodyPr vert="horz" lIns="91440" tIns="45720" rIns="91440" bIns="45720" rtlCol="0" anchor="ctr">
            <a:normAutofit/>
          </a:bodyPr>
          <a:lstStyle/>
          <a:p>
            <a:r>
              <a:rPr lang="en-US" sz="3600">
                <a:solidFill>
                  <a:schemeClr val="tx1"/>
                </a:solidFill>
              </a:rPr>
              <a:t>THANK YOU</a:t>
            </a:r>
          </a:p>
        </p:txBody>
      </p:sp>
      <p:sp>
        <p:nvSpPr>
          <p:cNvPr id="22" name="Rectangle 21">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9235"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7" name="Graphic 6" descr="Handshake">
            <a:extLst>
              <a:ext uri="{FF2B5EF4-FFF2-40B4-BE49-F238E27FC236}">
                <a16:creationId xmlns:a16="http://schemas.microsoft.com/office/drawing/2014/main" id="{CEFF59F1-B8DB-464F-B8A2-2A611220BD2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79157" y="647808"/>
            <a:ext cx="5581779" cy="5581779"/>
          </a:xfrm>
          <a:prstGeom prst="rect">
            <a:avLst/>
          </a:prstGeom>
        </p:spPr>
      </p:pic>
    </p:spTree>
    <p:extLst>
      <p:ext uri="{BB962C8B-B14F-4D97-AF65-F5344CB8AC3E}">
        <p14:creationId xmlns:p14="http://schemas.microsoft.com/office/powerpoint/2010/main" val="147922690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3BD7D48-19F8-9545-BB69-E6173EA32ACD}"/>
              </a:ext>
            </a:extLst>
          </p:cNvPr>
          <p:cNvSpPr>
            <a:spLocks noGrp="1"/>
          </p:cNvSpPr>
          <p:nvPr>
            <p:ph type="title"/>
          </p:nvPr>
        </p:nvSpPr>
        <p:spPr>
          <a:xfrm>
            <a:off x="771148" y="1037967"/>
            <a:ext cx="3054091" cy="4709131"/>
          </a:xfrm>
        </p:spPr>
        <p:txBody>
          <a:bodyPr anchor="ctr">
            <a:normAutofit/>
          </a:bodyPr>
          <a:lstStyle/>
          <a:p>
            <a:r>
              <a:rPr lang="en-IN" sz="2500" b="1">
                <a:solidFill>
                  <a:srgbClr val="FFFEFF"/>
                </a:solidFill>
              </a:rPr>
              <a:t>Introduction</a:t>
            </a:r>
            <a:endParaRPr lang="en-US" sz="2500">
              <a:solidFill>
                <a:srgbClr val="FFFEFF"/>
              </a:solidFill>
            </a:endParaRPr>
          </a:p>
        </p:txBody>
      </p:sp>
      <p:sp>
        <p:nvSpPr>
          <p:cNvPr id="3" name="Content Placeholder 2">
            <a:extLst>
              <a:ext uri="{FF2B5EF4-FFF2-40B4-BE49-F238E27FC236}">
                <a16:creationId xmlns:a16="http://schemas.microsoft.com/office/drawing/2014/main" id="{A9DB401F-DBB5-7B4A-9F41-25338FEE3772}"/>
              </a:ext>
            </a:extLst>
          </p:cNvPr>
          <p:cNvSpPr>
            <a:spLocks noGrp="1"/>
          </p:cNvSpPr>
          <p:nvPr>
            <p:ph idx="1"/>
          </p:nvPr>
        </p:nvSpPr>
        <p:spPr>
          <a:xfrm>
            <a:off x="4534935" y="1037968"/>
            <a:ext cx="7014423" cy="4820832"/>
          </a:xfrm>
        </p:spPr>
        <p:txBody>
          <a:bodyPr>
            <a:normAutofit/>
          </a:bodyPr>
          <a:lstStyle/>
          <a:p>
            <a:r>
              <a:rPr lang="en-IN" sz="2000"/>
              <a:t>The task is to explore location data, find an imaginary problem that could be solved using available information and produce the result by extracting out required information using appropriate python data science libraries and methodologies.</a:t>
            </a:r>
            <a:endParaRPr lang="en-US" sz="2000"/>
          </a:p>
        </p:txBody>
      </p:sp>
    </p:spTree>
    <p:extLst>
      <p:ext uri="{BB962C8B-B14F-4D97-AF65-F5344CB8AC3E}">
        <p14:creationId xmlns:p14="http://schemas.microsoft.com/office/powerpoint/2010/main" val="2262825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A43B05A4-157F-403C-939A-ED1B6A0A02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D6D6BE-8682-8A4F-9FE3-43C24175CAD2}"/>
              </a:ext>
            </a:extLst>
          </p:cNvPr>
          <p:cNvSpPr>
            <a:spLocks noGrp="1"/>
          </p:cNvSpPr>
          <p:nvPr>
            <p:ph type="title"/>
          </p:nvPr>
        </p:nvSpPr>
        <p:spPr>
          <a:xfrm>
            <a:off x="581192" y="1507414"/>
            <a:ext cx="5120255" cy="3903332"/>
          </a:xfrm>
        </p:spPr>
        <p:txBody>
          <a:bodyPr anchor="t">
            <a:normAutofit/>
          </a:bodyPr>
          <a:lstStyle/>
          <a:p>
            <a:r>
              <a:rPr lang="en-IN" sz="4000" b="1">
                <a:solidFill>
                  <a:schemeClr val="tx1">
                    <a:lumMod val="85000"/>
                    <a:lumOff val="15000"/>
                  </a:schemeClr>
                </a:solidFill>
              </a:rPr>
              <a:t>Problem Statement</a:t>
            </a:r>
            <a:endParaRPr lang="en-US" sz="4000">
              <a:solidFill>
                <a:schemeClr val="tx1">
                  <a:lumMod val="85000"/>
                  <a:lumOff val="15000"/>
                </a:schemeClr>
              </a:solidFill>
            </a:endParaRPr>
          </a:p>
        </p:txBody>
      </p:sp>
      <p:sp>
        <p:nvSpPr>
          <p:cNvPr id="30" name="Rectangle 29">
            <a:extLst>
              <a:ext uri="{FF2B5EF4-FFF2-40B4-BE49-F238E27FC236}">
                <a16:creationId xmlns:a16="http://schemas.microsoft.com/office/drawing/2014/main" id="{E8CCE107-A70B-4916-9A0B-751C70B9B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3642"/>
            <a:ext cx="11298933" cy="512708"/>
          </a:xfrm>
          <a:prstGeom prst="rect">
            <a:avLst/>
          </a:prstGeom>
          <a:solidFill>
            <a:srgbClr val="969FA7">
              <a:alpha val="70000"/>
            </a:srgb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31">
            <a:extLst>
              <a:ext uri="{FF2B5EF4-FFF2-40B4-BE49-F238E27FC236}">
                <a16:creationId xmlns:a16="http://schemas.microsoft.com/office/drawing/2014/main" id="{9A925BC7-7CC5-4A0C-9B3D-8829EBF28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V="1">
            <a:off x="4244340" y="3329711"/>
            <a:ext cx="3703320" cy="5872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90F71393-02EF-1E46-BB8B-5B60C89F1D9C}"/>
              </a:ext>
            </a:extLst>
          </p:cNvPr>
          <p:cNvSpPr>
            <a:spLocks noGrp="1"/>
          </p:cNvSpPr>
          <p:nvPr>
            <p:ph idx="1"/>
          </p:nvPr>
        </p:nvSpPr>
        <p:spPr>
          <a:xfrm>
            <a:off x="6441743" y="1507415"/>
            <a:ext cx="5169064" cy="3903331"/>
          </a:xfrm>
          <a:ln w="57150">
            <a:noFill/>
          </a:ln>
        </p:spPr>
        <p:txBody>
          <a:bodyPr anchor="t">
            <a:normAutofit/>
          </a:bodyPr>
          <a:lstStyle/>
          <a:p>
            <a:r>
              <a:rPr lang="en-IN" sz="2000" dirty="0"/>
              <a:t>Need effective advice to identify best kind (categories - Men's, Women's and Kids) of Clothing Store that can be opened in New York City.</a:t>
            </a:r>
            <a:endParaRPr lang="en-US" sz="2000" dirty="0"/>
          </a:p>
        </p:txBody>
      </p:sp>
      <p:sp>
        <p:nvSpPr>
          <p:cNvPr id="34" name="Rectangle 33">
            <a:extLst>
              <a:ext uri="{FF2B5EF4-FFF2-40B4-BE49-F238E27FC236}">
                <a16:creationId xmlns:a16="http://schemas.microsoft.com/office/drawing/2014/main" id="{6E67D916-28C7-4965-BA3C-287FB8579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878019"/>
            <a:ext cx="11298933" cy="512708"/>
          </a:xfrm>
          <a:prstGeom prst="rect">
            <a:avLst/>
          </a:prstGeom>
          <a:solidFill>
            <a:srgbClr val="969FA7">
              <a:alpha val="70000"/>
            </a:srgb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43661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3B05A4-157F-403C-939A-ED1B6A0A02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BD9940-C3E0-D84A-9B64-521FA61A20AD}"/>
              </a:ext>
            </a:extLst>
          </p:cNvPr>
          <p:cNvSpPr>
            <a:spLocks noGrp="1"/>
          </p:cNvSpPr>
          <p:nvPr>
            <p:ph type="title"/>
          </p:nvPr>
        </p:nvSpPr>
        <p:spPr>
          <a:xfrm>
            <a:off x="581192" y="1507414"/>
            <a:ext cx="5120255" cy="3903332"/>
          </a:xfrm>
        </p:spPr>
        <p:txBody>
          <a:bodyPr anchor="t">
            <a:normAutofit/>
          </a:bodyPr>
          <a:lstStyle/>
          <a:p>
            <a:r>
              <a:rPr lang="en-US" sz="4000">
                <a:solidFill>
                  <a:schemeClr val="tx1">
                    <a:lumMod val="85000"/>
                    <a:lumOff val="15000"/>
                  </a:schemeClr>
                </a:solidFill>
              </a:rPr>
              <a:t>BACKGROUND</a:t>
            </a:r>
          </a:p>
        </p:txBody>
      </p:sp>
      <p:sp>
        <p:nvSpPr>
          <p:cNvPr id="10" name="Rectangle 9">
            <a:extLst>
              <a:ext uri="{FF2B5EF4-FFF2-40B4-BE49-F238E27FC236}">
                <a16:creationId xmlns:a16="http://schemas.microsoft.com/office/drawing/2014/main" id="{E8CCE107-A70B-4916-9A0B-751C70B9B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3642"/>
            <a:ext cx="11298933" cy="512708"/>
          </a:xfrm>
          <a:prstGeom prst="rect">
            <a:avLst/>
          </a:prstGeom>
          <a:solidFill>
            <a:srgbClr val="969FA7">
              <a:alpha val="70000"/>
            </a:srgb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9A925BC7-7CC5-4A0C-9B3D-8829EBF28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V="1">
            <a:off x="4244340" y="3329711"/>
            <a:ext cx="3703320" cy="5872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F23C5D96-DF15-5947-869C-E0D83CB1C596}"/>
              </a:ext>
            </a:extLst>
          </p:cNvPr>
          <p:cNvSpPr>
            <a:spLocks noGrp="1"/>
          </p:cNvSpPr>
          <p:nvPr>
            <p:ph idx="1"/>
          </p:nvPr>
        </p:nvSpPr>
        <p:spPr>
          <a:xfrm>
            <a:off x="6441743" y="1507415"/>
            <a:ext cx="5169064" cy="3903331"/>
          </a:xfrm>
          <a:ln w="57150">
            <a:noFill/>
          </a:ln>
        </p:spPr>
        <p:txBody>
          <a:bodyPr anchor="t">
            <a:normAutofit/>
          </a:bodyPr>
          <a:lstStyle/>
          <a:p>
            <a:pPr>
              <a:lnSpc>
                <a:spcPct val="90000"/>
              </a:lnSpc>
            </a:pPr>
            <a:r>
              <a:rPr lang="en-IN" sz="1700" dirty="0"/>
              <a:t>One fine day, one of my close friends came to me and said, he had won the lottery ticket and would like to spend half of the money to charity and with the remaining amount he would like to invest in a clothing shop in New York. I congratulated him and encouraged his idea of opening the shop and suggested him to go ahead. Then our discussion went further on exploring different categories of clothing shops (such as Women's, Men's and Kids). Suddenly we started puzzling about how many shops are there in each category and what are the people's interests? and so on. We don't have any clue at all of these facts. But we realized one thing that all these data are very much important.</a:t>
            </a:r>
            <a:endParaRPr lang="en-US" sz="1700" dirty="0"/>
          </a:p>
        </p:txBody>
      </p:sp>
      <p:sp>
        <p:nvSpPr>
          <p:cNvPr id="14" name="Rectangle 13">
            <a:extLst>
              <a:ext uri="{FF2B5EF4-FFF2-40B4-BE49-F238E27FC236}">
                <a16:creationId xmlns:a16="http://schemas.microsoft.com/office/drawing/2014/main" id="{6E67D916-28C7-4965-BA3C-287FB8579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878019"/>
            <a:ext cx="11298933" cy="512708"/>
          </a:xfrm>
          <a:prstGeom prst="rect">
            <a:avLst/>
          </a:prstGeom>
          <a:solidFill>
            <a:srgbClr val="969FA7">
              <a:alpha val="70000"/>
            </a:srgb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040437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3B05A4-157F-403C-939A-ED1B6A0A02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86C522-FD6C-5A46-B2E2-82ECC5612D6C}"/>
              </a:ext>
            </a:extLst>
          </p:cNvPr>
          <p:cNvSpPr>
            <a:spLocks noGrp="1"/>
          </p:cNvSpPr>
          <p:nvPr>
            <p:ph type="title"/>
          </p:nvPr>
        </p:nvSpPr>
        <p:spPr>
          <a:xfrm>
            <a:off x="581192" y="1507414"/>
            <a:ext cx="5120255" cy="3903332"/>
          </a:xfrm>
        </p:spPr>
        <p:txBody>
          <a:bodyPr anchor="t">
            <a:normAutofit/>
          </a:bodyPr>
          <a:lstStyle/>
          <a:p>
            <a:r>
              <a:rPr lang="en-US" sz="4000">
                <a:solidFill>
                  <a:schemeClr val="tx1">
                    <a:lumMod val="85000"/>
                    <a:lumOff val="15000"/>
                  </a:schemeClr>
                </a:solidFill>
              </a:rPr>
              <a:t>IDEA</a:t>
            </a:r>
          </a:p>
        </p:txBody>
      </p:sp>
      <p:sp>
        <p:nvSpPr>
          <p:cNvPr id="10" name="Rectangle 9">
            <a:extLst>
              <a:ext uri="{FF2B5EF4-FFF2-40B4-BE49-F238E27FC236}">
                <a16:creationId xmlns:a16="http://schemas.microsoft.com/office/drawing/2014/main" id="{E8CCE107-A70B-4916-9A0B-751C70B9B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3642"/>
            <a:ext cx="11298933" cy="512708"/>
          </a:xfrm>
          <a:prstGeom prst="rect">
            <a:avLst/>
          </a:prstGeom>
          <a:solidFill>
            <a:srgbClr val="969FA7">
              <a:alpha val="70000"/>
            </a:srgb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9A925BC7-7CC5-4A0C-9B3D-8829EBF28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V="1">
            <a:off x="4244340" y="3329711"/>
            <a:ext cx="3703320" cy="5872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F9DBBB21-760D-AB40-A106-6EA4473BD8BE}"/>
              </a:ext>
            </a:extLst>
          </p:cNvPr>
          <p:cNvSpPr>
            <a:spLocks noGrp="1"/>
          </p:cNvSpPr>
          <p:nvPr>
            <p:ph idx="1"/>
          </p:nvPr>
        </p:nvSpPr>
        <p:spPr>
          <a:xfrm>
            <a:off x="6441743" y="1507415"/>
            <a:ext cx="5169064" cy="3903331"/>
          </a:xfrm>
          <a:ln w="57150">
            <a:noFill/>
          </a:ln>
        </p:spPr>
        <p:txBody>
          <a:bodyPr anchor="t">
            <a:normAutofit/>
          </a:bodyPr>
          <a:lstStyle/>
          <a:p>
            <a:r>
              <a:rPr lang="en-IN" sz="2000" dirty="0"/>
              <a:t>Time was ticking and we had no clue on how to collect these data and solve the problem, then we decided to call our friend (Ankur) who was working as a Data Analyst. We explained the full details. He replied that he could help us by </a:t>
            </a:r>
            <a:r>
              <a:rPr lang="en-IN" sz="2000" dirty="0" err="1"/>
              <a:t>analyzing</a:t>
            </a:r>
            <a:r>
              <a:rPr lang="en-IN" sz="2000" dirty="0"/>
              <a:t> the data available on the Internet and also he ensured he would come up with the required information in a presentable format so that we could also understand his analysis in a simple manner.</a:t>
            </a:r>
            <a:endParaRPr lang="en-US" sz="2000" dirty="0"/>
          </a:p>
        </p:txBody>
      </p:sp>
      <p:sp>
        <p:nvSpPr>
          <p:cNvPr id="14" name="Rectangle 13">
            <a:extLst>
              <a:ext uri="{FF2B5EF4-FFF2-40B4-BE49-F238E27FC236}">
                <a16:creationId xmlns:a16="http://schemas.microsoft.com/office/drawing/2014/main" id="{6E67D916-28C7-4965-BA3C-287FB8579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878019"/>
            <a:ext cx="11298933" cy="512708"/>
          </a:xfrm>
          <a:prstGeom prst="rect">
            <a:avLst/>
          </a:prstGeom>
          <a:solidFill>
            <a:srgbClr val="969FA7">
              <a:alpha val="70000"/>
            </a:srgb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407682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E6588-2459-3445-A56F-EF5B9C1A066C}"/>
              </a:ext>
            </a:extLst>
          </p:cNvPr>
          <p:cNvSpPr>
            <a:spLocks noGrp="1"/>
          </p:cNvSpPr>
          <p:nvPr>
            <p:ph type="title"/>
          </p:nvPr>
        </p:nvSpPr>
        <p:spPr>
          <a:xfrm>
            <a:off x="581192" y="702156"/>
            <a:ext cx="11029616" cy="1188720"/>
          </a:xfrm>
        </p:spPr>
        <p:txBody>
          <a:bodyPr>
            <a:normAutofit/>
          </a:bodyPr>
          <a:lstStyle/>
          <a:p>
            <a:pPr lvl="0" defTabSz="914400" eaLnBrk="0" fontAlgn="base" hangingPunct="0">
              <a:spcAft>
                <a:spcPct val="0"/>
              </a:spcAft>
            </a:pPr>
            <a:r>
              <a:rPr lang="en-US" dirty="0">
                <a:solidFill>
                  <a:schemeClr val="tx1">
                    <a:lumMod val="85000"/>
                    <a:lumOff val="15000"/>
                  </a:schemeClr>
                </a:solidFill>
              </a:rPr>
              <a:t>INITIAL ANALYSIS</a:t>
            </a:r>
            <a:br>
              <a:rPr lang="en-US" dirty="0">
                <a:solidFill>
                  <a:schemeClr val="tx1">
                    <a:lumMod val="85000"/>
                    <a:lumOff val="15000"/>
                  </a:schemeClr>
                </a:solidFill>
              </a:rPr>
            </a:br>
            <a:r>
              <a:rPr lang="en-US" altLang="en-US" sz="1400" cap="none" dirty="0">
                <a:solidFill>
                  <a:srgbClr val="24292E"/>
                </a:solidFill>
                <a:latin typeface="-apple-system"/>
              </a:rPr>
              <a:t>Ankur started researching the data required to identify the best kind (categories - Men's, Women's and Kids) of Clothing stores that can be opened in New York City. The followings are the list of data he shortlisted to figure out the answer</a:t>
            </a:r>
            <a:endParaRPr lang="en-US" sz="1400" dirty="0">
              <a:solidFill>
                <a:schemeClr val="tx1">
                  <a:lumMod val="85000"/>
                  <a:lumOff val="15000"/>
                </a:schemeClr>
              </a:solidFill>
            </a:endParaRPr>
          </a:p>
        </p:txBody>
      </p:sp>
      <p:sp>
        <p:nvSpPr>
          <p:cNvPr id="5" name="Rectangle 1">
            <a:extLst>
              <a:ext uri="{FF2B5EF4-FFF2-40B4-BE49-F238E27FC236}">
                <a16:creationId xmlns:a16="http://schemas.microsoft.com/office/drawing/2014/main" id="{500821B3-0120-0C4D-870D-C54B6D12399E}"/>
              </a:ext>
            </a:extLst>
          </p:cNvPr>
          <p:cNvSpPr>
            <a:spLocks noChangeArrowheads="1"/>
          </p:cNvSpPr>
          <p:nvPr/>
        </p:nvSpPr>
        <p:spPr bwMode="auto">
          <a:xfrm>
            <a:off x="389467" y="3095768"/>
            <a:ext cx="1847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endParaRPr>
          </a:p>
        </p:txBody>
      </p:sp>
      <p:graphicFrame>
        <p:nvGraphicFramePr>
          <p:cNvPr id="4" name="Content Placeholder 3">
            <a:extLst>
              <a:ext uri="{FF2B5EF4-FFF2-40B4-BE49-F238E27FC236}">
                <a16:creationId xmlns:a16="http://schemas.microsoft.com/office/drawing/2014/main" id="{8B987C39-E1AB-144A-87F5-E83B24835931}"/>
              </a:ext>
            </a:extLst>
          </p:cNvPr>
          <p:cNvGraphicFramePr>
            <a:graphicFrameLocks noGrp="1"/>
          </p:cNvGraphicFramePr>
          <p:nvPr>
            <p:ph idx="1"/>
            <p:extLst>
              <p:ext uri="{D42A27DB-BD31-4B8C-83A1-F6EECF244321}">
                <p14:modId xmlns:p14="http://schemas.microsoft.com/office/powerpoint/2010/main" val="563441522"/>
              </p:ext>
            </p:extLst>
          </p:nvPr>
        </p:nvGraphicFramePr>
        <p:xfrm>
          <a:off x="581025" y="2466028"/>
          <a:ext cx="11029951" cy="3565354"/>
        </p:xfrm>
        <a:graphic>
          <a:graphicData uri="http://schemas.openxmlformats.org/drawingml/2006/table">
            <a:tbl>
              <a:tblPr/>
              <a:tblGrid>
                <a:gridCol w="3354875">
                  <a:extLst>
                    <a:ext uri="{9D8B030D-6E8A-4147-A177-3AD203B41FA5}">
                      <a16:colId xmlns:a16="http://schemas.microsoft.com/office/drawing/2014/main" val="2985435528"/>
                    </a:ext>
                  </a:extLst>
                </a:gridCol>
                <a:gridCol w="7675076">
                  <a:extLst>
                    <a:ext uri="{9D8B030D-6E8A-4147-A177-3AD203B41FA5}">
                      <a16:colId xmlns:a16="http://schemas.microsoft.com/office/drawing/2014/main" val="481943146"/>
                    </a:ext>
                  </a:extLst>
                </a:gridCol>
              </a:tblGrid>
              <a:tr h="319206">
                <a:tc>
                  <a:txBody>
                    <a:bodyPr/>
                    <a:lstStyle/>
                    <a:p>
                      <a:pPr algn="l"/>
                      <a:r>
                        <a:rPr lang="en-IN" sz="1300" b="1">
                          <a:effectLst/>
                        </a:rPr>
                        <a:t>Data </a:t>
                      </a:r>
                    </a:p>
                  </a:txBody>
                  <a:tcPr marL="81260" marR="81260" marT="37505" marB="3750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l"/>
                      <a:r>
                        <a:rPr lang="en-IN" sz="1300" b="1">
                          <a:effectLst/>
                        </a:rPr>
                        <a:t>Purpose </a:t>
                      </a:r>
                    </a:p>
                  </a:txBody>
                  <a:tcPr marL="81260" marR="81260" marT="37505" marB="3750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135309395"/>
                  </a:ext>
                </a:extLst>
              </a:tr>
              <a:tr h="713071">
                <a:tc>
                  <a:txBody>
                    <a:bodyPr/>
                    <a:lstStyle/>
                    <a:p>
                      <a:pPr algn="l"/>
                      <a:r>
                        <a:rPr lang="en-IN" sz="1300">
                          <a:effectLst/>
                        </a:rPr>
                        <a:t>Coordinates of New York Neighbours </a:t>
                      </a:r>
                    </a:p>
                  </a:txBody>
                  <a:tcPr marL="81260" marR="81260" marT="37505" marB="3750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l"/>
                      <a:r>
                        <a:rPr lang="en-IN" sz="1300">
                          <a:effectLst/>
                        </a:rPr>
                        <a:t>To plot the map to explain shops located in various places visually, so that his friends can grasp it easily. </a:t>
                      </a:r>
                      <a:br>
                        <a:rPr lang="en-IN" sz="1300">
                          <a:effectLst/>
                        </a:rPr>
                      </a:br>
                      <a:r>
                        <a:rPr lang="en-IN" sz="1300">
                          <a:effectLst/>
                        </a:rPr>
                        <a:t>Required data is available here in this link.</a:t>
                      </a:r>
                      <a:r>
                        <a:rPr lang="en-IN" sz="1300" u="none" strike="noStrike">
                          <a:solidFill>
                            <a:srgbClr val="0366D6"/>
                          </a:solidFill>
                          <a:effectLst/>
                          <a:hlinkClick r:id="rId2"/>
                        </a:rPr>
                        <a:t>https://cocl.us/new_york_dataset</a:t>
                      </a:r>
                      <a:endParaRPr lang="en-IN" sz="1300">
                        <a:effectLst/>
                      </a:endParaRPr>
                    </a:p>
                  </a:txBody>
                  <a:tcPr marL="81260" marR="81260" marT="37505" marB="3750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686547070"/>
                  </a:ext>
                </a:extLst>
              </a:tr>
              <a:tr h="1106935">
                <a:tc>
                  <a:txBody>
                    <a:bodyPr/>
                    <a:lstStyle/>
                    <a:p>
                      <a:pPr algn="l"/>
                      <a:r>
                        <a:rPr lang="en-IN" sz="1300">
                          <a:effectLst/>
                        </a:rPr>
                        <a:t>List of venues</a:t>
                      </a:r>
                    </a:p>
                  </a:txBody>
                  <a:tcPr marL="81260" marR="81260" marT="37505" marB="3750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l"/>
                      <a:r>
                        <a:rPr lang="en-IN" sz="1300">
                          <a:effectLst/>
                        </a:rPr>
                        <a:t>To explore the lists of venues near to their city. </a:t>
                      </a:r>
                      <a:br>
                        <a:rPr lang="en-IN" sz="1300">
                          <a:effectLst/>
                        </a:rPr>
                      </a:br>
                      <a:r>
                        <a:rPr lang="en-IN" sz="1300">
                          <a:effectLst/>
                        </a:rPr>
                        <a:t>Use following Four Square API to get these data </a:t>
                      </a:r>
                      <a:br>
                        <a:rPr lang="en-IN" sz="1300">
                          <a:effectLst/>
                        </a:rPr>
                      </a:br>
                      <a:r>
                        <a:rPr lang="en-IN" sz="1300" u="sng">
                          <a:solidFill>
                            <a:srgbClr val="0366D6"/>
                          </a:solidFill>
                          <a:effectLst/>
                          <a:hlinkClick r:id="rId3"/>
                        </a:rPr>
                        <a:t>https://api.foursquare.com/v2/venues/explore?&amp;client_id={}&amp;client_secret={}&amp;v={}&amp;ll={},{}&amp;radius={}&amp;limit={}</a:t>
                      </a:r>
                      <a:r>
                        <a:rPr lang="en-IN" sz="1300">
                          <a:effectLst/>
                        </a:rPr>
                        <a:t> </a:t>
                      </a:r>
                      <a:br>
                        <a:rPr lang="en-IN" sz="1300">
                          <a:effectLst/>
                        </a:rPr>
                      </a:br>
                      <a:r>
                        <a:rPr lang="en-IN" sz="1300">
                          <a:effectLst/>
                        </a:rPr>
                        <a:t>This would help in getting the list of shops and its location. </a:t>
                      </a:r>
                    </a:p>
                  </a:txBody>
                  <a:tcPr marL="81260" marR="81260" marT="37505" marB="3750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4236198011"/>
                  </a:ext>
                </a:extLst>
              </a:tr>
              <a:tr h="516139">
                <a:tc>
                  <a:txBody>
                    <a:bodyPr/>
                    <a:lstStyle/>
                    <a:p>
                      <a:pPr algn="l"/>
                      <a:r>
                        <a:rPr lang="en-IN" sz="1300">
                          <a:effectLst/>
                        </a:rPr>
                        <a:t>Categories field in the previous API response </a:t>
                      </a:r>
                    </a:p>
                  </a:txBody>
                  <a:tcPr marL="81260" marR="81260" marT="37505" marB="3750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l"/>
                      <a:r>
                        <a:rPr lang="en-IN" sz="1300">
                          <a:effectLst/>
                        </a:rPr>
                        <a:t>This would help in filtering only the shops required.</a:t>
                      </a:r>
                    </a:p>
                  </a:txBody>
                  <a:tcPr marL="81260" marR="81260" marT="37505" marB="3750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4063412992"/>
                  </a:ext>
                </a:extLst>
              </a:tr>
              <a:tr h="910003">
                <a:tc>
                  <a:txBody>
                    <a:bodyPr/>
                    <a:lstStyle/>
                    <a:p>
                      <a:pPr algn="l"/>
                      <a:r>
                        <a:rPr lang="en-IN" sz="1300">
                          <a:effectLst/>
                        </a:rPr>
                        <a:t>Details of venue </a:t>
                      </a:r>
                    </a:p>
                  </a:txBody>
                  <a:tcPr marL="81260" marR="81260" marT="37505" marB="3750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tc>
                  <a:txBody>
                    <a:bodyPr/>
                    <a:lstStyle/>
                    <a:p>
                      <a:pPr algn="l"/>
                      <a:r>
                        <a:rPr lang="en-IN" sz="1300">
                          <a:effectLst/>
                        </a:rPr>
                        <a:t>Use Four Square API which is there in following link </a:t>
                      </a:r>
                      <a:br>
                        <a:rPr lang="en-IN" sz="1300">
                          <a:effectLst/>
                        </a:rPr>
                      </a:br>
                      <a:r>
                        <a:rPr lang="en-IN" sz="1300" u="none" strike="noStrike">
                          <a:solidFill>
                            <a:srgbClr val="0366D6"/>
                          </a:solidFill>
                          <a:effectLst/>
                          <a:hlinkClick r:id="rId4"/>
                        </a:rPr>
                        <a:t>https://developer.foursquare.com/docs/api/venues/details</a:t>
                      </a:r>
                      <a:r>
                        <a:rPr lang="en-IN" sz="1300">
                          <a:effectLst/>
                        </a:rPr>
                        <a:t> </a:t>
                      </a:r>
                      <a:br>
                        <a:rPr lang="en-IN" sz="1300">
                          <a:effectLst/>
                        </a:rPr>
                      </a:br>
                      <a:r>
                        <a:rPr lang="en-IN" sz="1300">
                          <a:effectLst/>
                        </a:rPr>
                        <a:t>This would help in getting people's interest in various shops and their shopping time patterns and so on. </a:t>
                      </a:r>
                    </a:p>
                  </a:txBody>
                  <a:tcPr marL="81260" marR="81260" marT="37505" marB="37505"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6F8FA"/>
                    </a:solidFill>
                  </a:tcPr>
                </a:tc>
                <a:extLst>
                  <a:ext uri="{0D108BD9-81ED-4DB2-BD59-A6C34878D82A}">
                    <a16:rowId xmlns:a16="http://schemas.microsoft.com/office/drawing/2014/main" val="2146750820"/>
                  </a:ext>
                </a:extLst>
              </a:tr>
            </a:tbl>
          </a:graphicData>
        </a:graphic>
      </p:graphicFrame>
    </p:spTree>
    <p:extLst>
      <p:ext uri="{BB962C8B-B14F-4D97-AF65-F5344CB8AC3E}">
        <p14:creationId xmlns:p14="http://schemas.microsoft.com/office/powerpoint/2010/main" val="2383800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D8C8211-BF73-644A-AA4B-7E2C0C6342C9}"/>
              </a:ext>
            </a:extLst>
          </p:cNvPr>
          <p:cNvSpPr>
            <a:spLocks noGrp="1"/>
          </p:cNvSpPr>
          <p:nvPr>
            <p:ph type="title"/>
          </p:nvPr>
        </p:nvSpPr>
        <p:spPr>
          <a:xfrm>
            <a:off x="609906" y="702155"/>
            <a:ext cx="3568661" cy="1269713"/>
          </a:xfrm>
        </p:spPr>
        <p:txBody>
          <a:bodyPr>
            <a:normAutofit/>
          </a:bodyPr>
          <a:lstStyle/>
          <a:p>
            <a:pPr>
              <a:lnSpc>
                <a:spcPct val="90000"/>
              </a:lnSpc>
            </a:pPr>
            <a:r>
              <a:rPr lang="en-IN" b="1" dirty="0"/>
              <a:t>Exploratory Data Analysis REPORT</a:t>
            </a:r>
            <a:endParaRPr lang="en-US"/>
          </a:p>
        </p:txBody>
      </p:sp>
      <p:sp>
        <p:nvSpPr>
          <p:cNvPr id="12" name="Rectangle 11">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DAF8BA74-E48C-5D47-AC49-BE0E08AA9D3C}"/>
              </a:ext>
            </a:extLst>
          </p:cNvPr>
          <p:cNvSpPr>
            <a:spLocks noGrp="1"/>
          </p:cNvSpPr>
          <p:nvPr>
            <p:ph idx="1"/>
          </p:nvPr>
        </p:nvSpPr>
        <p:spPr>
          <a:xfrm>
            <a:off x="609906" y="2340864"/>
            <a:ext cx="3568661" cy="3634486"/>
          </a:xfrm>
        </p:spPr>
        <p:txBody>
          <a:bodyPr>
            <a:normAutofit/>
          </a:bodyPr>
          <a:lstStyle/>
          <a:p>
            <a:pPr>
              <a:lnSpc>
                <a:spcPct val="90000"/>
              </a:lnSpc>
            </a:pPr>
            <a:r>
              <a:rPr lang="en-IN" sz="1300" b="1"/>
              <a:t>Observation and analysis based on the results are as follows:</a:t>
            </a:r>
          </a:p>
          <a:p>
            <a:pPr>
              <a:lnSpc>
                <a:spcPct val="90000"/>
              </a:lnSpc>
            </a:pPr>
            <a:r>
              <a:rPr lang="en-IN" sz="1300"/>
              <a:t>With these data, we are sure that there are very few options for Kids Clothing across the Manhattan region.</a:t>
            </a:r>
          </a:p>
          <a:p>
            <a:pPr>
              <a:lnSpc>
                <a:spcPct val="90000"/>
              </a:lnSpc>
            </a:pPr>
            <a:r>
              <a:rPr lang="en-IN" sz="1300" i="1"/>
              <a:t>It could be a good idea if our boss's friend opens up a Kids Store.</a:t>
            </a:r>
            <a:endParaRPr lang="en-IN" sz="1300"/>
          </a:p>
          <a:p>
            <a:pPr>
              <a:lnSpc>
                <a:spcPct val="90000"/>
              </a:lnSpc>
            </a:pPr>
            <a:r>
              <a:rPr lang="en-IN" sz="1300"/>
              <a:t>There are already quite a few shops that are there for Women's and Men's. So, if they open up a new shop in those categories, then they might end up facing heavy competition from others.</a:t>
            </a:r>
          </a:p>
          <a:p>
            <a:pPr>
              <a:lnSpc>
                <a:spcPct val="90000"/>
              </a:lnSpc>
            </a:pPr>
            <a:r>
              <a:rPr lang="en-IN" sz="1300" b="1"/>
              <a:t>"Less competition, lesser the risks".</a:t>
            </a:r>
            <a:r>
              <a:rPr lang="en-IN" sz="1300"/>
              <a:t> Also, with our boss previous project, he is aware that there are many kids in that region. That could pull the crowd. </a:t>
            </a:r>
          </a:p>
          <a:p>
            <a:pPr>
              <a:lnSpc>
                <a:spcPct val="90000"/>
              </a:lnSpc>
            </a:pPr>
            <a:endParaRPr lang="en-IN" sz="1300"/>
          </a:p>
          <a:p>
            <a:pPr>
              <a:lnSpc>
                <a:spcPct val="90000"/>
              </a:lnSpc>
            </a:pPr>
            <a:endParaRPr lang="en-US" sz="1300"/>
          </a:p>
        </p:txBody>
      </p:sp>
      <p:pic>
        <p:nvPicPr>
          <p:cNvPr id="5" name="Picture 4" descr="A picture containing drawing&#10;&#10;Description automatically generated">
            <a:extLst>
              <a:ext uri="{FF2B5EF4-FFF2-40B4-BE49-F238E27FC236}">
                <a16:creationId xmlns:a16="http://schemas.microsoft.com/office/drawing/2014/main" id="{35A21249-38AD-2E49-9E0F-2063E2074A06}"/>
              </a:ext>
            </a:extLst>
          </p:cNvPr>
          <p:cNvPicPr>
            <a:picLocks noChangeAspect="1"/>
          </p:cNvPicPr>
          <p:nvPr/>
        </p:nvPicPr>
        <p:blipFill>
          <a:blip r:embed="rId2"/>
          <a:stretch>
            <a:fillRect/>
          </a:stretch>
        </p:blipFill>
        <p:spPr>
          <a:xfrm>
            <a:off x="4654296" y="1469716"/>
            <a:ext cx="6735272" cy="3738074"/>
          </a:xfrm>
          <a:prstGeom prst="rect">
            <a:avLst/>
          </a:prstGeom>
        </p:spPr>
      </p:pic>
    </p:spTree>
    <p:extLst>
      <p:ext uri="{BB962C8B-B14F-4D97-AF65-F5344CB8AC3E}">
        <p14:creationId xmlns:p14="http://schemas.microsoft.com/office/powerpoint/2010/main" val="1253137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BB53F82-F191-4EEB-AB7B-F69E634FA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1CC47D-7AFF-3546-AECC-E092CA224E5B}"/>
              </a:ext>
            </a:extLst>
          </p:cNvPr>
          <p:cNvSpPr>
            <a:spLocks noGrp="1"/>
          </p:cNvSpPr>
          <p:nvPr>
            <p:ph type="title"/>
          </p:nvPr>
        </p:nvSpPr>
        <p:spPr>
          <a:xfrm>
            <a:off x="581192" y="702156"/>
            <a:ext cx="11029616" cy="1188720"/>
          </a:xfrm>
        </p:spPr>
        <p:txBody>
          <a:bodyPr>
            <a:normAutofit/>
          </a:bodyPr>
          <a:lstStyle/>
          <a:p>
            <a:r>
              <a:rPr lang="en-US" dirty="0"/>
              <a:t>CONCLUSION</a:t>
            </a:r>
          </a:p>
        </p:txBody>
      </p:sp>
      <p:sp>
        <p:nvSpPr>
          <p:cNvPr id="12" name="Rectangle 11">
            <a:extLst>
              <a:ext uri="{FF2B5EF4-FFF2-40B4-BE49-F238E27FC236}">
                <a16:creationId xmlns:a16="http://schemas.microsoft.com/office/drawing/2014/main" id="{8616AA08-3831-473D-B61B-89484A33C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8431B918-3A1C-46BA-9430-CAD97D9DA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8400935A-2F82-4DC4-A4E1-E12EFB8C27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A3D5D599-1CAE-4C92-B5AE-8E51AF6D4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screenshot&#10;&#10;Description automatically generated">
            <a:extLst>
              <a:ext uri="{FF2B5EF4-FFF2-40B4-BE49-F238E27FC236}">
                <a16:creationId xmlns:a16="http://schemas.microsoft.com/office/drawing/2014/main" id="{5FC5211F-093C-6945-A4FE-9A63E5D786C0}"/>
              </a:ext>
            </a:extLst>
          </p:cNvPr>
          <p:cNvPicPr>
            <a:picLocks noChangeAspect="1"/>
          </p:cNvPicPr>
          <p:nvPr/>
        </p:nvPicPr>
        <p:blipFill>
          <a:blip r:embed="rId2"/>
          <a:stretch>
            <a:fillRect/>
          </a:stretch>
        </p:blipFill>
        <p:spPr>
          <a:xfrm>
            <a:off x="780698" y="2593114"/>
            <a:ext cx="4748741" cy="3217270"/>
          </a:xfrm>
          <a:prstGeom prst="rect">
            <a:avLst/>
          </a:prstGeom>
        </p:spPr>
      </p:pic>
      <p:sp>
        <p:nvSpPr>
          <p:cNvPr id="3" name="Content Placeholder 2">
            <a:extLst>
              <a:ext uri="{FF2B5EF4-FFF2-40B4-BE49-F238E27FC236}">
                <a16:creationId xmlns:a16="http://schemas.microsoft.com/office/drawing/2014/main" id="{073FBEDF-18AA-034E-B2D7-419AD397C532}"/>
              </a:ext>
            </a:extLst>
          </p:cNvPr>
          <p:cNvSpPr>
            <a:spLocks noGrp="1"/>
          </p:cNvSpPr>
          <p:nvPr>
            <p:ph idx="1"/>
          </p:nvPr>
        </p:nvSpPr>
        <p:spPr>
          <a:xfrm>
            <a:off x="6335805" y="2180496"/>
            <a:ext cx="5275001" cy="4045683"/>
          </a:xfrm>
        </p:spPr>
        <p:txBody>
          <a:bodyPr>
            <a:normAutofit/>
          </a:bodyPr>
          <a:lstStyle/>
          <a:p>
            <a:pPr>
              <a:buClr>
                <a:srgbClr val="BE5F2F"/>
              </a:buClr>
            </a:pPr>
            <a:r>
              <a:rPr lang="en-IN"/>
              <a:t>We would suggest opening a Kids shop is a much better option compared to other Clothing categories since competition is very less.. Plus, two shops that are located in the Kids category is received lesser popularity. With a good marketing strategy, it is easy to reach people's knowledge.</a:t>
            </a:r>
            <a:endParaRPr lang="en-US"/>
          </a:p>
        </p:txBody>
      </p:sp>
    </p:spTree>
    <p:extLst>
      <p:ext uri="{BB962C8B-B14F-4D97-AF65-F5344CB8AC3E}">
        <p14:creationId xmlns:p14="http://schemas.microsoft.com/office/powerpoint/2010/main" val="2706335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D66B39F-E615-B34E-AF73-3285EE0B25F4}"/>
              </a:ext>
            </a:extLst>
          </p:cNvPr>
          <p:cNvSpPr>
            <a:spLocks noGrp="1"/>
          </p:cNvSpPr>
          <p:nvPr>
            <p:ph type="title"/>
          </p:nvPr>
        </p:nvSpPr>
        <p:spPr>
          <a:xfrm>
            <a:off x="8013433" y="702156"/>
            <a:ext cx="3568661" cy="1188720"/>
          </a:xfrm>
        </p:spPr>
        <p:txBody>
          <a:bodyPr>
            <a:normAutofit/>
          </a:bodyPr>
          <a:lstStyle/>
          <a:p>
            <a:r>
              <a:rPr lang="en-US"/>
              <a:t>FUTURE DIRECTIONS</a:t>
            </a:r>
            <a:endParaRPr lang="en-US" dirty="0"/>
          </a:p>
        </p:txBody>
      </p:sp>
      <p:pic>
        <p:nvPicPr>
          <p:cNvPr id="15" name="Picture 4">
            <a:extLst>
              <a:ext uri="{FF2B5EF4-FFF2-40B4-BE49-F238E27FC236}">
                <a16:creationId xmlns:a16="http://schemas.microsoft.com/office/drawing/2014/main" id="{0521B319-30AF-4449-8713-F6E4CA7AE828}"/>
              </a:ext>
            </a:extLst>
          </p:cNvPr>
          <p:cNvPicPr>
            <a:picLocks noChangeAspect="1"/>
          </p:cNvPicPr>
          <p:nvPr/>
        </p:nvPicPr>
        <p:blipFill rotWithShape="1">
          <a:blip r:embed="rId2"/>
          <a:srcRect l="14077" r="12833"/>
          <a:stretch/>
        </p:blipFill>
        <p:spPr>
          <a:xfrm>
            <a:off x="20" y="10"/>
            <a:ext cx="7537685" cy="6857990"/>
          </a:xfrm>
          <a:prstGeom prst="rect">
            <a:avLst/>
          </a:prstGeom>
        </p:spPr>
      </p:pic>
      <p:sp>
        <p:nvSpPr>
          <p:cNvPr id="22" name="Rectangle 21">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54D27630-843A-D64E-8CFA-CC8ECFD56735}"/>
              </a:ext>
            </a:extLst>
          </p:cNvPr>
          <p:cNvSpPr>
            <a:spLocks noGrp="1"/>
          </p:cNvSpPr>
          <p:nvPr>
            <p:ph idx="1"/>
          </p:nvPr>
        </p:nvSpPr>
        <p:spPr>
          <a:xfrm>
            <a:off x="8013433" y="2340864"/>
            <a:ext cx="3568661" cy="3634486"/>
          </a:xfrm>
        </p:spPr>
        <p:txBody>
          <a:bodyPr>
            <a:normAutofit/>
          </a:bodyPr>
          <a:lstStyle/>
          <a:p>
            <a:r>
              <a:rPr lang="en-IN"/>
              <a:t>The recommendation is to start exploring the right options to marketing channels. Let's try to win people's hearts.</a:t>
            </a:r>
            <a:endParaRPr lang="en-US" dirty="0"/>
          </a:p>
        </p:txBody>
      </p:sp>
    </p:spTree>
    <p:extLst>
      <p:ext uri="{BB962C8B-B14F-4D97-AF65-F5344CB8AC3E}">
        <p14:creationId xmlns:p14="http://schemas.microsoft.com/office/powerpoint/2010/main" val="3752528876"/>
      </p:ext>
    </p:extLst>
  </p:cSld>
  <p:clrMapOvr>
    <a:masterClrMapping/>
  </p:clrMapOvr>
</p:sld>
</file>

<file path=ppt/theme/theme1.xml><?xml version="1.0" encoding="utf-8"?>
<a:theme xmlns:a="http://schemas.openxmlformats.org/drawingml/2006/main" name="DividendVTI">
  <a:themeElements>
    <a:clrScheme name="AnalogousFromRegularSeed_2SEEDS">
      <a:dk1>
        <a:srgbClr val="000000"/>
      </a:dk1>
      <a:lt1>
        <a:srgbClr val="FFFFFF"/>
      </a:lt1>
      <a:dk2>
        <a:srgbClr val="413124"/>
      </a:dk2>
      <a:lt2>
        <a:srgbClr val="E2E6E8"/>
      </a:lt2>
      <a:accent1>
        <a:srgbClr val="CF404C"/>
      </a:accent1>
      <a:accent2>
        <a:srgbClr val="BE5F2F"/>
      </a:accent2>
      <a:accent3>
        <a:srgbClr val="BE9E3B"/>
      </a:accent3>
      <a:accent4>
        <a:srgbClr val="2FA2BE"/>
      </a:accent4>
      <a:accent5>
        <a:srgbClr val="4079CF"/>
      </a:accent5>
      <a:accent6>
        <a:srgbClr val="5552C9"/>
      </a:accent6>
      <a:hlink>
        <a:srgbClr val="3B8AB2"/>
      </a:hlink>
      <a:folHlink>
        <a:srgbClr val="7F7F7F"/>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0</TotalTime>
  <Words>758</Words>
  <Application>Microsoft Macintosh PowerPoint</Application>
  <PresentationFormat>Widescreen</PresentationFormat>
  <Paragraphs>32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-apple-system</vt:lpstr>
      <vt:lpstr>Arial</vt:lpstr>
      <vt:lpstr>Gill Sans MT</vt:lpstr>
      <vt:lpstr>Wingdings 2</vt:lpstr>
      <vt:lpstr>DividendVTI</vt:lpstr>
      <vt:lpstr>Battle of Neighborhoods -Project</vt:lpstr>
      <vt:lpstr>Introduction</vt:lpstr>
      <vt:lpstr>Problem Statement</vt:lpstr>
      <vt:lpstr>BACKGROUND</vt:lpstr>
      <vt:lpstr>IDEA</vt:lpstr>
      <vt:lpstr>INITIAL ANALYSIS Ankur started researching the data required to identify the best kind (categories - Men's, Women's and Kids) of Clothing stores that can be opened in New York City. The followings are the list of data he shortlisted to figure out the answer</vt:lpstr>
      <vt:lpstr>Exploratory Data Analysis REPORT</vt:lpstr>
      <vt:lpstr>CONCLUSION</vt:lpstr>
      <vt:lpstr>FUTURE DIRECTIONS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Neighborhoods -Project</dc:title>
  <dc:creator>Sakthi Saravanan Shanmugam</dc:creator>
  <cp:lastModifiedBy>Sakthi Saravanan Shanmugam</cp:lastModifiedBy>
  <cp:revision>1</cp:revision>
  <dcterms:created xsi:type="dcterms:W3CDTF">2020-02-01T18:39:06Z</dcterms:created>
  <dcterms:modified xsi:type="dcterms:W3CDTF">2020-02-01T18:39:33Z</dcterms:modified>
</cp:coreProperties>
</file>