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5" r:id="rId2"/>
    <p:sldId id="262" r:id="rId3"/>
    <p:sldId id="264" r:id="rId4"/>
    <p:sldId id="261" r:id="rId5"/>
    <p:sldId id="263" r:id="rId6"/>
    <p:sldId id="259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592"/>
  </p:normalViewPr>
  <p:slideViewPr>
    <p:cSldViewPr snapToGrid="0" snapToObjects="1">
      <p:cViewPr varScale="1">
        <p:scale>
          <a:sx n="91" d="100"/>
          <a:sy n="91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317EC-FECF-4F40-951B-41CBAEA9168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9E331-3102-2F4E-BFF3-309A94B3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0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9E331-3102-2F4E-BFF3-309A94B381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3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9E331-3102-2F4E-BFF3-309A94B381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9E331-3102-2F4E-BFF3-309A94B381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9E331-3102-2F4E-BFF3-309A94B381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1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9E331-3102-2F4E-BFF3-309A94B381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8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9E331-3102-2F4E-BFF3-309A94B381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1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9E331-3102-2F4E-BFF3-309A94B381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4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6F8A-E285-8D4A-B162-2BCEBD754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3BFB2-0DDE-CD44-8150-B6BD5C30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7B56-90EE-F24A-83FA-BE952DDD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1069-D84F-1944-A3F0-0AD0EFA4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02D5B-FB68-2F49-BA47-F207EAAD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9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8802-935B-6448-B6B2-6A210C50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B7BE2-1D7B-2047-941A-F15C36BC5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BB445-675B-364F-953C-226E5152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4F97-67B6-B14C-BDA3-7D9727D3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BEAA-674F-D948-9626-0A576DBC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77CCA-FDFB-6E4E-BC7A-8EA9227EF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C638F-F320-9244-B082-446880736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BED3-4488-D74B-943C-3C20CDDD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282D-4531-064C-91F0-68254106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4324-AE98-114F-9815-EF33DC30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FA85-4FAE-1D45-B68E-21F38F8E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D486-30CC-EE43-BB5F-ECB67C4D1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32B0-806E-5D42-80C2-A377CFA1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11C0-CE52-2D4E-9F9A-1ACD90A4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3A52-8747-1B4D-9925-E2A29112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1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6BEA-CC79-164C-B054-C1765EAD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069A8-C27F-4D43-A4C2-0CC00B227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F3A5-EEE5-EB41-AEA7-DB23F2F2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20F4-BF41-A64B-8E92-81AA66C2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BBFF-42FE-7047-B025-0364E63B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9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4734-00B0-204E-A13C-8043D426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2751-9334-5F4A-A843-06C230A4E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75399-D15D-364B-9EB6-D37C721C4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0EC7B-CD5A-804A-BDBB-5D2FCCB7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0C15F-4CBF-3D40-8606-D80103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7FC1-DB98-E544-AD79-AAA5E158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2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41E7-7525-EF49-9A6A-E8BD2A83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12359-E930-8540-9EAD-2F2C0889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E8DF3-98F9-6940-AF64-A90DCFC3B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73A7D-7837-C649-B5E6-12864263C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D959D-07B7-C743-B2F7-5578D029B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51281-0096-D74A-B026-1DE6F629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C5770-4CB8-1E42-8E17-095F8ED7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2CDE8-55B3-8547-83C3-ABCA9AF0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2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D1DD-82C4-6142-80EE-6BE312F8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BA9D3-6DA6-1F47-818C-2CE9A877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7998E-D2DE-0442-B947-FD788D2E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AC4E7-B405-3249-9B5A-B78B71AC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CA135-8BF7-6846-A518-6ECD38BD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98DA0-2195-584F-8DB4-5DB7DB8C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C863F-C12D-834F-82CC-4B69C3D8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3130-834F-8647-8434-A1704717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2AD2-29FA-F144-8952-4BF77BD9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06627-EB65-4841-956F-BD380EE9D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2BE4C-2D75-DC4A-8FA8-57F7E581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8122F-D51D-C145-B316-BE08F106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7CF51-5A52-8B46-88F5-5B20CBA3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4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99D4-F40C-7B4B-8021-78147B81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DB17B-6F79-8F49-ABA2-04BAFBCC9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68E9A-DD6B-A54A-999B-8FAC420A2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98C9E-3F7C-2F40-A227-D61649E1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238C-F35A-5844-AA96-A2A2E441CB95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B2C75-0C79-514A-9EF6-46BC35E3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7F11E-EA25-3D49-B68D-F2013C5B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1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6DE95-4A4B-5A44-BF2E-BFDE0E90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7A13-D5EF-6C47-97BA-D295754C0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55E3-3D80-8747-960C-8AA340BCC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3238C-F35A-5844-AA96-A2A2E441CB95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5C588-E2E9-324D-900A-53B2DD8B7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B700-EFC7-4A4C-BD62-40652D4EA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3B9AB-AF1F-AB4C-8FB5-40D178CF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6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monitor, sitting, television, light&#10;&#10;Description automatically generated">
            <a:extLst>
              <a:ext uri="{FF2B5EF4-FFF2-40B4-BE49-F238E27FC236}">
                <a16:creationId xmlns:a16="http://schemas.microsoft.com/office/drawing/2014/main" id="{A31E2C29-174E-5A45-A843-3EDA5542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738" r="9090" b="16733"/>
          <a:stretch/>
        </p:blipFill>
        <p:spPr>
          <a:xfrm>
            <a:off x="7613285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F9EBF-DD1F-EC4D-AA18-E1C7A2E5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941" y="5733604"/>
            <a:ext cx="3749563" cy="615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86A60-4A26-934C-A035-3E4D91DFD913}"/>
              </a:ext>
            </a:extLst>
          </p:cNvPr>
          <p:cNvSpPr txBox="1"/>
          <p:nvPr/>
        </p:nvSpPr>
        <p:spPr>
          <a:xfrm>
            <a:off x="7882503" y="6348604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7878F-3DFC-204C-9B12-E00042747B82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73A3C-A254-FD45-B9F6-24D764565636}"/>
              </a:ext>
            </a:extLst>
          </p:cNvPr>
          <p:cNvSpPr/>
          <p:nvPr/>
        </p:nvSpPr>
        <p:spPr>
          <a:xfrm>
            <a:off x="420206" y="420624"/>
            <a:ext cx="1152562" cy="6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790FB-2375-634B-AA25-BE69ABCCC1D1}"/>
              </a:ext>
            </a:extLst>
          </p:cNvPr>
          <p:cNvSpPr/>
          <p:nvPr/>
        </p:nvSpPr>
        <p:spPr>
          <a:xfrm>
            <a:off x="274320" y="146304"/>
            <a:ext cx="5212080" cy="5138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EABED3-901A-A04A-B25C-0F4B38FA84BA}"/>
              </a:ext>
            </a:extLst>
          </p:cNvPr>
          <p:cNvSpPr/>
          <p:nvPr/>
        </p:nvSpPr>
        <p:spPr>
          <a:xfrm>
            <a:off x="182425" y="280294"/>
            <a:ext cx="7430859" cy="515124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few facts on Virtual Machines (VM):</a:t>
            </a:r>
          </a:p>
          <a:p>
            <a:r>
              <a:rPr lang="en-I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</a:t>
            </a:r>
          </a:p>
          <a:p>
            <a:endParaRPr lang="en-I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BareMetal servers on the cloud data centre have become so powerful. 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To avoid under-utilization, use VM concepts to its full extent.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Hence reduces the cost of running the data centre.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vSwitch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helps in establishing communication between VM's and the host.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But this also drives the need for high-bandwidth Ethernet interfaces. 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Remember, 1GbE, 10GbE?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6CEA3-E567-F144-BDDF-4FC5209AE348}"/>
              </a:ext>
            </a:extLst>
          </p:cNvPr>
          <p:cNvSpPr txBox="1"/>
          <p:nvPr/>
        </p:nvSpPr>
        <p:spPr>
          <a:xfrm>
            <a:off x="6748272" y="528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3A3B09-4039-B341-AECA-2C15A8762E8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26" y="422483"/>
            <a:ext cx="406400" cy="406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45B883-9683-4544-A8C2-0393D131DB3E}"/>
              </a:ext>
            </a:extLst>
          </p:cNvPr>
          <p:cNvSpPr txBox="1"/>
          <p:nvPr/>
        </p:nvSpPr>
        <p:spPr>
          <a:xfrm>
            <a:off x="9776958" y="44831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50000"/>
                  </a:schemeClr>
                </a:solidFill>
              </a:rPr>
              <a:t>techgoals.in</a:t>
            </a:r>
          </a:p>
        </p:txBody>
      </p:sp>
    </p:spTree>
    <p:extLst>
      <p:ext uri="{BB962C8B-B14F-4D97-AF65-F5344CB8AC3E}">
        <p14:creationId xmlns:p14="http://schemas.microsoft.com/office/powerpoint/2010/main" val="3313199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monitor, sitting, television, light&#10;&#10;Description automatically generated">
            <a:extLst>
              <a:ext uri="{FF2B5EF4-FFF2-40B4-BE49-F238E27FC236}">
                <a16:creationId xmlns:a16="http://schemas.microsoft.com/office/drawing/2014/main" id="{A31E2C29-174E-5A45-A843-3EDA5542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738" r="9090" b="16733"/>
          <a:stretch/>
        </p:blipFill>
        <p:spPr>
          <a:xfrm>
            <a:off x="7613285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F9EBF-DD1F-EC4D-AA18-E1C7A2E5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941" y="5733604"/>
            <a:ext cx="3749563" cy="615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86A60-4A26-934C-A035-3E4D91DFD913}"/>
              </a:ext>
            </a:extLst>
          </p:cNvPr>
          <p:cNvSpPr txBox="1"/>
          <p:nvPr/>
        </p:nvSpPr>
        <p:spPr>
          <a:xfrm>
            <a:off x="7882503" y="6348604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7878F-3DFC-204C-9B12-E00042747B82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73A3C-A254-FD45-B9F6-24D764565636}"/>
              </a:ext>
            </a:extLst>
          </p:cNvPr>
          <p:cNvSpPr/>
          <p:nvPr/>
        </p:nvSpPr>
        <p:spPr>
          <a:xfrm>
            <a:off x="420206" y="420624"/>
            <a:ext cx="1152562" cy="6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790FB-2375-634B-AA25-BE69ABCCC1D1}"/>
              </a:ext>
            </a:extLst>
          </p:cNvPr>
          <p:cNvSpPr/>
          <p:nvPr/>
        </p:nvSpPr>
        <p:spPr>
          <a:xfrm>
            <a:off x="274320" y="146304"/>
            <a:ext cx="5212080" cy="5138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EABED3-901A-A04A-B25C-0F4B38FA84BA}"/>
              </a:ext>
            </a:extLst>
          </p:cNvPr>
          <p:cNvSpPr/>
          <p:nvPr/>
        </p:nvSpPr>
        <p:spPr>
          <a:xfrm>
            <a:off x="182425" y="280294"/>
            <a:ext cx="7430859" cy="515124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few facts on server virtualization – </a:t>
            </a:r>
            <a:r>
              <a:rPr lang="en-IN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vSwitch</a:t>
            </a:r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</a:t>
            </a:r>
          </a:p>
          <a:p>
            <a:endParaRPr lang="en-IN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Virtualization is achieved with the help of a hypervisor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Hypervisor manages physical NIC (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pNIC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and exposes virtual NIC (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vNIC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to VM's for communication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To move packets between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pNIC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vNIC</a:t>
            </a:r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 hypervisor runs software called </a:t>
            </a:r>
            <a:r>
              <a:rPr lang="en-I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vSwitch</a:t>
            </a:r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Moving around packets, consumes more CPU resources; especially when many VM's exists on the host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Hence application that runs on the VM gets less CPU, that is not always acceptable! 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Heard of SR-IOV? that is one of the alternatives. Remember, everything is a trade-off.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6CEA3-E567-F144-BDDF-4FC5209AE348}"/>
              </a:ext>
            </a:extLst>
          </p:cNvPr>
          <p:cNvSpPr txBox="1"/>
          <p:nvPr/>
        </p:nvSpPr>
        <p:spPr>
          <a:xfrm>
            <a:off x="6748272" y="528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3A3B09-4039-B341-AECA-2C15A8762E8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26" y="422483"/>
            <a:ext cx="406400" cy="406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45B883-9683-4544-A8C2-0393D131DB3E}"/>
              </a:ext>
            </a:extLst>
          </p:cNvPr>
          <p:cNvSpPr txBox="1"/>
          <p:nvPr/>
        </p:nvSpPr>
        <p:spPr>
          <a:xfrm>
            <a:off x="9776958" y="44831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50000"/>
                  </a:schemeClr>
                </a:solidFill>
              </a:rPr>
              <a:t>techgoals.in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2FEEE2-3AE3-FE4D-9D8E-EF900CFC84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bright="-35000" contrast="9000"/>
                    </a14:imgEffect>
                  </a14:imgLayer>
                </a14:imgProps>
              </a:ext>
            </a:extLst>
          </a:blip>
          <a:srcRect l="26810" t="22205" r="33546" b="6821"/>
          <a:stretch/>
        </p:blipFill>
        <p:spPr>
          <a:xfrm>
            <a:off x="6267113" y="5573725"/>
            <a:ext cx="1331780" cy="11294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514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monitor, sitting, television, light&#10;&#10;Description automatically generated">
            <a:extLst>
              <a:ext uri="{FF2B5EF4-FFF2-40B4-BE49-F238E27FC236}">
                <a16:creationId xmlns:a16="http://schemas.microsoft.com/office/drawing/2014/main" id="{A31E2C29-174E-5A45-A843-3EDA5542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738" r="9090" b="16733"/>
          <a:stretch/>
        </p:blipFill>
        <p:spPr>
          <a:xfrm>
            <a:off x="7613285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F9EBF-DD1F-EC4D-AA18-E1C7A2E5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941" y="5733604"/>
            <a:ext cx="3749563" cy="615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86A60-4A26-934C-A035-3E4D91DFD913}"/>
              </a:ext>
            </a:extLst>
          </p:cNvPr>
          <p:cNvSpPr txBox="1"/>
          <p:nvPr/>
        </p:nvSpPr>
        <p:spPr>
          <a:xfrm>
            <a:off x="7882503" y="6348604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7878F-3DFC-204C-9B12-E00042747B82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73A3C-A254-FD45-B9F6-24D764565636}"/>
              </a:ext>
            </a:extLst>
          </p:cNvPr>
          <p:cNvSpPr/>
          <p:nvPr/>
        </p:nvSpPr>
        <p:spPr>
          <a:xfrm>
            <a:off x="420206" y="420624"/>
            <a:ext cx="1152562" cy="6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790FB-2375-634B-AA25-BE69ABCCC1D1}"/>
              </a:ext>
            </a:extLst>
          </p:cNvPr>
          <p:cNvSpPr/>
          <p:nvPr/>
        </p:nvSpPr>
        <p:spPr>
          <a:xfrm>
            <a:off x="274320" y="146304"/>
            <a:ext cx="5212080" cy="5138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EABED3-901A-A04A-B25C-0F4B38FA84BA}"/>
              </a:ext>
            </a:extLst>
          </p:cNvPr>
          <p:cNvSpPr/>
          <p:nvPr/>
        </p:nvSpPr>
        <p:spPr>
          <a:xfrm>
            <a:off x="182425" y="280294"/>
            <a:ext cx="7430859" cy="515124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few facts on server virtualization -SR-IOV [</a:t>
            </a:r>
            <a:r>
              <a:rPr lang="en-IN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SingleRootInputOutputVirtualization</a:t>
            </a:r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Hypervisor runs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vSwitch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move packets between VM's and to the host that eventually consumes more CPU resources which should have been allocated to applications running on the VM</a:t>
            </a:r>
          </a:p>
          <a:p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Alternative could be SR-IOV, that is physical NIC supports virtualization by providing virtual functions in the form of queues which give transmit and receive support along with the physical function [real ethernet port]</a:t>
            </a:r>
          </a:p>
          <a:p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Virtual functions and the ethernet port would communicate [or gets mapped] via L2 switch inside the physical NIC</a:t>
            </a:r>
          </a:p>
          <a:p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Packets bypasses hypervisor when it is transferred between VMs and the virtual functions with the help of Direct Memory Access [DMA], hence lesser CPU cycles. =&gt; hypervisor is used only to map virtual functions with VMs</a:t>
            </a:r>
          </a:p>
          <a:p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[Advantage] higher throughput - [Disadvantage] VM migration becomes hard as VMs are tightly coupled with a particular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pNIC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virtual function resources</a:t>
            </a:r>
          </a:p>
          <a:p>
            <a:endParaRPr lang="en-IN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Remember, everything is a trade-off.</a:t>
            </a:r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6CEA3-E567-F144-BDDF-4FC5209AE348}"/>
              </a:ext>
            </a:extLst>
          </p:cNvPr>
          <p:cNvSpPr txBox="1"/>
          <p:nvPr/>
        </p:nvSpPr>
        <p:spPr>
          <a:xfrm>
            <a:off x="6748272" y="528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3A3B09-4039-B341-AECA-2C15A8762E8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26" y="422483"/>
            <a:ext cx="406400" cy="406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45B883-9683-4544-A8C2-0393D131DB3E}"/>
              </a:ext>
            </a:extLst>
          </p:cNvPr>
          <p:cNvSpPr txBox="1"/>
          <p:nvPr/>
        </p:nvSpPr>
        <p:spPr>
          <a:xfrm>
            <a:off x="9776958" y="44831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50000"/>
                  </a:schemeClr>
                </a:solidFill>
              </a:rPr>
              <a:t>techgoals.in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CE3C06-CE16-444A-8391-C458A38A05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bright="-35000" contrast="9000"/>
                    </a14:imgEffect>
                  </a14:imgLayer>
                </a14:imgProps>
              </a:ext>
            </a:extLst>
          </a:blip>
          <a:srcRect l="26810" t="22205" r="33546" b="6821"/>
          <a:stretch/>
        </p:blipFill>
        <p:spPr>
          <a:xfrm>
            <a:off x="4156521" y="5583164"/>
            <a:ext cx="1314749" cy="1114958"/>
          </a:xfrm>
          <a:prstGeom prst="rect">
            <a:avLst/>
          </a:prstGeom>
          <a:ln>
            <a:noFill/>
          </a:ln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97D6C0-320F-4740-97D0-3753824747E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4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0"/>
                    </a14:imgEffect>
                    <a14:imgEffect>
                      <a14:brightnessContrast bright="-35000" contrast="9000"/>
                    </a14:imgEffect>
                  </a14:imgLayer>
                </a14:imgProps>
              </a:ext>
            </a:extLst>
          </a:blip>
          <a:srcRect l="23394" t="29180" r="15612" b="2260"/>
          <a:stretch/>
        </p:blipFill>
        <p:spPr>
          <a:xfrm>
            <a:off x="5534344" y="5583164"/>
            <a:ext cx="2094070" cy="11149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834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monitor, sitting, television, light&#10;&#10;Description automatically generated">
            <a:extLst>
              <a:ext uri="{FF2B5EF4-FFF2-40B4-BE49-F238E27FC236}">
                <a16:creationId xmlns:a16="http://schemas.microsoft.com/office/drawing/2014/main" id="{A31E2C29-174E-5A45-A843-3EDA5542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738" r="9090" b="16733"/>
          <a:stretch/>
        </p:blipFill>
        <p:spPr>
          <a:xfrm>
            <a:off x="7613285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F9EBF-DD1F-EC4D-AA18-E1C7A2E5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941" y="5733604"/>
            <a:ext cx="3749563" cy="615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86A60-4A26-934C-A035-3E4D91DFD913}"/>
              </a:ext>
            </a:extLst>
          </p:cNvPr>
          <p:cNvSpPr txBox="1"/>
          <p:nvPr/>
        </p:nvSpPr>
        <p:spPr>
          <a:xfrm>
            <a:off x="7882503" y="6348604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7878F-3DFC-204C-9B12-E00042747B82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73A3C-A254-FD45-B9F6-24D764565636}"/>
              </a:ext>
            </a:extLst>
          </p:cNvPr>
          <p:cNvSpPr/>
          <p:nvPr/>
        </p:nvSpPr>
        <p:spPr>
          <a:xfrm>
            <a:off x="420206" y="420624"/>
            <a:ext cx="1152562" cy="6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790FB-2375-634B-AA25-BE69ABCCC1D1}"/>
              </a:ext>
            </a:extLst>
          </p:cNvPr>
          <p:cNvSpPr/>
          <p:nvPr/>
        </p:nvSpPr>
        <p:spPr>
          <a:xfrm>
            <a:off x="274320" y="146304"/>
            <a:ext cx="5212080" cy="5138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EABED3-901A-A04A-B25C-0F4B38FA84BA}"/>
              </a:ext>
            </a:extLst>
          </p:cNvPr>
          <p:cNvSpPr/>
          <p:nvPr/>
        </p:nvSpPr>
        <p:spPr>
          <a:xfrm>
            <a:off x="145849" y="280294"/>
            <a:ext cx="7430860" cy="515124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few facts on Virtual Machines (VM) Migration:</a:t>
            </a:r>
          </a:p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What happens if the physical server that is running your VMs went down? Or you want to move VMs to a higher config server that supports sudden application demand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In any case, users should not be affected during these events, right? Agility matters for seamless migration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The VM migration means, is not only about spinning up another instance of a VM. Agility achieved when the system is good enough in Memory and Network migration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Storage and memory migrations help in retaining the data the VM was holding and it is achieved by either duplicating the memory faster and attach it to a new instance, or having something like Storage Access Network (SAN) =&gt; common storage pool [so that the new VM just needs point to the address location of shared disk] 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Network migration (updating IP rules in switches) needs to be handled as well so that the new VM instance can be reached seamlessly. 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Remember, application requests that use TCP can bare with packet loss (as it can retry), but not the storage-related transmissions as it can impact the consistency of the data across the system. So a reliable network is most important!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6CEA3-E567-F144-BDDF-4FC5209AE348}"/>
              </a:ext>
            </a:extLst>
          </p:cNvPr>
          <p:cNvSpPr txBox="1"/>
          <p:nvPr/>
        </p:nvSpPr>
        <p:spPr>
          <a:xfrm>
            <a:off x="6748272" y="528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3A3B09-4039-B341-AECA-2C15A8762E8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26" y="422483"/>
            <a:ext cx="406400" cy="406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45B883-9683-4544-A8C2-0393D131DB3E}"/>
              </a:ext>
            </a:extLst>
          </p:cNvPr>
          <p:cNvSpPr txBox="1"/>
          <p:nvPr/>
        </p:nvSpPr>
        <p:spPr>
          <a:xfrm>
            <a:off x="9776958" y="44831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50000"/>
                  </a:schemeClr>
                </a:solidFill>
              </a:rPr>
              <a:t>techgoals.in</a:t>
            </a:r>
          </a:p>
        </p:txBody>
      </p:sp>
    </p:spTree>
    <p:extLst>
      <p:ext uri="{BB962C8B-B14F-4D97-AF65-F5344CB8AC3E}">
        <p14:creationId xmlns:p14="http://schemas.microsoft.com/office/powerpoint/2010/main" val="2031444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monitor, sitting, television, light&#10;&#10;Description automatically generated">
            <a:extLst>
              <a:ext uri="{FF2B5EF4-FFF2-40B4-BE49-F238E27FC236}">
                <a16:creationId xmlns:a16="http://schemas.microsoft.com/office/drawing/2014/main" id="{A31E2C29-174E-5A45-A843-3EDA5542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738" r="9090" b="16733"/>
          <a:stretch/>
        </p:blipFill>
        <p:spPr>
          <a:xfrm>
            <a:off x="7613285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F9EBF-DD1F-EC4D-AA18-E1C7A2E5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941" y="5733604"/>
            <a:ext cx="3749563" cy="615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86A60-4A26-934C-A035-3E4D91DFD913}"/>
              </a:ext>
            </a:extLst>
          </p:cNvPr>
          <p:cNvSpPr txBox="1"/>
          <p:nvPr/>
        </p:nvSpPr>
        <p:spPr>
          <a:xfrm>
            <a:off x="7882503" y="6348604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7878F-3DFC-204C-9B12-E00042747B82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73A3C-A254-FD45-B9F6-24D764565636}"/>
              </a:ext>
            </a:extLst>
          </p:cNvPr>
          <p:cNvSpPr/>
          <p:nvPr/>
        </p:nvSpPr>
        <p:spPr>
          <a:xfrm>
            <a:off x="420206" y="420624"/>
            <a:ext cx="1152562" cy="6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790FB-2375-634B-AA25-BE69ABCCC1D1}"/>
              </a:ext>
            </a:extLst>
          </p:cNvPr>
          <p:cNvSpPr/>
          <p:nvPr/>
        </p:nvSpPr>
        <p:spPr>
          <a:xfrm>
            <a:off x="274320" y="146304"/>
            <a:ext cx="5212080" cy="5138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EABED3-901A-A04A-B25C-0F4B38FA84BA}"/>
              </a:ext>
            </a:extLst>
          </p:cNvPr>
          <p:cNvSpPr/>
          <p:nvPr/>
        </p:nvSpPr>
        <p:spPr>
          <a:xfrm>
            <a:off x="145849" y="280294"/>
            <a:ext cx="7430860" cy="515124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few facts on Virtual Extensible Local Area Network (VXLAN):</a:t>
            </a:r>
          </a:p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VXLAN is an overlay technology that lets you stretch layer 2 connections over the layer 3 network.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VXLAN is used for network isolation typically to support a multi-tenant environment in a large data centre.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VXLAN supports more isolations compared to VLAN due to its bits length: 24 bits VLAN Network ID (VNI in short)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VXLAN is a more preferable option to segregate customers than VLAN from a provider point of view. So that customers can make use of VLAN for their internal network isolations within that VXLAN network. 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MAC address learning is done through a multicast IP. i.e. all VTEP [VXLAN Tunnel Endpoint] belong to given VNI would join to the same multicast group.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#6 VXLAN makes life easier for VM migrations. 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Remember, using VXLAN will eventually increase the frame size that might require a higher MTU size in underlying devices.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6CEA3-E567-F144-BDDF-4FC5209AE348}"/>
              </a:ext>
            </a:extLst>
          </p:cNvPr>
          <p:cNvSpPr txBox="1"/>
          <p:nvPr/>
        </p:nvSpPr>
        <p:spPr>
          <a:xfrm>
            <a:off x="6748272" y="528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3A3B09-4039-B341-AECA-2C15A8762E8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26" y="422483"/>
            <a:ext cx="406400" cy="406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45B883-9683-4544-A8C2-0393D131DB3E}"/>
              </a:ext>
            </a:extLst>
          </p:cNvPr>
          <p:cNvSpPr txBox="1"/>
          <p:nvPr/>
        </p:nvSpPr>
        <p:spPr>
          <a:xfrm>
            <a:off x="9776958" y="44831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50000"/>
                  </a:schemeClr>
                </a:solidFill>
              </a:rPr>
              <a:t>techgoals.in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3E3D80-A5B7-EE4A-8F55-948A99D7BD3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3564" y="5615822"/>
            <a:ext cx="2799721" cy="10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64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monitor, sitting, television, light&#10;&#10;Description automatically generated">
            <a:extLst>
              <a:ext uri="{FF2B5EF4-FFF2-40B4-BE49-F238E27FC236}">
                <a16:creationId xmlns:a16="http://schemas.microsoft.com/office/drawing/2014/main" id="{A31E2C29-174E-5A45-A843-3EDA5542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738" r="9090" b="16733"/>
          <a:stretch/>
        </p:blipFill>
        <p:spPr>
          <a:xfrm>
            <a:off x="7613285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F9EBF-DD1F-EC4D-AA18-E1C7A2E5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941" y="5733604"/>
            <a:ext cx="3749563" cy="615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86A60-4A26-934C-A035-3E4D91DFD913}"/>
              </a:ext>
            </a:extLst>
          </p:cNvPr>
          <p:cNvSpPr txBox="1"/>
          <p:nvPr/>
        </p:nvSpPr>
        <p:spPr>
          <a:xfrm>
            <a:off x="7882503" y="6348604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7878F-3DFC-204C-9B12-E00042747B82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73A3C-A254-FD45-B9F6-24D764565636}"/>
              </a:ext>
            </a:extLst>
          </p:cNvPr>
          <p:cNvSpPr/>
          <p:nvPr/>
        </p:nvSpPr>
        <p:spPr>
          <a:xfrm>
            <a:off x="420206" y="420624"/>
            <a:ext cx="1152562" cy="6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790FB-2375-634B-AA25-BE69ABCCC1D1}"/>
              </a:ext>
            </a:extLst>
          </p:cNvPr>
          <p:cNvSpPr/>
          <p:nvPr/>
        </p:nvSpPr>
        <p:spPr>
          <a:xfrm>
            <a:off x="274320" y="146304"/>
            <a:ext cx="5212080" cy="5138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EABED3-901A-A04A-B25C-0F4B38FA84BA}"/>
              </a:ext>
            </a:extLst>
          </p:cNvPr>
          <p:cNvSpPr/>
          <p:nvPr/>
        </p:nvSpPr>
        <p:spPr>
          <a:xfrm>
            <a:off x="182425" y="280294"/>
            <a:ext cx="7430859" cy="515124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few facts on Hypervisors:</a:t>
            </a:r>
          </a:p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Hypervisors are software that allows you to run multiple Virtual Machines (VM) on top of a host server hardware. 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Two types: Type-1 [BareMetal-based] = e.g. KVM &amp; Type-2 [hosted-on-top-of-OS] = e.g. VirtualBox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Type-1 is considered to be more secure as it reduces the attack surface area that is caused by the heavy OS on which hosted hypervisors (type-2) like VirtualBox are installed.  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In terms of performance, latency is more in Type-2 hypervisors as the data needs to pass through the additional OS layer on which hypervisor is hosted.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KVM is a Type-1 hypervisor; to install, you need, '</a:t>
            </a:r>
            <a:r>
              <a:rPr lang="en-IN" sz="12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kvm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that is hypervisor software, '</a:t>
            </a:r>
            <a:r>
              <a:rPr lang="en-IN" sz="12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</a:t>
            </a:r>
            <a:r>
              <a:rPr lang="en-IN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-install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is the CLI tool to manage VMs, and '</a:t>
            </a:r>
            <a:r>
              <a:rPr lang="en-IN" sz="12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libvirt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is the library that exposes some set of functions to interact with hypervisors &amp;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vms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using ‘</a:t>
            </a:r>
            <a:r>
              <a:rPr lang="en-IN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virsh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command.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Remember, </a:t>
            </a:r>
            <a:r>
              <a:rPr lang="en-IN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libvirt</a:t>
            </a:r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-python module also available if there is a need for automation using Python.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6CEA3-E567-F144-BDDF-4FC5209AE348}"/>
              </a:ext>
            </a:extLst>
          </p:cNvPr>
          <p:cNvSpPr txBox="1"/>
          <p:nvPr/>
        </p:nvSpPr>
        <p:spPr>
          <a:xfrm>
            <a:off x="6748272" y="528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3A3B09-4039-B341-AECA-2C15A8762E8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26" y="422483"/>
            <a:ext cx="406400" cy="406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45B883-9683-4544-A8C2-0393D131DB3E}"/>
              </a:ext>
            </a:extLst>
          </p:cNvPr>
          <p:cNvSpPr txBox="1"/>
          <p:nvPr/>
        </p:nvSpPr>
        <p:spPr>
          <a:xfrm>
            <a:off x="9776958" y="44831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50000"/>
                  </a:schemeClr>
                </a:solidFill>
              </a:rPr>
              <a:t>techgoals.in</a:t>
            </a:r>
          </a:p>
        </p:txBody>
      </p:sp>
      <p:pic>
        <p:nvPicPr>
          <p:cNvPr id="54" name="Picture 5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BD43D8-8FC7-A541-A6AE-F8DAE63D72E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9058" y="5547169"/>
            <a:ext cx="2230841" cy="125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55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monitor, sitting, television, light&#10;&#10;Description automatically generated">
            <a:extLst>
              <a:ext uri="{FF2B5EF4-FFF2-40B4-BE49-F238E27FC236}">
                <a16:creationId xmlns:a16="http://schemas.microsoft.com/office/drawing/2014/main" id="{A31E2C29-174E-5A45-A843-3EDA5542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6738" r="9090" b="16733"/>
          <a:stretch/>
        </p:blipFill>
        <p:spPr>
          <a:xfrm>
            <a:off x="7613285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F9EBF-DD1F-EC4D-AA18-E1C7A2E5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941" y="5733604"/>
            <a:ext cx="3749563" cy="615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#The16BitsWord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86A60-4A26-934C-A035-3E4D91DFD913}"/>
              </a:ext>
            </a:extLst>
          </p:cNvPr>
          <p:cNvSpPr txBox="1"/>
          <p:nvPr/>
        </p:nvSpPr>
        <p:spPr>
          <a:xfrm>
            <a:off x="7882503" y="6348604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“little drops make the mighty ocean”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7878F-3DFC-204C-9B12-E00042747B82}"/>
              </a:ext>
            </a:extLst>
          </p:cNvPr>
          <p:cNvSpPr txBox="1"/>
          <p:nvPr/>
        </p:nvSpPr>
        <p:spPr>
          <a:xfrm>
            <a:off x="182426" y="5961204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   : sakthishanmugam02@gmail.com</a:t>
            </a:r>
            <a:b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Twitter : @sakthis02 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Medium  : @sakthishanmugam02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73A3C-A254-FD45-B9F6-24D764565636}"/>
              </a:ext>
            </a:extLst>
          </p:cNvPr>
          <p:cNvSpPr/>
          <p:nvPr/>
        </p:nvSpPr>
        <p:spPr>
          <a:xfrm>
            <a:off x="420206" y="420624"/>
            <a:ext cx="1152562" cy="603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790FB-2375-634B-AA25-BE69ABCCC1D1}"/>
              </a:ext>
            </a:extLst>
          </p:cNvPr>
          <p:cNvSpPr/>
          <p:nvPr/>
        </p:nvSpPr>
        <p:spPr>
          <a:xfrm>
            <a:off x="274320" y="146304"/>
            <a:ext cx="5212080" cy="51389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EABED3-901A-A04A-B25C-0F4B38FA84BA}"/>
              </a:ext>
            </a:extLst>
          </p:cNvPr>
          <p:cNvSpPr/>
          <p:nvPr/>
        </p:nvSpPr>
        <p:spPr>
          <a:xfrm>
            <a:off x="182425" y="280294"/>
            <a:ext cx="7430859" cy="515124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few facts on Virtual Machine Disk Provisioning:</a:t>
            </a:r>
          </a:p>
          <a:p>
            <a:r>
              <a:rPr lang="en-I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Virtual Machine [VM] is like creating a computer within the computer that means VMs are getting sandboxed (isolated) from the rest of the system ( other VMs! ). It provides a layer of security that malfunctioning of a particular VM won't cause a problem to other VM.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To spin up the VM, we need a virtual disk that would contain a boot image. As we install any OS (e.g. Windows) on our laptop with some storage volume ( unless we do Network BOOT [PXE] ).  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These virtual disks could be provisioned as either THICK (or) THIN. and the size of the disk could be specified during VM creation time.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THICK means the max disk size specified during the creation is </a:t>
            </a: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reserved and will not be available for other VM.</a:t>
            </a:r>
          </a:p>
          <a:p>
            <a:endParaRPr lang="en-IN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THIN means the disks are only be allocated on-demand (based on the I/O operations) and the unused disks (remaining of max disk size) could be used by other VMs too.</a:t>
            </a:r>
          </a:p>
          <a:p>
            <a:endParaRPr lang="en-I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Remember that before the memory is allocated and ready for write operations, the disk has to be zeroed (means garbage clean-up). =&gt; This can increase the IOPS [Input Output Per Second]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6CEA3-E567-F144-BDDF-4FC5209AE348}"/>
              </a:ext>
            </a:extLst>
          </p:cNvPr>
          <p:cNvSpPr txBox="1"/>
          <p:nvPr/>
        </p:nvSpPr>
        <p:spPr>
          <a:xfrm>
            <a:off x="6748272" y="528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3A3B09-4039-B341-AECA-2C15A8762E8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26" y="422483"/>
            <a:ext cx="406400" cy="406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45B883-9683-4544-A8C2-0393D131DB3E}"/>
              </a:ext>
            </a:extLst>
          </p:cNvPr>
          <p:cNvSpPr txBox="1"/>
          <p:nvPr/>
        </p:nvSpPr>
        <p:spPr>
          <a:xfrm>
            <a:off x="9776958" y="44831"/>
            <a:ext cx="933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50000"/>
                  </a:schemeClr>
                </a:solidFill>
              </a:rPr>
              <a:t>techgoals.in</a:t>
            </a:r>
          </a:p>
        </p:txBody>
      </p:sp>
    </p:spTree>
    <p:extLst>
      <p:ext uri="{BB962C8B-B14F-4D97-AF65-F5344CB8AC3E}">
        <p14:creationId xmlns:p14="http://schemas.microsoft.com/office/powerpoint/2010/main" val="2919742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839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6524BDD-84C2-8C43-A82B-B7C0C7A14EEA}">
  <we:reference id="wa104380121" version="2.0.0.0" store="en-GB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1445</Words>
  <Application>Microsoft Macintosh PowerPoint</Application>
  <PresentationFormat>Widescreen</PresentationFormat>
  <Paragraphs>132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#The16BitsWord</vt:lpstr>
      <vt:lpstr>#The16BitsWord</vt:lpstr>
      <vt:lpstr>#The16BitsWord</vt:lpstr>
      <vt:lpstr>#The16BitsWord</vt:lpstr>
      <vt:lpstr>#The16BitsWord</vt:lpstr>
      <vt:lpstr>#The16BitsWord</vt:lpstr>
      <vt:lpstr>#The16BitsWord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#The16BitsWord</dc:title>
  <dc:creator>Sakthi Saravanan Shanmugam</dc:creator>
  <cp:lastModifiedBy>Sakthi Saravanan Shanmugam</cp:lastModifiedBy>
  <cp:revision>20</cp:revision>
  <dcterms:created xsi:type="dcterms:W3CDTF">2020-07-07T08:04:30Z</dcterms:created>
  <dcterms:modified xsi:type="dcterms:W3CDTF">2020-07-12T05:43:31Z</dcterms:modified>
</cp:coreProperties>
</file>