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35"/>
  </p:notesMasterIdLst>
  <p:sldIdLst>
    <p:sldId id="256" r:id="rId2"/>
    <p:sldId id="308" r:id="rId3"/>
    <p:sldId id="258" r:id="rId4"/>
    <p:sldId id="283" r:id="rId5"/>
    <p:sldId id="289" r:id="rId6"/>
    <p:sldId id="290" r:id="rId7"/>
    <p:sldId id="291" r:id="rId8"/>
    <p:sldId id="292" r:id="rId9"/>
    <p:sldId id="271" r:id="rId10"/>
    <p:sldId id="293" r:id="rId11"/>
    <p:sldId id="294" r:id="rId12"/>
    <p:sldId id="275" r:id="rId13"/>
    <p:sldId id="276" r:id="rId14"/>
    <p:sldId id="278" r:id="rId15"/>
    <p:sldId id="274" r:id="rId16"/>
    <p:sldId id="267" r:id="rId17"/>
    <p:sldId id="269" r:id="rId18"/>
    <p:sldId id="288" r:id="rId19"/>
    <p:sldId id="296" r:id="rId20"/>
    <p:sldId id="297" r:id="rId21"/>
    <p:sldId id="298" r:id="rId22"/>
    <p:sldId id="299" r:id="rId23"/>
    <p:sldId id="300" r:id="rId24"/>
    <p:sldId id="301" r:id="rId25"/>
    <p:sldId id="303" r:id="rId26"/>
    <p:sldId id="304" r:id="rId27"/>
    <p:sldId id="305" r:id="rId28"/>
    <p:sldId id="306" r:id="rId29"/>
    <p:sldId id="307" r:id="rId30"/>
    <p:sldId id="310" r:id="rId31"/>
    <p:sldId id="309" r:id="rId32"/>
    <p:sldId id="263" r:id="rId33"/>
    <p:sldId id="29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72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E0F8"/>
    <a:srgbClr val="2FA3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91" autoAdjust="0"/>
    <p:restoredTop sz="94660"/>
  </p:normalViewPr>
  <p:slideViewPr>
    <p:cSldViewPr snapToGrid="0" showGuides="1">
      <p:cViewPr varScale="1">
        <p:scale>
          <a:sx n="86" d="100"/>
          <a:sy n="86" d="100"/>
        </p:scale>
        <p:origin x="672" y="67"/>
      </p:cViewPr>
      <p:guideLst>
        <p:guide pos="672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3AA311-D3A3-4539-AEAC-A39956248A08}" type="datetimeFigureOut">
              <a:rPr lang="en-US" smtClean="0"/>
              <a:pPr/>
              <a:t>02-Jun-21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BB0791-3CA6-4E6F-9526-A8B4445D35E8}" type="slidenum">
              <a:rPr lang="en-US" smtClean="0"/>
              <a:pPr/>
              <a:t>‹#›</a:t>
            </a:fld>
            <a:endParaRPr lang="en-US"/>
          </a:p>
        </p:txBody>
      </p:sp>
    </p:spTree>
    <p:extLst>
      <p:ext uri="{BB962C8B-B14F-4D97-AF65-F5344CB8AC3E}">
        <p14:creationId xmlns:p14="http://schemas.microsoft.com/office/powerpoint/2010/main" val="408558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02-Jun-21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950357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02-Jun-21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940377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02-Jun-21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00166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pPr/>
              <a:t>02-Jun-21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020955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pPr/>
              <a:t>02-Jun-21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0387471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pPr/>
              <a:t>02-Jun-21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27926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pPr/>
              <a:t>02-Jun-21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21307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02-Jun-21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62075320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02-Jun-21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08628687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pPr/>
              <a:t>02-Jun-21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extLst>
      <p:ext uri="{BB962C8B-B14F-4D97-AF65-F5344CB8AC3E}">
        <p14:creationId xmlns:p14="http://schemas.microsoft.com/office/powerpoint/2010/main" val="3942613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02-Jun-21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98115778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pPr/>
              <a:t>02-Jun-21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16469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pPr/>
              <a:t>02-Jun-21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2338248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pPr/>
              <a:t>02-Jun-21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50171803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pPr/>
              <a:t>02-Jun-21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23184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509A250-FF31-4206-8172-F9D3106AACB1}" type="datetimeFigureOut">
              <a:rPr lang="en-US" smtClean="0"/>
              <a:pPr/>
              <a:t>02-Jun-21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986669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pPr/>
              <a:t>02-Jun-21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23755258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02-Jun-21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911426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AAD347D-5ACD-4C99-B74B-A9C85AD731AF}" type="datetimeFigureOut">
              <a:rPr lang="en-US" smtClean="0"/>
              <a:pPr/>
              <a:t>02-Jun-21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21548741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
            <a:ext cx="8825658" cy="3009900"/>
          </a:xfrm>
        </p:spPr>
        <p:txBody>
          <a:bodyPr>
            <a:normAutofit/>
          </a:bodyPr>
          <a:lstStyle/>
          <a:p>
            <a:r>
              <a:rPr lang="en-US" sz="2000" b="1" dirty="0">
                <a:latin typeface="Times New Roman" pitchFamily="18" charset="0"/>
                <a:cs typeface="Times New Roman" pitchFamily="18" charset="0"/>
              </a:rPr>
              <a:t>DEPARTEMENT OF INFORMATION SCIENCE &amp; ENGINEERING</a:t>
            </a:r>
            <a:br>
              <a:rPr lang="en-US" sz="2000" b="1" dirty="0">
                <a:latin typeface="Times New Roman" pitchFamily="18" charset="0"/>
                <a:cs typeface="Times New Roman" pitchFamily="18" charset="0"/>
              </a:rPr>
            </a:br>
            <a:r>
              <a:rPr lang="en-US" sz="2000" dirty="0">
                <a:latin typeface="Times New Roman" pitchFamily="18" charset="0"/>
                <a:cs typeface="Times New Roman" pitchFamily="18" charset="0"/>
              </a:rPr>
              <a:t>FINAL YEAR PROJECT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(2020-2021)</a:t>
            </a:r>
            <a:br>
              <a:rPr lang="en-US" sz="2000" dirty="0">
                <a:latin typeface="Times New Roman" pitchFamily="18" charset="0"/>
                <a:cs typeface="Times New Roman" pitchFamily="18" charset="0"/>
              </a:rPr>
            </a:br>
            <a:endParaRPr lang="en-IN" sz="2000" dirty="0"/>
          </a:p>
        </p:txBody>
      </p:sp>
      <p:sp>
        <p:nvSpPr>
          <p:cNvPr id="6" name="TextBox 5"/>
          <p:cNvSpPr txBox="1"/>
          <p:nvPr/>
        </p:nvSpPr>
        <p:spPr>
          <a:xfrm>
            <a:off x="422764" y="3050849"/>
            <a:ext cx="11285307" cy="1938992"/>
          </a:xfrm>
          <a:prstGeom prst="rect">
            <a:avLst/>
          </a:prstGeom>
          <a:noFill/>
        </p:spPr>
        <p:txBody>
          <a:bodyPr wrap="square" rtlCol="0">
            <a:spAutoFit/>
          </a:bodyPr>
          <a:lstStyle/>
          <a:p>
            <a:r>
              <a:rPr lang="en-US" sz="2400" b="1" dirty="0">
                <a:latin typeface="Times New Roman" pitchFamily="18" charset="0"/>
                <a:cs typeface="Times New Roman" pitchFamily="18" charset="0"/>
              </a:rPr>
              <a:t>Project Title		        : </a:t>
            </a:r>
            <a:r>
              <a:rPr lang="en-US" sz="2400" dirty="0">
                <a:latin typeface="Times New Roman" pitchFamily="18" charset="0"/>
                <a:cs typeface="Times New Roman" pitchFamily="18" charset="0"/>
              </a:rPr>
              <a:t>Multimedia streaming and data sharing</a:t>
            </a:r>
          </a:p>
          <a:p>
            <a:r>
              <a:rPr lang="en-US" sz="2400" b="1" dirty="0">
                <a:latin typeface="Times New Roman" pitchFamily="18" charset="0"/>
                <a:cs typeface="Times New Roman" pitchFamily="18" charset="0"/>
              </a:rPr>
              <a:t>Project Team Details	  : </a:t>
            </a:r>
            <a:r>
              <a:rPr lang="en-US" sz="2400" dirty="0">
                <a:latin typeface="Times New Roman" pitchFamily="18" charset="0"/>
                <a:cs typeface="Times New Roman" pitchFamily="18" charset="0"/>
              </a:rPr>
              <a:t>V K Sakthi Swarup(17BTRIS044), </a:t>
            </a:r>
            <a:r>
              <a:rPr lang="en-US" sz="2400" dirty="0">
                <a:solidFill>
                  <a:schemeClr val="dk1"/>
                </a:solidFill>
                <a:latin typeface="Times New Roman"/>
                <a:ea typeface="Times New Roman"/>
                <a:cs typeface="Times New Roman"/>
                <a:sym typeface="Times New Roman"/>
              </a:rPr>
              <a:t>Jonnavaram</a:t>
            </a:r>
            <a:r>
              <a:rPr lang="en-US" sz="2400" spc="-1" dirty="0">
                <a:solidFill>
                  <a:srgbClr val="000000"/>
                </a:solidFill>
                <a:latin typeface="Times New Roman"/>
              </a:rPr>
              <a:t> Maheswar</a:t>
            </a:r>
          </a:p>
          <a:p>
            <a:r>
              <a:rPr lang="en-US" sz="2400" spc="-1" dirty="0">
                <a:solidFill>
                  <a:srgbClr val="000000"/>
                </a:solidFill>
                <a:latin typeface="Times New Roman"/>
              </a:rPr>
              <a:t>                                         Reddy(</a:t>
            </a:r>
            <a:r>
              <a:rPr lang="en-US" sz="2400" dirty="0">
                <a:latin typeface="Times New Roman" pitchFamily="18" charset="0"/>
                <a:cs typeface="Times New Roman" pitchFamily="18" charset="0"/>
              </a:rPr>
              <a:t>17BTRIS019)</a:t>
            </a:r>
            <a:r>
              <a:rPr lang="en-US" sz="2400" spc="-1" dirty="0">
                <a:solidFill>
                  <a:srgbClr val="000000"/>
                </a:solidFill>
                <a:latin typeface="Times New Roman"/>
              </a:rPr>
              <a:t>, </a:t>
            </a:r>
            <a:r>
              <a:rPr lang="en-US" sz="2400" dirty="0">
                <a:solidFill>
                  <a:schemeClr val="dk1"/>
                </a:solidFill>
                <a:latin typeface="Times New Roman"/>
                <a:ea typeface="Times New Roman"/>
                <a:cs typeface="Times New Roman"/>
                <a:sym typeface="Times New Roman"/>
              </a:rPr>
              <a:t>Gangireddy</a:t>
            </a:r>
            <a:r>
              <a:rPr lang="en-US" sz="2400" strike="noStrike" spc="-1" dirty="0">
                <a:solidFill>
                  <a:srgbClr val="000000"/>
                </a:solidFill>
                <a:latin typeface="Times New Roman"/>
              </a:rPr>
              <a:t> Hari Sainath</a:t>
            </a:r>
          </a:p>
          <a:p>
            <a:r>
              <a:rPr lang="en-US" sz="2400" spc="-1" dirty="0">
                <a:solidFill>
                  <a:srgbClr val="000000"/>
                </a:solidFill>
                <a:latin typeface="Times New Roman"/>
              </a:rPr>
              <a:t>                                         </a:t>
            </a:r>
            <a:r>
              <a:rPr lang="en-US" sz="2400" strike="noStrike" spc="-1" dirty="0">
                <a:solidFill>
                  <a:srgbClr val="000000"/>
                </a:solidFill>
                <a:latin typeface="Times New Roman"/>
              </a:rPr>
              <a:t>Reddy(</a:t>
            </a:r>
            <a:r>
              <a:rPr lang="en-US" sz="2400" dirty="0">
                <a:latin typeface="Times New Roman" pitchFamily="18" charset="0"/>
                <a:cs typeface="Times New Roman" pitchFamily="18" charset="0"/>
              </a:rPr>
              <a:t>17BTRIS018)</a:t>
            </a:r>
            <a:r>
              <a:rPr lang="en-US" sz="2400" strike="noStrike" spc="-1" dirty="0">
                <a:solidFill>
                  <a:srgbClr val="000000"/>
                </a:solidFill>
                <a:latin typeface="Times New Roman"/>
              </a:rPr>
              <a:t>,</a:t>
            </a:r>
            <a:r>
              <a:rPr lang="en-US" sz="2400" spc="-1" dirty="0">
                <a:solidFill>
                  <a:srgbClr val="000000"/>
                </a:solidFill>
                <a:latin typeface="Times New Roman"/>
              </a:rPr>
              <a:t> Para Ashok(</a:t>
            </a:r>
            <a:r>
              <a:rPr lang="en-US" sz="2400" dirty="0">
                <a:latin typeface="Times New Roman" pitchFamily="18" charset="0"/>
                <a:cs typeface="Times New Roman" pitchFamily="18" charset="0"/>
              </a:rPr>
              <a:t>17BTRIS024)</a:t>
            </a:r>
            <a:r>
              <a:rPr lang="en-US" sz="2400" spc="-1" dirty="0">
                <a:solidFill>
                  <a:schemeClr val="dk1"/>
                </a:solidFill>
                <a:latin typeface="Times New Roman"/>
                <a:cs typeface="Times New Roman"/>
                <a:sym typeface="Times New Roman"/>
              </a:rPr>
              <a:t> </a:t>
            </a:r>
            <a:endParaRPr lang="en-US" sz="2400" strike="noStrike" spc="-1" dirty="0">
              <a:solidFill>
                <a:srgbClr val="000000"/>
              </a:solidFill>
              <a:latin typeface="Times New Roman"/>
            </a:endParaRPr>
          </a:p>
          <a:p>
            <a:r>
              <a:rPr lang="en-US" sz="2400" b="1" dirty="0">
                <a:latin typeface="Times New Roman" pitchFamily="18" charset="0"/>
                <a:cs typeface="Times New Roman" pitchFamily="18" charset="0"/>
              </a:rPr>
              <a:t>Guide Name		        : </a:t>
            </a:r>
            <a:r>
              <a:rPr lang="en-US" sz="2400" dirty="0">
                <a:solidFill>
                  <a:schemeClr val="dk1"/>
                </a:solidFill>
                <a:latin typeface="Times New Roman"/>
                <a:ea typeface="Times New Roman"/>
                <a:cs typeface="Times New Roman"/>
                <a:sym typeface="Times New Roman"/>
              </a:rPr>
              <a:t>Mathiyalagan</a:t>
            </a:r>
            <a:r>
              <a:rPr lang="en-US" sz="24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Assistant Professor, Dept of ISE, FET-JU</a:t>
            </a:r>
            <a:endParaRPr lang="en-US" sz="2400" dirty="0">
              <a:latin typeface="Times New Roman" pitchFamily="18" charset="0"/>
              <a:cs typeface="Times New Roman" pitchFamily="18" charset="0"/>
            </a:endParaRPr>
          </a:p>
        </p:txBody>
      </p:sp>
      <p:pic>
        <p:nvPicPr>
          <p:cNvPr id="8" name="Picture 7" descr="C:\Users\staff\Downloads\SET-JU-Logo-for-NBA-and-ISO-Process (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234" y="205098"/>
            <a:ext cx="7299867" cy="1239141"/>
          </a:xfrm>
          <a:prstGeom prst="rect">
            <a:avLst/>
          </a:prstGeom>
          <a:noFill/>
          <a:ln>
            <a:noFill/>
          </a:ln>
        </p:spPr>
      </p:pic>
    </p:spTree>
    <p:extLst>
      <p:ext uri="{BB962C8B-B14F-4D97-AF65-F5344CB8AC3E}">
        <p14:creationId xmlns:p14="http://schemas.microsoft.com/office/powerpoint/2010/main" val="345183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73951-FC46-4BF5-B5D3-C5F089541D25}"/>
              </a:ext>
            </a:extLst>
          </p:cNvPr>
          <p:cNvSpPr>
            <a:spLocks noGrp="1"/>
          </p:cNvSpPr>
          <p:nvPr>
            <p:ph type="title"/>
          </p:nvPr>
        </p:nvSpPr>
        <p:spPr/>
        <p:txBody>
          <a:bodyPr/>
          <a:lstStyle/>
          <a:p>
            <a:endParaRPr lang="en-IN"/>
          </a:p>
        </p:txBody>
      </p:sp>
      <p:graphicFrame>
        <p:nvGraphicFramePr>
          <p:cNvPr id="5" name="Table 1">
            <a:extLst>
              <a:ext uri="{FF2B5EF4-FFF2-40B4-BE49-F238E27FC236}">
                <a16:creationId xmlns:a16="http://schemas.microsoft.com/office/drawing/2014/main" id="{86148DCA-7416-4773-9736-BC2C4D3CA307}"/>
              </a:ext>
            </a:extLst>
          </p:cNvPr>
          <p:cNvGraphicFramePr/>
          <p:nvPr/>
        </p:nvGraphicFramePr>
        <p:xfrm>
          <a:off x="0" y="12714"/>
          <a:ext cx="12191999" cy="6845287"/>
        </p:xfrm>
        <a:graphic>
          <a:graphicData uri="http://schemas.openxmlformats.org/drawingml/2006/table">
            <a:tbl>
              <a:tblPr/>
              <a:tblGrid>
                <a:gridCol w="553206">
                  <a:extLst>
                    <a:ext uri="{9D8B030D-6E8A-4147-A177-3AD203B41FA5}">
                      <a16:colId xmlns:a16="http://schemas.microsoft.com/office/drawing/2014/main" val="20000"/>
                    </a:ext>
                  </a:extLst>
                </a:gridCol>
                <a:gridCol w="1838344">
                  <a:extLst>
                    <a:ext uri="{9D8B030D-6E8A-4147-A177-3AD203B41FA5}">
                      <a16:colId xmlns:a16="http://schemas.microsoft.com/office/drawing/2014/main" val="20001"/>
                    </a:ext>
                  </a:extLst>
                </a:gridCol>
                <a:gridCol w="1492585">
                  <a:extLst>
                    <a:ext uri="{9D8B030D-6E8A-4147-A177-3AD203B41FA5}">
                      <a16:colId xmlns:a16="http://schemas.microsoft.com/office/drawing/2014/main" val="20002"/>
                    </a:ext>
                  </a:extLst>
                </a:gridCol>
                <a:gridCol w="1862222">
                  <a:extLst>
                    <a:ext uri="{9D8B030D-6E8A-4147-A177-3AD203B41FA5}">
                      <a16:colId xmlns:a16="http://schemas.microsoft.com/office/drawing/2014/main" val="20003"/>
                    </a:ext>
                  </a:extLst>
                </a:gridCol>
                <a:gridCol w="1433708">
                  <a:extLst>
                    <a:ext uri="{9D8B030D-6E8A-4147-A177-3AD203B41FA5}">
                      <a16:colId xmlns:a16="http://schemas.microsoft.com/office/drawing/2014/main" val="20004"/>
                    </a:ext>
                  </a:extLst>
                </a:gridCol>
                <a:gridCol w="3044826">
                  <a:extLst>
                    <a:ext uri="{9D8B030D-6E8A-4147-A177-3AD203B41FA5}">
                      <a16:colId xmlns:a16="http://schemas.microsoft.com/office/drawing/2014/main" val="20005"/>
                    </a:ext>
                  </a:extLst>
                </a:gridCol>
                <a:gridCol w="1967108">
                  <a:extLst>
                    <a:ext uri="{9D8B030D-6E8A-4147-A177-3AD203B41FA5}">
                      <a16:colId xmlns:a16="http://schemas.microsoft.com/office/drawing/2014/main" val="20006"/>
                    </a:ext>
                  </a:extLst>
                </a:gridCol>
              </a:tblGrid>
              <a:tr h="783518">
                <a:tc>
                  <a:txBody>
                    <a:bodyPr/>
                    <a:lstStyle/>
                    <a:p>
                      <a:pPr algn="ctr">
                        <a:lnSpc>
                          <a:spcPct val="100000"/>
                        </a:lnSpc>
                      </a:pPr>
                      <a:r>
                        <a:rPr lang="en-US" sz="1800" b="1" strike="noStrike" spc="-1" dirty="0" err="1">
                          <a:solidFill>
                            <a:srgbClr val="FFFFFF"/>
                          </a:solidFill>
                          <a:latin typeface="Century Gothic"/>
                        </a:rPr>
                        <a:t>Sl</a:t>
                      </a:r>
                      <a:r>
                        <a:rPr lang="en-US" sz="1800" b="1" strike="noStrike" spc="-1" dirty="0">
                          <a:solidFill>
                            <a:srgbClr val="FFFFFF"/>
                          </a:solidFill>
                          <a:latin typeface="Century Gothic"/>
                        </a:rPr>
                        <a:t> No</a:t>
                      </a:r>
                      <a:endParaRPr lang="en-IN"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Title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dirty="0">
                          <a:solidFill>
                            <a:srgbClr val="FFFFFF"/>
                          </a:solidFill>
                          <a:latin typeface="Century Gothic"/>
                        </a:rPr>
                        <a:t>Authors</a:t>
                      </a:r>
                      <a:endParaRPr lang="en-IN"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Year of Publication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Type of data</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Methodologies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Limitations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extLst>
                  <a:ext uri="{0D108BD9-81ED-4DB2-BD59-A6C34878D82A}">
                    <a16:rowId xmlns:a16="http://schemas.microsoft.com/office/drawing/2014/main" val="10000"/>
                  </a:ext>
                </a:extLst>
              </a:tr>
              <a:tr h="3176507">
                <a:tc>
                  <a:txBody>
                    <a:bodyPr/>
                    <a:lstStyle/>
                    <a:p>
                      <a:pPr>
                        <a:lnSpc>
                          <a:spcPct val="100000"/>
                        </a:lnSpc>
                      </a:pPr>
                      <a:r>
                        <a:rPr lang="en-IN" sz="1800" b="0" strike="noStrike" spc="-1" dirty="0">
                          <a:latin typeface="Times New Roman" panose="02020603050405020304" pitchFamily="18" charset="0"/>
                          <a:cs typeface="Times New Roman" panose="02020603050405020304" pitchFamily="18" charset="0"/>
                        </a:rPr>
                        <a:t>12</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A Data-driven Overlay Network for Peer-to-Peer Live Media Streaming</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IN" dirty="0" err="1">
                          <a:latin typeface="Times New Roman" panose="02020603050405020304" pitchFamily="18" charset="0"/>
                          <a:cs typeface="Times New Roman" panose="02020603050405020304" pitchFamily="18" charset="0"/>
                        </a:rPr>
                        <a:t>Xinyan</a:t>
                      </a:r>
                      <a:r>
                        <a:rPr lang="en-IN" dirty="0">
                          <a:latin typeface="Times New Roman" panose="02020603050405020304" pitchFamily="18" charset="0"/>
                          <a:cs typeface="Times New Roman" panose="02020603050405020304" pitchFamily="18" charset="0"/>
                        </a:rPr>
                        <a:t> Zhang, </a:t>
                      </a:r>
                      <a:r>
                        <a:rPr lang="en-IN" dirty="0" err="1">
                          <a:latin typeface="Times New Roman" panose="02020603050405020304" pitchFamily="18" charset="0"/>
                          <a:cs typeface="Times New Roman" panose="02020603050405020304" pitchFamily="18" charset="0"/>
                        </a:rPr>
                        <a:t>Jiangchuan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Liut</a:t>
                      </a:r>
                      <a:r>
                        <a:rPr lang="en-IN" dirty="0">
                          <a:latin typeface="Times New Roman" panose="02020603050405020304" pitchFamily="18" charset="0"/>
                          <a:cs typeface="Times New Roman" panose="02020603050405020304" pitchFamily="18" charset="0"/>
                        </a:rPr>
                        <a:t>, Bo Lis, and </a:t>
                      </a:r>
                      <a:r>
                        <a:rPr lang="en-IN" dirty="0" err="1">
                          <a:latin typeface="Times New Roman" panose="02020603050405020304" pitchFamily="18" charset="0"/>
                          <a:cs typeface="Times New Roman" panose="02020603050405020304" pitchFamily="18" charset="0"/>
                        </a:rPr>
                        <a:t>Tak-Shng</a:t>
                      </a:r>
                      <a:r>
                        <a:rPr lang="en-IN" dirty="0">
                          <a:latin typeface="Times New Roman" panose="02020603050405020304" pitchFamily="18" charset="0"/>
                          <a:cs typeface="Times New Roman" panose="02020603050405020304" pitchFamily="18" charset="0"/>
                        </a:rPr>
                        <a:t> Peter Yum</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gn="ctr">
                        <a:lnSpc>
                          <a:spcPct val="100000"/>
                        </a:lnSpc>
                      </a:pPr>
                      <a:r>
                        <a:rPr lang="en-IN" sz="1800" b="0" strike="noStrike" spc="-1" dirty="0">
                          <a:latin typeface="Times New Roman" panose="02020603050405020304" pitchFamily="18" charset="0"/>
                          <a:cs typeface="Times New Roman" panose="02020603050405020304" pitchFamily="18" charset="0"/>
                        </a:rPr>
                        <a:t>2005</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IN" sz="1800" b="0" strike="noStrike" spc="-1" dirty="0">
                          <a:latin typeface="Times New Roman" panose="02020603050405020304" pitchFamily="18" charset="0"/>
                          <a:cs typeface="Times New Roman" panose="02020603050405020304" pitchFamily="18" charset="0"/>
                        </a:rPr>
                        <a:t>Research paper</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a Data-driven Overlay Network for live media streaming. The core operations in </a:t>
                      </a:r>
                      <a:r>
                        <a:rPr lang="en-US" dirty="0" err="1">
                          <a:latin typeface="Times New Roman" panose="02020603050405020304" pitchFamily="18" charset="0"/>
                          <a:cs typeface="Times New Roman" panose="02020603050405020304" pitchFamily="18" charset="0"/>
                        </a:rPr>
                        <a:t>DOTNet</a:t>
                      </a:r>
                      <a:r>
                        <a:rPr lang="en-US" dirty="0">
                          <a:latin typeface="Times New Roman" panose="02020603050405020304" pitchFamily="18" charset="0"/>
                          <a:cs typeface="Times New Roman" panose="02020603050405020304" pitchFamily="18" charset="0"/>
                        </a:rPr>
                        <a:t> are very simple: every node periodically exchanges data availability information with a set of partners, and retrieves unavailable data from one or more partners, or supplies available data to partners.</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IN" sz="1800" b="0" strike="noStrike" spc="-1" dirty="0">
                          <a:latin typeface="Times New Roman" panose="02020603050405020304" pitchFamily="18" charset="0"/>
                          <a:cs typeface="Times New Roman" panose="02020603050405020304" pitchFamily="18" charset="0"/>
                        </a:rPr>
                        <a:t>Can be used low-latency protocols for data transfer instead of high latency protocols</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extLst>
                  <a:ext uri="{0D108BD9-81ED-4DB2-BD59-A6C34878D82A}">
                    <a16:rowId xmlns:a16="http://schemas.microsoft.com/office/drawing/2014/main" val="10001"/>
                  </a:ext>
                </a:extLst>
              </a:tr>
              <a:tr h="2885262">
                <a:tc>
                  <a:txBody>
                    <a:bodyPr/>
                    <a:lstStyle/>
                    <a:p>
                      <a:pPr marL="0" indent="0">
                        <a:lnSpc>
                          <a:spcPct val="100000"/>
                        </a:lnSpc>
                      </a:pPr>
                      <a:r>
                        <a:rPr lang="en-IN" sz="1800" b="0" strike="noStrike" spc="-1" dirty="0">
                          <a:latin typeface="Times New Roman" panose="02020603050405020304" pitchFamily="18" charset="0"/>
                          <a:cs typeface="Times New Roman" panose="02020603050405020304" pitchFamily="18" charset="0"/>
                        </a:rPr>
                        <a:t>13</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An Efficient Peer-to-Peer File Sharing Exploiting Hierarchy and Asymmetry</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nSpc>
                          <a:spcPct val="100000"/>
                        </a:lnSpc>
                      </a:pPr>
                      <a:r>
                        <a:rPr lang="en-IN" dirty="0" err="1">
                          <a:latin typeface="Times New Roman" panose="02020603050405020304" pitchFamily="18" charset="0"/>
                          <a:cs typeface="Times New Roman" panose="02020603050405020304" pitchFamily="18" charset="0"/>
                        </a:rPr>
                        <a:t>Gisik</a:t>
                      </a:r>
                      <a:r>
                        <a:rPr lang="en-IN" dirty="0">
                          <a:latin typeface="Times New Roman" panose="02020603050405020304" pitchFamily="18" charset="0"/>
                          <a:cs typeface="Times New Roman" panose="02020603050405020304" pitchFamily="18" charset="0"/>
                        </a:rPr>
                        <a:t> Kwon Kyung D. Ryu </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gn="ctr">
                        <a:lnSpc>
                          <a:spcPct val="100000"/>
                        </a:lnSpc>
                      </a:pPr>
                      <a:r>
                        <a:rPr lang="en-IN" sz="1800" b="0" strike="noStrike" spc="-1" dirty="0">
                          <a:latin typeface="Times New Roman" panose="02020603050405020304" pitchFamily="18" charset="0"/>
                          <a:cs typeface="Times New Roman" panose="02020603050405020304" pitchFamily="18" charset="0"/>
                        </a:rPr>
                        <a:t>2003</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nSpc>
                          <a:spcPct val="100000"/>
                        </a:lnSpc>
                      </a:pPr>
                      <a:r>
                        <a:rPr lang="en-IN" sz="1800" b="0" strike="noStrike" spc="-1" dirty="0">
                          <a:latin typeface="Times New Roman" panose="02020603050405020304" pitchFamily="18" charset="0"/>
                          <a:cs typeface="Times New Roman" panose="02020603050405020304" pitchFamily="18" charset="0"/>
                        </a:rPr>
                        <a:t>Research paper</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Peer-to-peer Asymmetric file Sharing System (PASS), a novel approach to P2P file sharing, which accounts for the different capabilities and network locations of the participating machines.</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nSpc>
                          <a:spcPct val="100000"/>
                        </a:lnSpc>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Some peer-to-peer (P2P) file sharing operation models over asymmetric networks have several shortcomings that may affect system and network performance</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11689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73951-FC46-4BF5-B5D3-C5F089541D25}"/>
              </a:ext>
            </a:extLst>
          </p:cNvPr>
          <p:cNvSpPr>
            <a:spLocks noGrp="1"/>
          </p:cNvSpPr>
          <p:nvPr>
            <p:ph type="title"/>
          </p:nvPr>
        </p:nvSpPr>
        <p:spPr/>
        <p:txBody>
          <a:bodyPr/>
          <a:lstStyle/>
          <a:p>
            <a:endParaRPr lang="en-IN"/>
          </a:p>
        </p:txBody>
      </p:sp>
      <p:graphicFrame>
        <p:nvGraphicFramePr>
          <p:cNvPr id="6" name="Content Placeholder 5">
            <a:extLst>
              <a:ext uri="{FF2B5EF4-FFF2-40B4-BE49-F238E27FC236}">
                <a16:creationId xmlns:a16="http://schemas.microsoft.com/office/drawing/2014/main" id="{FA5C215B-6B17-454E-8F9F-19C620E7BCC1}"/>
              </a:ext>
            </a:extLst>
          </p:cNvPr>
          <p:cNvGraphicFramePr>
            <a:graphicFrameLocks noGrp="1"/>
          </p:cNvGraphicFramePr>
          <p:nvPr>
            <p:ph idx="1"/>
          </p:nvPr>
        </p:nvGraphicFramePr>
        <p:xfrm>
          <a:off x="-1" y="4995081"/>
          <a:ext cx="12192000" cy="1912467"/>
        </p:xfrm>
        <a:graphic>
          <a:graphicData uri="http://schemas.openxmlformats.org/drawingml/2006/table">
            <a:tbl>
              <a:tblPr/>
              <a:tblGrid>
                <a:gridCol w="553206">
                  <a:extLst>
                    <a:ext uri="{9D8B030D-6E8A-4147-A177-3AD203B41FA5}">
                      <a16:colId xmlns:a16="http://schemas.microsoft.com/office/drawing/2014/main" val="1157178771"/>
                    </a:ext>
                  </a:extLst>
                </a:gridCol>
                <a:gridCol w="1838344">
                  <a:extLst>
                    <a:ext uri="{9D8B030D-6E8A-4147-A177-3AD203B41FA5}">
                      <a16:colId xmlns:a16="http://schemas.microsoft.com/office/drawing/2014/main" val="2646468742"/>
                    </a:ext>
                  </a:extLst>
                </a:gridCol>
                <a:gridCol w="1492585">
                  <a:extLst>
                    <a:ext uri="{9D8B030D-6E8A-4147-A177-3AD203B41FA5}">
                      <a16:colId xmlns:a16="http://schemas.microsoft.com/office/drawing/2014/main" val="261574335"/>
                    </a:ext>
                  </a:extLst>
                </a:gridCol>
                <a:gridCol w="1862222">
                  <a:extLst>
                    <a:ext uri="{9D8B030D-6E8A-4147-A177-3AD203B41FA5}">
                      <a16:colId xmlns:a16="http://schemas.microsoft.com/office/drawing/2014/main" val="4019119193"/>
                    </a:ext>
                  </a:extLst>
                </a:gridCol>
                <a:gridCol w="1433708">
                  <a:extLst>
                    <a:ext uri="{9D8B030D-6E8A-4147-A177-3AD203B41FA5}">
                      <a16:colId xmlns:a16="http://schemas.microsoft.com/office/drawing/2014/main" val="1304680414"/>
                    </a:ext>
                  </a:extLst>
                </a:gridCol>
                <a:gridCol w="3044827">
                  <a:extLst>
                    <a:ext uri="{9D8B030D-6E8A-4147-A177-3AD203B41FA5}">
                      <a16:colId xmlns:a16="http://schemas.microsoft.com/office/drawing/2014/main" val="2441876019"/>
                    </a:ext>
                  </a:extLst>
                </a:gridCol>
                <a:gridCol w="1967108">
                  <a:extLst>
                    <a:ext uri="{9D8B030D-6E8A-4147-A177-3AD203B41FA5}">
                      <a16:colId xmlns:a16="http://schemas.microsoft.com/office/drawing/2014/main" val="3481845205"/>
                    </a:ext>
                  </a:extLst>
                </a:gridCol>
              </a:tblGrid>
              <a:tr h="1912467">
                <a:tc>
                  <a:txBody>
                    <a:bodyPr/>
                    <a:lstStyle/>
                    <a:p>
                      <a:pPr>
                        <a:lnSpc>
                          <a:spcPct val="100000"/>
                        </a:lnSpc>
                      </a:pPr>
                      <a:r>
                        <a:rPr lang="en-IN" sz="1800" b="0" strike="noStrike" spc="-1" dirty="0">
                          <a:latin typeface="Times New Roman" panose="02020603050405020304" pitchFamily="18" charset="0"/>
                          <a:cs typeface="Times New Roman" panose="02020603050405020304" pitchFamily="18" charset="0"/>
                        </a:rPr>
                        <a:t>16</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Video and Audio Streaming Issues in Multimedia Application </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IN" dirty="0">
                          <a:latin typeface="Times New Roman" panose="02020603050405020304" pitchFamily="18" charset="0"/>
                          <a:cs typeface="Times New Roman" panose="02020603050405020304" pitchFamily="18" charset="0"/>
                        </a:rPr>
                        <a:t>Puja Smiti, Swapnita Srivastava </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gn="ctr">
                        <a:lnSpc>
                          <a:spcPct val="100000"/>
                        </a:lnSpc>
                      </a:pPr>
                      <a:r>
                        <a:rPr lang="en-IN" sz="1800" b="0" strike="noStrike" spc="-1" dirty="0">
                          <a:latin typeface="Times New Roman" panose="02020603050405020304" pitchFamily="18" charset="0"/>
                          <a:cs typeface="Times New Roman" panose="02020603050405020304" pitchFamily="18" charset="0"/>
                        </a:rPr>
                        <a:t>2018</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strike="noStrike" spc="-1" dirty="0">
                          <a:latin typeface="Times New Roman" panose="02020603050405020304" pitchFamily="18" charset="0"/>
                          <a:cs typeface="Times New Roman" panose="02020603050405020304" pitchFamily="18" charset="0"/>
                        </a:rPr>
                        <a:t>Research paper</a:t>
                      </a:r>
                    </a:p>
                    <a:p>
                      <a:pPr>
                        <a:lnSpc>
                          <a:spcPct val="100000"/>
                        </a:lnSpc>
                      </a:pP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Different streaming technique has been analyzed to procure the applicability and optimization of audio/video has been done through FFmpeg software.</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US" sz="1800" b="0" i="0" kern="1200" dirty="0">
                          <a:solidFill>
                            <a:schemeClr val="tx1"/>
                          </a:solidFill>
                          <a:effectLst/>
                          <a:latin typeface="+mn-lt"/>
                          <a:ea typeface="+mn-ea"/>
                          <a:cs typeface="+mn-cs"/>
                        </a:rPr>
                        <a:t>FFmpeg does not ensure bitrate consistency across a set of files</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extLst>
                  <a:ext uri="{0D108BD9-81ED-4DB2-BD59-A6C34878D82A}">
                    <a16:rowId xmlns:a16="http://schemas.microsoft.com/office/drawing/2014/main" val="2882565376"/>
                  </a:ext>
                </a:extLst>
              </a:tr>
            </a:tbl>
          </a:graphicData>
        </a:graphic>
      </p:graphicFrame>
      <p:graphicFrame>
        <p:nvGraphicFramePr>
          <p:cNvPr id="5" name="Table 1">
            <a:extLst>
              <a:ext uri="{FF2B5EF4-FFF2-40B4-BE49-F238E27FC236}">
                <a16:creationId xmlns:a16="http://schemas.microsoft.com/office/drawing/2014/main" id="{86148DCA-7416-4773-9736-BC2C4D3CA307}"/>
              </a:ext>
            </a:extLst>
          </p:cNvPr>
          <p:cNvGraphicFramePr/>
          <p:nvPr/>
        </p:nvGraphicFramePr>
        <p:xfrm>
          <a:off x="0" y="12714"/>
          <a:ext cx="12191999" cy="4982367"/>
        </p:xfrm>
        <a:graphic>
          <a:graphicData uri="http://schemas.openxmlformats.org/drawingml/2006/table">
            <a:tbl>
              <a:tblPr/>
              <a:tblGrid>
                <a:gridCol w="553206">
                  <a:extLst>
                    <a:ext uri="{9D8B030D-6E8A-4147-A177-3AD203B41FA5}">
                      <a16:colId xmlns:a16="http://schemas.microsoft.com/office/drawing/2014/main" val="20000"/>
                    </a:ext>
                  </a:extLst>
                </a:gridCol>
                <a:gridCol w="1838344">
                  <a:extLst>
                    <a:ext uri="{9D8B030D-6E8A-4147-A177-3AD203B41FA5}">
                      <a16:colId xmlns:a16="http://schemas.microsoft.com/office/drawing/2014/main" val="20001"/>
                    </a:ext>
                  </a:extLst>
                </a:gridCol>
                <a:gridCol w="1492585">
                  <a:extLst>
                    <a:ext uri="{9D8B030D-6E8A-4147-A177-3AD203B41FA5}">
                      <a16:colId xmlns:a16="http://schemas.microsoft.com/office/drawing/2014/main" val="20002"/>
                    </a:ext>
                  </a:extLst>
                </a:gridCol>
                <a:gridCol w="1862222">
                  <a:extLst>
                    <a:ext uri="{9D8B030D-6E8A-4147-A177-3AD203B41FA5}">
                      <a16:colId xmlns:a16="http://schemas.microsoft.com/office/drawing/2014/main" val="20003"/>
                    </a:ext>
                  </a:extLst>
                </a:gridCol>
                <a:gridCol w="1433708">
                  <a:extLst>
                    <a:ext uri="{9D8B030D-6E8A-4147-A177-3AD203B41FA5}">
                      <a16:colId xmlns:a16="http://schemas.microsoft.com/office/drawing/2014/main" val="20004"/>
                    </a:ext>
                  </a:extLst>
                </a:gridCol>
                <a:gridCol w="3044826">
                  <a:extLst>
                    <a:ext uri="{9D8B030D-6E8A-4147-A177-3AD203B41FA5}">
                      <a16:colId xmlns:a16="http://schemas.microsoft.com/office/drawing/2014/main" val="20005"/>
                    </a:ext>
                  </a:extLst>
                </a:gridCol>
                <a:gridCol w="1967108">
                  <a:extLst>
                    <a:ext uri="{9D8B030D-6E8A-4147-A177-3AD203B41FA5}">
                      <a16:colId xmlns:a16="http://schemas.microsoft.com/office/drawing/2014/main" val="20006"/>
                    </a:ext>
                  </a:extLst>
                </a:gridCol>
              </a:tblGrid>
              <a:tr h="672516">
                <a:tc>
                  <a:txBody>
                    <a:bodyPr/>
                    <a:lstStyle/>
                    <a:p>
                      <a:pPr algn="ctr">
                        <a:lnSpc>
                          <a:spcPct val="100000"/>
                        </a:lnSpc>
                      </a:pPr>
                      <a:r>
                        <a:rPr lang="en-US" sz="1800" b="1" strike="noStrike" spc="-1">
                          <a:solidFill>
                            <a:srgbClr val="FFFFFF"/>
                          </a:solidFill>
                          <a:latin typeface="Century Gothic"/>
                        </a:rPr>
                        <a:t>Sl No</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4E67C8"/>
                    </a:solidFill>
                  </a:tcPr>
                </a:tc>
                <a:tc>
                  <a:txBody>
                    <a:bodyPr/>
                    <a:lstStyle/>
                    <a:p>
                      <a:pPr algn="ctr">
                        <a:lnSpc>
                          <a:spcPct val="100000"/>
                        </a:lnSpc>
                      </a:pPr>
                      <a:r>
                        <a:rPr lang="en-US" sz="1800" b="1" strike="noStrike" spc="-1">
                          <a:solidFill>
                            <a:srgbClr val="FFFFFF"/>
                          </a:solidFill>
                          <a:latin typeface="Century Gothic"/>
                        </a:rPr>
                        <a:t>Title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4E67C8"/>
                    </a:solidFill>
                  </a:tcPr>
                </a:tc>
                <a:tc>
                  <a:txBody>
                    <a:bodyPr/>
                    <a:lstStyle/>
                    <a:p>
                      <a:pPr algn="ctr">
                        <a:lnSpc>
                          <a:spcPct val="100000"/>
                        </a:lnSpc>
                      </a:pPr>
                      <a:r>
                        <a:rPr lang="en-US" sz="1800" b="1" strike="noStrike" spc="-1" dirty="0">
                          <a:solidFill>
                            <a:srgbClr val="FFFFFF"/>
                          </a:solidFill>
                          <a:latin typeface="Century Gothic"/>
                        </a:rPr>
                        <a:t>Authors</a:t>
                      </a:r>
                      <a:endParaRPr lang="en-IN" sz="1800" b="0" strike="noStrike" spc="-1" dirty="0">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4E67C8"/>
                    </a:solidFill>
                  </a:tcPr>
                </a:tc>
                <a:tc>
                  <a:txBody>
                    <a:bodyPr/>
                    <a:lstStyle/>
                    <a:p>
                      <a:pPr algn="ctr">
                        <a:lnSpc>
                          <a:spcPct val="100000"/>
                        </a:lnSpc>
                      </a:pPr>
                      <a:r>
                        <a:rPr lang="en-US" sz="1800" b="1" strike="noStrike" spc="-1">
                          <a:solidFill>
                            <a:srgbClr val="FFFFFF"/>
                          </a:solidFill>
                          <a:latin typeface="Century Gothic"/>
                        </a:rPr>
                        <a:t>Year of Publication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4E67C8"/>
                    </a:solidFill>
                  </a:tcPr>
                </a:tc>
                <a:tc>
                  <a:txBody>
                    <a:bodyPr/>
                    <a:lstStyle/>
                    <a:p>
                      <a:pPr algn="ctr">
                        <a:lnSpc>
                          <a:spcPct val="100000"/>
                        </a:lnSpc>
                      </a:pPr>
                      <a:r>
                        <a:rPr lang="en-US" sz="1800" b="1" strike="noStrike" spc="-1">
                          <a:solidFill>
                            <a:srgbClr val="FFFFFF"/>
                          </a:solidFill>
                          <a:latin typeface="Century Gothic"/>
                        </a:rPr>
                        <a:t>Type of data</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4E67C8"/>
                    </a:solidFill>
                  </a:tcPr>
                </a:tc>
                <a:tc>
                  <a:txBody>
                    <a:bodyPr/>
                    <a:lstStyle/>
                    <a:p>
                      <a:pPr algn="ctr">
                        <a:lnSpc>
                          <a:spcPct val="100000"/>
                        </a:lnSpc>
                      </a:pPr>
                      <a:r>
                        <a:rPr lang="en-US" sz="1800" b="1" strike="noStrike" spc="-1">
                          <a:solidFill>
                            <a:srgbClr val="FFFFFF"/>
                          </a:solidFill>
                          <a:latin typeface="Century Gothic"/>
                        </a:rPr>
                        <a:t>Methodologies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4E67C8"/>
                    </a:solidFill>
                  </a:tcPr>
                </a:tc>
                <a:tc>
                  <a:txBody>
                    <a:bodyPr/>
                    <a:lstStyle/>
                    <a:p>
                      <a:pPr algn="ctr">
                        <a:lnSpc>
                          <a:spcPct val="100000"/>
                        </a:lnSpc>
                      </a:pPr>
                      <a:r>
                        <a:rPr lang="en-US" sz="1800" b="1" strike="noStrike" spc="-1">
                          <a:solidFill>
                            <a:srgbClr val="FFFFFF"/>
                          </a:solidFill>
                          <a:latin typeface="Century Gothic"/>
                        </a:rPr>
                        <a:t>Limitations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extLst>
                  <a:ext uri="{0D108BD9-81ED-4DB2-BD59-A6C34878D82A}">
                    <a16:rowId xmlns:a16="http://schemas.microsoft.com/office/drawing/2014/main" val="10000"/>
                  </a:ext>
                </a:extLst>
              </a:tr>
              <a:tr h="1178660">
                <a:tc>
                  <a:txBody>
                    <a:bodyPr/>
                    <a:lstStyle/>
                    <a:p>
                      <a:pPr marL="0" indent="0">
                        <a:lnSpc>
                          <a:spcPct val="100000"/>
                        </a:lnSpc>
                      </a:pPr>
                      <a:r>
                        <a:rPr lang="en-IN" sz="1800" b="0" strike="noStrike" spc="-1" dirty="0">
                          <a:latin typeface="Times New Roman" panose="02020603050405020304" pitchFamily="18" charset="0"/>
                          <a:cs typeface="Times New Roman" panose="02020603050405020304" pitchFamily="18" charset="0"/>
                        </a:rPr>
                        <a:t>14</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File Sharing System in Wireless Home Environment </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IN" dirty="0">
                          <a:latin typeface="Times New Roman" panose="02020603050405020304" pitchFamily="18" charset="0"/>
                          <a:cs typeface="Times New Roman" panose="02020603050405020304" pitchFamily="18" charset="0"/>
                        </a:rPr>
                        <a:t>Yongjia Liu, Yong Sun, Qing Liao, Xiangming Wen </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gn="ctr">
                        <a:lnSpc>
                          <a:spcPct val="100000"/>
                        </a:lnSpc>
                      </a:pPr>
                      <a:r>
                        <a:rPr lang="en-IN" sz="1800" b="0" strike="noStrike" spc="-1" dirty="0">
                          <a:latin typeface="Times New Roman" panose="02020603050405020304" pitchFamily="18" charset="0"/>
                          <a:cs typeface="Times New Roman" panose="02020603050405020304" pitchFamily="18" charset="0"/>
                        </a:rPr>
                        <a:t>2010</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IN" sz="1800" b="0" strike="noStrike" spc="-1" dirty="0">
                          <a:latin typeface="Times New Roman" panose="02020603050405020304" pitchFamily="18" charset="0"/>
                          <a:cs typeface="Times New Roman" panose="02020603050405020304" pitchFamily="18" charset="0"/>
                        </a:rPr>
                        <a:t>Research paper</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a system aiming to enable family member with mobile phone to share files with other family members with a PC at home no matter whether the mobile phone user is outside the home environment or inside the home environment</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strike="noStrike" spc="-1" dirty="0">
                          <a:latin typeface="Times New Roman" panose="02020603050405020304" pitchFamily="18" charset="0"/>
                          <a:cs typeface="Times New Roman" panose="02020603050405020304" pitchFamily="18" charset="0"/>
                        </a:rPr>
                        <a:t>Uses a protocol similar to DLNA, which trades- of  low latency with quality</a:t>
                      </a:r>
                    </a:p>
                    <a:p>
                      <a:pPr>
                        <a:lnSpc>
                          <a:spcPct val="100000"/>
                        </a:lnSpc>
                      </a:pP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FFFFFF"/>
                      </a:solidFill>
                      <a:prstDash val="solid"/>
                      <a:round/>
                      <a:headEnd type="none" w="med" len="med"/>
                      <a:tailEnd type="none" w="med" len="med"/>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extLst>
                  <a:ext uri="{0D108BD9-81ED-4DB2-BD59-A6C34878D82A}">
                    <a16:rowId xmlns:a16="http://schemas.microsoft.com/office/drawing/2014/main" val="10001"/>
                  </a:ext>
                </a:extLst>
              </a:tr>
              <a:tr h="2023851">
                <a:tc>
                  <a:txBody>
                    <a:bodyPr/>
                    <a:lstStyle/>
                    <a:p>
                      <a:pPr marL="0" indent="0">
                        <a:lnSpc>
                          <a:spcPct val="100000"/>
                        </a:lnSpc>
                      </a:pPr>
                      <a:r>
                        <a:rPr lang="en-IN" sz="1800" b="0" strike="noStrike" spc="-1" dirty="0">
                          <a:latin typeface="Times New Roman" panose="02020603050405020304" pitchFamily="18" charset="0"/>
                          <a:cs typeface="Times New Roman" panose="02020603050405020304" pitchFamily="18" charset="0"/>
                        </a:rPr>
                        <a:t>15</a:t>
                      </a: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9EAF5"/>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A Social-Network-Aided Efficient Peer-to-Peer Live Streaming System</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9EAF5"/>
                    </a:solidFill>
                  </a:tcPr>
                </a:tc>
                <a:tc>
                  <a:txBody>
                    <a:bodyPr/>
                    <a:lstStyle/>
                    <a:p>
                      <a:pPr>
                        <a:lnSpc>
                          <a:spcPct val="100000"/>
                        </a:lnSpc>
                      </a:pPr>
                      <a:r>
                        <a:rPr lang="en-IN" dirty="0">
                          <a:latin typeface="Times New Roman" panose="02020603050405020304" pitchFamily="18" charset="0"/>
                          <a:cs typeface="Times New Roman" panose="02020603050405020304" pitchFamily="18" charset="0"/>
                        </a:rPr>
                        <a:t>Haiying Shen,</a:t>
                      </a:r>
                      <a:r>
                        <a:rPr lang="fi-FI" dirty="0">
                          <a:latin typeface="Times New Roman" panose="02020603050405020304" pitchFamily="18" charset="0"/>
                          <a:cs typeface="Times New Roman" panose="02020603050405020304" pitchFamily="18" charset="0"/>
                        </a:rPr>
                        <a:t> Yuhua Lin, and Jin Li</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9EAF5"/>
                    </a:solidFill>
                  </a:tcPr>
                </a:tc>
                <a:tc>
                  <a:txBody>
                    <a:bodyPr/>
                    <a:lstStyle/>
                    <a:p>
                      <a:pPr algn="ctr">
                        <a:lnSpc>
                          <a:spcPct val="100000"/>
                        </a:lnSpc>
                      </a:pPr>
                      <a:r>
                        <a:rPr lang="en-IN" sz="1800" b="0" strike="noStrike" spc="-1" dirty="0">
                          <a:latin typeface="Times New Roman" panose="02020603050405020304" pitchFamily="18" charset="0"/>
                          <a:cs typeface="Times New Roman" panose="02020603050405020304" pitchFamily="18" charset="0"/>
                        </a:rPr>
                        <a:t>2014</a:t>
                      </a: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9EAF5"/>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strike="noStrike" spc="-1" dirty="0">
                          <a:latin typeface="Times New Roman" panose="02020603050405020304" pitchFamily="18" charset="0"/>
                          <a:cs typeface="Times New Roman" panose="02020603050405020304" pitchFamily="18" charset="0"/>
                        </a:rPr>
                        <a:t>Research paper</a:t>
                      </a:r>
                    </a:p>
                    <a:p>
                      <a:pPr>
                        <a:lnSpc>
                          <a:spcPct val="100000"/>
                        </a:lnSpc>
                      </a:pP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9EAF5"/>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Proposed a Social-network-Aided efficient live streaming system (SAVE). SAVE regards users’ channel switching or multichannel watching as interactions between channels</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9EAF5"/>
                    </a:solidFill>
                  </a:tcPr>
                </a:tc>
                <a:tc>
                  <a:txBody>
                    <a:bodyPr/>
                    <a:lstStyle/>
                    <a:p>
                      <a:pPr>
                        <a:lnSpc>
                          <a:spcPct val="100000"/>
                        </a:lnSpc>
                      </a:pPr>
                      <a:r>
                        <a:rPr lang="en-IN" sz="1800" b="0" strike="noStrike" spc="-1" dirty="0">
                          <a:latin typeface="Times New Roman" panose="02020603050405020304" pitchFamily="18" charset="0"/>
                          <a:cs typeface="Times New Roman" panose="02020603050405020304" pitchFamily="18" charset="0"/>
                        </a:rPr>
                        <a:t>Cannot be uses where internet services are poor </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67594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73951-FC46-4BF5-B5D3-C5F089541D25}"/>
              </a:ext>
            </a:extLst>
          </p:cNvPr>
          <p:cNvSpPr>
            <a:spLocks noGrp="1"/>
          </p:cNvSpPr>
          <p:nvPr>
            <p:ph type="title"/>
          </p:nvPr>
        </p:nvSpPr>
        <p:spPr/>
        <p:txBody>
          <a:bodyPr/>
          <a:lstStyle/>
          <a:p>
            <a:endParaRPr lang="en-IN"/>
          </a:p>
        </p:txBody>
      </p:sp>
      <p:graphicFrame>
        <p:nvGraphicFramePr>
          <p:cNvPr id="5" name="Table 1">
            <a:extLst>
              <a:ext uri="{FF2B5EF4-FFF2-40B4-BE49-F238E27FC236}">
                <a16:creationId xmlns:a16="http://schemas.microsoft.com/office/drawing/2014/main" id="{86148DCA-7416-4773-9736-BC2C4D3CA307}"/>
              </a:ext>
            </a:extLst>
          </p:cNvPr>
          <p:cNvGraphicFramePr/>
          <p:nvPr/>
        </p:nvGraphicFramePr>
        <p:xfrm>
          <a:off x="0" y="12715"/>
          <a:ext cx="12191999" cy="6845286"/>
        </p:xfrm>
        <a:graphic>
          <a:graphicData uri="http://schemas.openxmlformats.org/drawingml/2006/table">
            <a:tbl>
              <a:tblPr/>
              <a:tblGrid>
                <a:gridCol w="553206">
                  <a:extLst>
                    <a:ext uri="{9D8B030D-6E8A-4147-A177-3AD203B41FA5}">
                      <a16:colId xmlns:a16="http://schemas.microsoft.com/office/drawing/2014/main" val="20000"/>
                    </a:ext>
                  </a:extLst>
                </a:gridCol>
                <a:gridCol w="1838344">
                  <a:extLst>
                    <a:ext uri="{9D8B030D-6E8A-4147-A177-3AD203B41FA5}">
                      <a16:colId xmlns:a16="http://schemas.microsoft.com/office/drawing/2014/main" val="20001"/>
                    </a:ext>
                  </a:extLst>
                </a:gridCol>
                <a:gridCol w="1492585">
                  <a:extLst>
                    <a:ext uri="{9D8B030D-6E8A-4147-A177-3AD203B41FA5}">
                      <a16:colId xmlns:a16="http://schemas.microsoft.com/office/drawing/2014/main" val="20002"/>
                    </a:ext>
                  </a:extLst>
                </a:gridCol>
                <a:gridCol w="1862222">
                  <a:extLst>
                    <a:ext uri="{9D8B030D-6E8A-4147-A177-3AD203B41FA5}">
                      <a16:colId xmlns:a16="http://schemas.microsoft.com/office/drawing/2014/main" val="20003"/>
                    </a:ext>
                  </a:extLst>
                </a:gridCol>
                <a:gridCol w="1433708">
                  <a:extLst>
                    <a:ext uri="{9D8B030D-6E8A-4147-A177-3AD203B41FA5}">
                      <a16:colId xmlns:a16="http://schemas.microsoft.com/office/drawing/2014/main" val="20004"/>
                    </a:ext>
                  </a:extLst>
                </a:gridCol>
                <a:gridCol w="3044826">
                  <a:extLst>
                    <a:ext uri="{9D8B030D-6E8A-4147-A177-3AD203B41FA5}">
                      <a16:colId xmlns:a16="http://schemas.microsoft.com/office/drawing/2014/main" val="20005"/>
                    </a:ext>
                  </a:extLst>
                </a:gridCol>
                <a:gridCol w="1967108">
                  <a:extLst>
                    <a:ext uri="{9D8B030D-6E8A-4147-A177-3AD203B41FA5}">
                      <a16:colId xmlns:a16="http://schemas.microsoft.com/office/drawing/2014/main" val="20006"/>
                    </a:ext>
                  </a:extLst>
                </a:gridCol>
              </a:tblGrid>
              <a:tr h="826443">
                <a:tc>
                  <a:txBody>
                    <a:bodyPr/>
                    <a:lstStyle/>
                    <a:p>
                      <a:pPr algn="ctr">
                        <a:lnSpc>
                          <a:spcPct val="100000"/>
                        </a:lnSpc>
                      </a:pPr>
                      <a:r>
                        <a:rPr lang="en-US" sz="1800" b="1" strike="noStrike" spc="-1">
                          <a:solidFill>
                            <a:srgbClr val="FFFFFF"/>
                          </a:solidFill>
                          <a:latin typeface="Century Gothic"/>
                        </a:rPr>
                        <a:t>Sl No</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Title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dirty="0">
                          <a:solidFill>
                            <a:srgbClr val="FFFFFF"/>
                          </a:solidFill>
                          <a:latin typeface="Century Gothic"/>
                        </a:rPr>
                        <a:t>Authors</a:t>
                      </a:r>
                      <a:endParaRPr lang="en-IN"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Year of Publication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Type of data</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Methodologies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Limitations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extLst>
                  <a:ext uri="{0D108BD9-81ED-4DB2-BD59-A6C34878D82A}">
                    <a16:rowId xmlns:a16="http://schemas.microsoft.com/office/drawing/2014/main" val="10000"/>
                  </a:ext>
                </a:extLst>
              </a:tr>
              <a:tr h="2535404">
                <a:tc>
                  <a:txBody>
                    <a:bodyPr/>
                    <a:lstStyle/>
                    <a:p>
                      <a:pPr>
                        <a:lnSpc>
                          <a:spcPct val="100000"/>
                        </a:lnSpc>
                      </a:pPr>
                      <a:r>
                        <a:rPr lang="en-IN" sz="1800" b="0" strike="noStrike" spc="-1" dirty="0">
                          <a:latin typeface="Times New Roman" panose="02020603050405020304" pitchFamily="18" charset="0"/>
                          <a:cs typeface="Times New Roman" panose="02020603050405020304" pitchFamily="18" charset="0"/>
                        </a:rPr>
                        <a:t>17</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A Survey on Various File Sharing Methods in P2P Networks</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pt-BR" dirty="0">
                          <a:latin typeface="Times New Roman" panose="02020603050405020304" pitchFamily="18" charset="0"/>
                          <a:cs typeface="Times New Roman" panose="02020603050405020304" pitchFamily="18" charset="0"/>
                        </a:rPr>
                        <a:t>Vimal S, Srivatsa S K</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gn="ctr">
                        <a:lnSpc>
                          <a:spcPct val="100000"/>
                        </a:lnSpc>
                      </a:pPr>
                      <a:r>
                        <a:rPr lang="en-IN" sz="1800" b="0" strike="noStrike" spc="-1" dirty="0">
                          <a:latin typeface="Times New Roman" panose="02020603050405020304" pitchFamily="18" charset="0"/>
                          <a:cs typeface="Times New Roman" panose="02020603050405020304" pitchFamily="18" charset="0"/>
                        </a:rPr>
                        <a:t>2017</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strike="noStrike" spc="-1" dirty="0">
                          <a:latin typeface="Times New Roman" panose="02020603050405020304" pitchFamily="18" charset="0"/>
                          <a:cs typeface="Times New Roman" panose="02020603050405020304" pitchFamily="18" charset="0"/>
                        </a:rPr>
                        <a:t>Research paper</a:t>
                      </a:r>
                    </a:p>
                    <a:p>
                      <a:pPr>
                        <a:lnSpc>
                          <a:spcPct val="100000"/>
                        </a:lnSpc>
                      </a:pP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discovers the different file sharing methods and important concerns that communicate to peers systems and discussing about the various study actions of Peer-to-Peer file systems</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IN" sz="1800" b="0" strike="noStrike" spc="-1" dirty="0">
                          <a:latin typeface="Times New Roman" panose="02020603050405020304" pitchFamily="18" charset="0"/>
                          <a:cs typeface="Times New Roman" panose="02020603050405020304" pitchFamily="18" charset="0"/>
                        </a:rPr>
                        <a:t>DLNA protocol is used, which trades- of  low latency with quality</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extLst>
                  <a:ext uri="{0D108BD9-81ED-4DB2-BD59-A6C34878D82A}">
                    <a16:rowId xmlns:a16="http://schemas.microsoft.com/office/drawing/2014/main" val="10001"/>
                  </a:ext>
                </a:extLst>
              </a:tr>
              <a:tr h="3483439">
                <a:tc>
                  <a:txBody>
                    <a:bodyPr/>
                    <a:lstStyle/>
                    <a:p>
                      <a:pPr marL="0" indent="0">
                        <a:lnSpc>
                          <a:spcPct val="100000"/>
                        </a:lnSpc>
                      </a:pPr>
                      <a:r>
                        <a:rPr lang="en-IN" sz="1800" b="0" strike="noStrike" spc="-1" dirty="0">
                          <a:latin typeface="Times New Roman" panose="02020603050405020304" pitchFamily="18" charset="0"/>
                          <a:cs typeface="Times New Roman" panose="02020603050405020304" pitchFamily="18" charset="0"/>
                        </a:rPr>
                        <a:t>18</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A Study of Live Video Streaming System for Mobile Devices </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nSpc>
                          <a:spcPct val="100000"/>
                        </a:lnSpc>
                      </a:pPr>
                      <a:r>
                        <a:rPr lang="en-IN" dirty="0" err="1">
                          <a:latin typeface="Times New Roman" panose="02020603050405020304" pitchFamily="18" charset="0"/>
                          <a:cs typeface="Times New Roman" panose="02020603050405020304" pitchFamily="18" charset="0"/>
                        </a:rPr>
                        <a:t>Jiushuang</a:t>
                      </a:r>
                      <a:r>
                        <a:rPr lang="en-IN" dirty="0">
                          <a:latin typeface="Times New Roman" panose="02020603050405020304" pitchFamily="18" charset="0"/>
                          <a:cs typeface="Times New Roman" panose="02020603050405020304" pitchFamily="18" charset="0"/>
                        </a:rPr>
                        <a:t> Wang, </a:t>
                      </a:r>
                      <a:r>
                        <a:rPr lang="en-IN" dirty="0" err="1">
                          <a:latin typeface="Times New Roman" panose="02020603050405020304" pitchFamily="18" charset="0"/>
                          <a:cs typeface="Times New Roman" panose="02020603050405020304" pitchFamily="18" charset="0"/>
                        </a:rPr>
                        <a:t>Weizhang</a:t>
                      </a:r>
                      <a:r>
                        <a:rPr lang="en-IN" dirty="0">
                          <a:latin typeface="Times New Roman" panose="02020603050405020304" pitchFamily="18" charset="0"/>
                          <a:cs typeface="Times New Roman" panose="02020603050405020304" pitchFamily="18" charset="0"/>
                        </a:rPr>
                        <a:t> Xu, Jian Wang </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gn="ctr">
                        <a:lnSpc>
                          <a:spcPct val="100000"/>
                        </a:lnSpc>
                      </a:pPr>
                      <a:r>
                        <a:rPr lang="en-IN" sz="1800" b="0" strike="noStrike" spc="-1" dirty="0">
                          <a:latin typeface="Times New Roman" panose="02020603050405020304" pitchFamily="18" charset="0"/>
                          <a:cs typeface="Times New Roman" panose="02020603050405020304" pitchFamily="18" charset="0"/>
                        </a:rPr>
                        <a:t>2016</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strike="noStrike" spc="-1" dirty="0">
                          <a:latin typeface="Times New Roman" panose="02020603050405020304" pitchFamily="18" charset="0"/>
                          <a:cs typeface="Times New Roman" panose="02020603050405020304" pitchFamily="18" charset="0"/>
                        </a:rPr>
                        <a:t>Research paper</a:t>
                      </a:r>
                    </a:p>
                    <a:p>
                      <a:pPr>
                        <a:lnSpc>
                          <a:spcPct val="100000"/>
                        </a:lnSpc>
                      </a:pP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describes a mobile video live streaming system with Wi-Fi/4G mobile phone to capture video and disseminate. Availability of mobile video live streaming system is given and then a mobile video live streaming system based on streaming media technology is designed and realized</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nSpc>
                          <a:spcPct val="100000"/>
                        </a:lnSpc>
                      </a:pPr>
                      <a:r>
                        <a:rPr lang="en-IN" sz="1800" b="0" strike="noStrike" spc="-1" dirty="0">
                          <a:latin typeface="Arial"/>
                        </a:rPr>
                        <a:t>Requires high speed internet services</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01616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73951-FC46-4BF5-B5D3-C5F089541D25}"/>
              </a:ext>
            </a:extLst>
          </p:cNvPr>
          <p:cNvSpPr>
            <a:spLocks noGrp="1"/>
          </p:cNvSpPr>
          <p:nvPr>
            <p:ph type="title"/>
          </p:nvPr>
        </p:nvSpPr>
        <p:spPr/>
        <p:txBody>
          <a:bodyPr/>
          <a:lstStyle/>
          <a:p>
            <a:endParaRPr lang="en-IN"/>
          </a:p>
        </p:txBody>
      </p:sp>
      <p:graphicFrame>
        <p:nvGraphicFramePr>
          <p:cNvPr id="5" name="Table 1">
            <a:extLst>
              <a:ext uri="{FF2B5EF4-FFF2-40B4-BE49-F238E27FC236}">
                <a16:creationId xmlns:a16="http://schemas.microsoft.com/office/drawing/2014/main" id="{86148DCA-7416-4773-9736-BC2C4D3CA307}"/>
              </a:ext>
            </a:extLst>
          </p:cNvPr>
          <p:cNvGraphicFramePr/>
          <p:nvPr/>
        </p:nvGraphicFramePr>
        <p:xfrm>
          <a:off x="0" y="12715"/>
          <a:ext cx="12191999" cy="6845286"/>
        </p:xfrm>
        <a:graphic>
          <a:graphicData uri="http://schemas.openxmlformats.org/drawingml/2006/table">
            <a:tbl>
              <a:tblPr/>
              <a:tblGrid>
                <a:gridCol w="553206">
                  <a:extLst>
                    <a:ext uri="{9D8B030D-6E8A-4147-A177-3AD203B41FA5}">
                      <a16:colId xmlns:a16="http://schemas.microsoft.com/office/drawing/2014/main" val="20000"/>
                    </a:ext>
                  </a:extLst>
                </a:gridCol>
                <a:gridCol w="1838344">
                  <a:extLst>
                    <a:ext uri="{9D8B030D-6E8A-4147-A177-3AD203B41FA5}">
                      <a16:colId xmlns:a16="http://schemas.microsoft.com/office/drawing/2014/main" val="20001"/>
                    </a:ext>
                  </a:extLst>
                </a:gridCol>
                <a:gridCol w="1492585">
                  <a:extLst>
                    <a:ext uri="{9D8B030D-6E8A-4147-A177-3AD203B41FA5}">
                      <a16:colId xmlns:a16="http://schemas.microsoft.com/office/drawing/2014/main" val="20002"/>
                    </a:ext>
                  </a:extLst>
                </a:gridCol>
                <a:gridCol w="1862222">
                  <a:extLst>
                    <a:ext uri="{9D8B030D-6E8A-4147-A177-3AD203B41FA5}">
                      <a16:colId xmlns:a16="http://schemas.microsoft.com/office/drawing/2014/main" val="20003"/>
                    </a:ext>
                  </a:extLst>
                </a:gridCol>
                <a:gridCol w="1433708">
                  <a:extLst>
                    <a:ext uri="{9D8B030D-6E8A-4147-A177-3AD203B41FA5}">
                      <a16:colId xmlns:a16="http://schemas.microsoft.com/office/drawing/2014/main" val="20004"/>
                    </a:ext>
                  </a:extLst>
                </a:gridCol>
                <a:gridCol w="3044826">
                  <a:extLst>
                    <a:ext uri="{9D8B030D-6E8A-4147-A177-3AD203B41FA5}">
                      <a16:colId xmlns:a16="http://schemas.microsoft.com/office/drawing/2014/main" val="20005"/>
                    </a:ext>
                  </a:extLst>
                </a:gridCol>
                <a:gridCol w="1967108">
                  <a:extLst>
                    <a:ext uri="{9D8B030D-6E8A-4147-A177-3AD203B41FA5}">
                      <a16:colId xmlns:a16="http://schemas.microsoft.com/office/drawing/2014/main" val="20006"/>
                    </a:ext>
                  </a:extLst>
                </a:gridCol>
              </a:tblGrid>
              <a:tr h="721091">
                <a:tc>
                  <a:txBody>
                    <a:bodyPr/>
                    <a:lstStyle/>
                    <a:p>
                      <a:pPr algn="ctr">
                        <a:lnSpc>
                          <a:spcPct val="100000"/>
                        </a:lnSpc>
                      </a:pPr>
                      <a:r>
                        <a:rPr lang="en-US" sz="1800" b="1" strike="noStrike" spc="-1">
                          <a:solidFill>
                            <a:srgbClr val="FFFFFF"/>
                          </a:solidFill>
                          <a:latin typeface="Century Gothic"/>
                        </a:rPr>
                        <a:t>Sl No</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Title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dirty="0">
                          <a:solidFill>
                            <a:srgbClr val="FFFFFF"/>
                          </a:solidFill>
                          <a:latin typeface="Century Gothic"/>
                        </a:rPr>
                        <a:t>Authors</a:t>
                      </a:r>
                      <a:endParaRPr lang="en-IN"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Year of Publication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Type of data</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Methodologies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Limitations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extLst>
                  <a:ext uri="{0D108BD9-81ED-4DB2-BD59-A6C34878D82A}">
                    <a16:rowId xmlns:a16="http://schemas.microsoft.com/office/drawing/2014/main" val="10000"/>
                  </a:ext>
                </a:extLst>
              </a:tr>
              <a:tr h="2496545">
                <a:tc>
                  <a:txBody>
                    <a:bodyPr/>
                    <a:lstStyle/>
                    <a:p>
                      <a:pPr>
                        <a:lnSpc>
                          <a:spcPct val="100000"/>
                        </a:lnSpc>
                      </a:pPr>
                      <a:r>
                        <a:rPr lang="en-IN" sz="1800" b="0" strike="noStrike" spc="-1" dirty="0">
                          <a:latin typeface="Times New Roman" panose="02020603050405020304" pitchFamily="18" charset="0"/>
                          <a:cs typeface="Times New Roman" panose="02020603050405020304" pitchFamily="18" charset="0"/>
                        </a:rPr>
                        <a:t>19</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Cool-SHARE: Offload Smartphone Data By Sharing</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Nikki Broch Ashton and Qi Zhang</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gn="ctr">
                        <a:lnSpc>
                          <a:spcPct val="100000"/>
                        </a:lnSpc>
                      </a:pPr>
                      <a:r>
                        <a:rPr lang="en-IN" sz="1800" b="0" strike="noStrike" spc="-1" dirty="0">
                          <a:latin typeface="Times New Roman" panose="02020603050405020304" pitchFamily="18" charset="0"/>
                          <a:cs typeface="Times New Roman" panose="02020603050405020304" pitchFamily="18" charset="0"/>
                        </a:rPr>
                        <a:t>2014</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IN" sz="1800" b="0" strike="noStrike" spc="-1" dirty="0">
                          <a:latin typeface="Times New Roman" panose="02020603050405020304" pitchFamily="18" charset="0"/>
                          <a:cs typeface="Times New Roman" panose="02020603050405020304" pitchFamily="18" charset="0"/>
                        </a:rPr>
                        <a:t>Research paper</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Cool-SHARE is proposed and implemented on Android. It is an app for seamlessly sharing apps over short-range links with limited cellular control and can be extended for multimedia data sharing</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IN" sz="1800" b="0" strike="noStrike" spc="-1" dirty="0">
                          <a:latin typeface="Times New Roman" panose="02020603050405020304" pitchFamily="18" charset="0"/>
                          <a:cs typeface="Times New Roman" panose="02020603050405020304" pitchFamily="18" charset="0"/>
                        </a:rPr>
                        <a:t>It works for short range in which interrupts cannot be tolerated </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extLst>
                  <a:ext uri="{0D108BD9-81ED-4DB2-BD59-A6C34878D82A}">
                    <a16:rowId xmlns:a16="http://schemas.microsoft.com/office/drawing/2014/main" val="10001"/>
                  </a:ext>
                </a:extLst>
              </a:tr>
              <a:tr h="3627650">
                <a:tc>
                  <a:txBody>
                    <a:bodyPr/>
                    <a:lstStyle/>
                    <a:p>
                      <a:pPr marL="0" indent="0">
                        <a:lnSpc>
                          <a:spcPct val="100000"/>
                        </a:lnSpc>
                      </a:pPr>
                      <a:r>
                        <a:rPr lang="en-IN" sz="1800" b="0" strike="noStrike" spc="-1" dirty="0">
                          <a:latin typeface="Times New Roman" panose="02020603050405020304" pitchFamily="18" charset="0"/>
                          <a:cs typeface="Times New Roman" panose="02020603050405020304" pitchFamily="18" charset="0"/>
                        </a:rPr>
                        <a:t>20</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Streaming Video over the Internet: Approaches and Directions</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nSpc>
                          <a:spcPct val="100000"/>
                        </a:lnSpc>
                      </a:pPr>
                      <a:r>
                        <a:rPr lang="en-IN" dirty="0" err="1">
                          <a:latin typeface="Times New Roman" panose="02020603050405020304" pitchFamily="18" charset="0"/>
                          <a:cs typeface="Times New Roman" panose="02020603050405020304" pitchFamily="18" charset="0"/>
                        </a:rPr>
                        <a:t>Dapeng</a:t>
                      </a:r>
                      <a:r>
                        <a:rPr lang="en-IN" dirty="0">
                          <a:latin typeface="Times New Roman" panose="02020603050405020304" pitchFamily="18" charset="0"/>
                          <a:cs typeface="Times New Roman" panose="02020603050405020304" pitchFamily="18" charset="0"/>
                        </a:rPr>
                        <a:t> Wu, </a:t>
                      </a:r>
                      <a:r>
                        <a:rPr lang="en-IN" dirty="0" err="1">
                          <a:latin typeface="Times New Roman" panose="02020603050405020304" pitchFamily="18" charset="0"/>
                          <a:cs typeface="Times New Roman" panose="02020603050405020304" pitchFamily="18" charset="0"/>
                        </a:rPr>
                        <a:t>Yiwei</a:t>
                      </a:r>
                      <a:r>
                        <a:rPr lang="en-IN" dirty="0">
                          <a:latin typeface="Times New Roman" panose="02020603050405020304" pitchFamily="18" charset="0"/>
                          <a:cs typeface="Times New Roman" panose="02020603050405020304" pitchFamily="18" charset="0"/>
                        </a:rPr>
                        <a:t> Thomas Hou, </a:t>
                      </a:r>
                      <a:r>
                        <a:rPr lang="en-IN" dirty="0" err="1">
                          <a:latin typeface="Times New Roman" panose="02020603050405020304" pitchFamily="18" charset="0"/>
                          <a:cs typeface="Times New Roman" panose="02020603050405020304" pitchFamily="18" charset="0"/>
                        </a:rPr>
                        <a:t>Wenwu</a:t>
                      </a:r>
                      <a:r>
                        <a:rPr lang="en-IN" dirty="0">
                          <a:latin typeface="Times New Roman" panose="02020603050405020304" pitchFamily="18" charset="0"/>
                          <a:cs typeface="Times New Roman" panose="02020603050405020304" pitchFamily="18" charset="0"/>
                        </a:rPr>
                        <a:t> Zhu, </a:t>
                      </a:r>
                      <a:r>
                        <a:rPr lang="en-IN" dirty="0" err="1">
                          <a:latin typeface="Times New Roman" panose="02020603050405020304" pitchFamily="18" charset="0"/>
                          <a:cs typeface="Times New Roman" panose="02020603050405020304" pitchFamily="18" charset="0"/>
                        </a:rPr>
                        <a:t>Ya</a:t>
                      </a:r>
                      <a:r>
                        <a:rPr lang="en-IN" dirty="0">
                          <a:latin typeface="Times New Roman" panose="02020603050405020304" pitchFamily="18" charset="0"/>
                          <a:cs typeface="Times New Roman" panose="02020603050405020304" pitchFamily="18" charset="0"/>
                        </a:rPr>
                        <a:t>-Qi, </a:t>
                      </a:r>
                      <a:r>
                        <a:rPr lang="en-IN" dirty="0" err="1">
                          <a:latin typeface="Times New Roman" panose="02020603050405020304" pitchFamily="18" charset="0"/>
                          <a:cs typeface="Times New Roman" panose="02020603050405020304" pitchFamily="18" charset="0"/>
                        </a:rPr>
                        <a:t>ZhangJon</a:t>
                      </a:r>
                      <a:r>
                        <a:rPr lang="en-IN" dirty="0">
                          <a:latin typeface="Times New Roman" panose="02020603050405020304" pitchFamily="18" charset="0"/>
                          <a:cs typeface="Times New Roman" panose="02020603050405020304" pitchFamily="18" charset="0"/>
                        </a:rPr>
                        <a:t> M. </a:t>
                      </a:r>
                      <a:r>
                        <a:rPr lang="en-IN" dirty="0" err="1">
                          <a:latin typeface="Times New Roman" panose="02020603050405020304" pitchFamily="18" charset="0"/>
                          <a:cs typeface="Times New Roman" panose="02020603050405020304" pitchFamily="18" charset="0"/>
                        </a:rPr>
                        <a:t>Peha</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gn="ctr">
                        <a:lnSpc>
                          <a:spcPct val="100000"/>
                        </a:lnSpc>
                      </a:pPr>
                      <a:r>
                        <a:rPr lang="en-IN" sz="1800" b="0" strike="noStrike" spc="-1" dirty="0">
                          <a:latin typeface="Times New Roman" panose="02020603050405020304" pitchFamily="18" charset="0"/>
                          <a:cs typeface="Times New Roman" panose="02020603050405020304" pitchFamily="18" charset="0"/>
                        </a:rPr>
                        <a:t>2001</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nSpc>
                          <a:spcPct val="100000"/>
                        </a:lnSpc>
                      </a:pPr>
                      <a:r>
                        <a:rPr lang="en-IN" sz="1800" b="0" strike="noStrike" spc="-1" dirty="0">
                          <a:latin typeface="Times New Roman" panose="02020603050405020304" pitchFamily="18" charset="0"/>
                          <a:cs typeface="Times New Roman" panose="02020603050405020304" pitchFamily="18" charset="0"/>
                        </a:rPr>
                        <a:t>Research paper</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cover six key areas of streaming video. Specifically, we cover video compression, application-layer QoS control, continuous media distribution services, streaming servers, media synchronization mechanisms, and protocols for streaming media. For each area, we address the particular issues and review major approaches and mechanisms.</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nSpc>
                          <a:spcPct val="100000"/>
                        </a:lnSpc>
                      </a:pPr>
                      <a:r>
                        <a:rPr lang="en-IN" sz="1800" b="0" strike="noStrike" spc="-1" dirty="0">
                          <a:latin typeface="Arial"/>
                        </a:rPr>
                        <a:t>Interruption in the internet services can stop the streaming.</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14757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73951-FC46-4BF5-B5D3-C5F089541D25}"/>
              </a:ext>
            </a:extLst>
          </p:cNvPr>
          <p:cNvSpPr>
            <a:spLocks noGrp="1"/>
          </p:cNvSpPr>
          <p:nvPr>
            <p:ph type="title"/>
          </p:nvPr>
        </p:nvSpPr>
        <p:spPr/>
        <p:txBody>
          <a:bodyPr/>
          <a:lstStyle/>
          <a:p>
            <a:endParaRPr lang="en-IN"/>
          </a:p>
        </p:txBody>
      </p:sp>
      <p:graphicFrame>
        <p:nvGraphicFramePr>
          <p:cNvPr id="5" name="Table 1">
            <a:extLst>
              <a:ext uri="{FF2B5EF4-FFF2-40B4-BE49-F238E27FC236}">
                <a16:creationId xmlns:a16="http://schemas.microsoft.com/office/drawing/2014/main" id="{86148DCA-7416-4773-9736-BC2C4D3CA307}"/>
              </a:ext>
            </a:extLst>
          </p:cNvPr>
          <p:cNvGraphicFramePr/>
          <p:nvPr/>
        </p:nvGraphicFramePr>
        <p:xfrm>
          <a:off x="0" y="12715"/>
          <a:ext cx="12191999" cy="6845286"/>
        </p:xfrm>
        <a:graphic>
          <a:graphicData uri="http://schemas.openxmlformats.org/drawingml/2006/table">
            <a:tbl>
              <a:tblPr/>
              <a:tblGrid>
                <a:gridCol w="553206">
                  <a:extLst>
                    <a:ext uri="{9D8B030D-6E8A-4147-A177-3AD203B41FA5}">
                      <a16:colId xmlns:a16="http://schemas.microsoft.com/office/drawing/2014/main" val="20000"/>
                    </a:ext>
                  </a:extLst>
                </a:gridCol>
                <a:gridCol w="1838344">
                  <a:extLst>
                    <a:ext uri="{9D8B030D-6E8A-4147-A177-3AD203B41FA5}">
                      <a16:colId xmlns:a16="http://schemas.microsoft.com/office/drawing/2014/main" val="20001"/>
                    </a:ext>
                  </a:extLst>
                </a:gridCol>
                <a:gridCol w="1492585">
                  <a:extLst>
                    <a:ext uri="{9D8B030D-6E8A-4147-A177-3AD203B41FA5}">
                      <a16:colId xmlns:a16="http://schemas.microsoft.com/office/drawing/2014/main" val="20002"/>
                    </a:ext>
                  </a:extLst>
                </a:gridCol>
                <a:gridCol w="1862222">
                  <a:extLst>
                    <a:ext uri="{9D8B030D-6E8A-4147-A177-3AD203B41FA5}">
                      <a16:colId xmlns:a16="http://schemas.microsoft.com/office/drawing/2014/main" val="20003"/>
                    </a:ext>
                  </a:extLst>
                </a:gridCol>
                <a:gridCol w="1433708">
                  <a:extLst>
                    <a:ext uri="{9D8B030D-6E8A-4147-A177-3AD203B41FA5}">
                      <a16:colId xmlns:a16="http://schemas.microsoft.com/office/drawing/2014/main" val="20004"/>
                    </a:ext>
                  </a:extLst>
                </a:gridCol>
                <a:gridCol w="3044826">
                  <a:extLst>
                    <a:ext uri="{9D8B030D-6E8A-4147-A177-3AD203B41FA5}">
                      <a16:colId xmlns:a16="http://schemas.microsoft.com/office/drawing/2014/main" val="20005"/>
                    </a:ext>
                  </a:extLst>
                </a:gridCol>
                <a:gridCol w="1967108">
                  <a:extLst>
                    <a:ext uri="{9D8B030D-6E8A-4147-A177-3AD203B41FA5}">
                      <a16:colId xmlns:a16="http://schemas.microsoft.com/office/drawing/2014/main" val="20006"/>
                    </a:ext>
                  </a:extLst>
                </a:gridCol>
              </a:tblGrid>
              <a:tr h="721091">
                <a:tc>
                  <a:txBody>
                    <a:bodyPr/>
                    <a:lstStyle/>
                    <a:p>
                      <a:pPr algn="ctr">
                        <a:lnSpc>
                          <a:spcPct val="100000"/>
                        </a:lnSpc>
                      </a:pPr>
                      <a:r>
                        <a:rPr lang="en-US" sz="1800" b="1" strike="noStrike" spc="-1">
                          <a:solidFill>
                            <a:srgbClr val="FFFFFF"/>
                          </a:solidFill>
                          <a:latin typeface="Century Gothic"/>
                        </a:rPr>
                        <a:t>Sl No</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Title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dirty="0">
                          <a:solidFill>
                            <a:srgbClr val="FFFFFF"/>
                          </a:solidFill>
                          <a:latin typeface="Century Gothic"/>
                        </a:rPr>
                        <a:t>Authors</a:t>
                      </a:r>
                      <a:endParaRPr lang="en-IN"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Year of Publication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Type of data</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Methodologies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Limitations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extLst>
                  <a:ext uri="{0D108BD9-81ED-4DB2-BD59-A6C34878D82A}">
                    <a16:rowId xmlns:a16="http://schemas.microsoft.com/office/drawing/2014/main" val="10000"/>
                  </a:ext>
                </a:extLst>
              </a:tr>
              <a:tr h="2496545">
                <a:tc>
                  <a:txBody>
                    <a:bodyPr/>
                    <a:lstStyle/>
                    <a:p>
                      <a:pPr>
                        <a:lnSpc>
                          <a:spcPct val="100000"/>
                        </a:lnSpc>
                      </a:pPr>
                      <a:r>
                        <a:rPr lang="en-IN" sz="1800" b="0" strike="noStrike" spc="-1" dirty="0">
                          <a:latin typeface="Times New Roman" panose="02020603050405020304" pitchFamily="18" charset="0"/>
                          <a:cs typeface="Times New Roman" panose="02020603050405020304" pitchFamily="18" charset="0"/>
                        </a:rPr>
                        <a:t>21</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Robust Super-Peer-Based P2P File-Sharing Systems</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IN" dirty="0">
                          <a:latin typeface="Times New Roman" panose="02020603050405020304" pitchFamily="18" charset="0"/>
                          <a:cs typeface="Times New Roman" panose="02020603050405020304" pitchFamily="18" charset="0"/>
                        </a:rPr>
                        <a:t>Jenn-Wei Lin and Ming-Feng Yang</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gn="ctr">
                        <a:lnSpc>
                          <a:spcPct val="100000"/>
                        </a:lnSpc>
                      </a:pPr>
                      <a:r>
                        <a:rPr lang="en-IN" sz="1800" b="0" strike="noStrike" spc="-1" dirty="0">
                          <a:latin typeface="Times New Roman" panose="02020603050405020304" pitchFamily="18" charset="0"/>
                          <a:cs typeface="Times New Roman" panose="02020603050405020304" pitchFamily="18" charset="0"/>
                        </a:rPr>
                        <a:t>2010</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IN" sz="1800" b="0" strike="noStrike" spc="-1" dirty="0">
                          <a:latin typeface="Times New Roman" panose="02020603050405020304" pitchFamily="18" charset="0"/>
                          <a:cs typeface="Times New Roman" panose="02020603050405020304" pitchFamily="18" charset="0"/>
                        </a:rPr>
                        <a:t>Research paper</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An efficient approach for improving file availability in super-peer-based peer-to-peer (P2P) file-sharing systems. In the super-peer-based P2P file-sharing system, peers are organized into multiple groups</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IN" sz="1800" b="0" strike="noStrike" spc="-1" dirty="0">
                          <a:latin typeface="Times New Roman" panose="02020603050405020304" pitchFamily="18" charset="0"/>
                          <a:cs typeface="Times New Roman" panose="02020603050405020304" pitchFamily="18" charset="0"/>
                        </a:rPr>
                        <a:t>Can be used advanced  protocols for effective transmission</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extLst>
                  <a:ext uri="{0D108BD9-81ED-4DB2-BD59-A6C34878D82A}">
                    <a16:rowId xmlns:a16="http://schemas.microsoft.com/office/drawing/2014/main" val="10001"/>
                  </a:ext>
                </a:extLst>
              </a:tr>
              <a:tr h="3627650">
                <a:tc>
                  <a:txBody>
                    <a:bodyPr/>
                    <a:lstStyle/>
                    <a:p>
                      <a:pPr marL="0" indent="0">
                        <a:lnSpc>
                          <a:spcPct val="100000"/>
                        </a:lnSpc>
                      </a:pPr>
                      <a:r>
                        <a:rPr lang="en-IN" sz="1800" b="0" strike="noStrike" spc="-1" dirty="0">
                          <a:latin typeface="Times New Roman" panose="02020603050405020304" pitchFamily="18" charset="0"/>
                          <a:cs typeface="Times New Roman" panose="02020603050405020304" pitchFamily="18" charset="0"/>
                        </a:rPr>
                        <a:t>22</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Enhanced UPnP QoS Architecture for Network-adaptive Streaming Service in Home Networks </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nSpc>
                          <a:spcPct val="100000"/>
                        </a:lnSpc>
                      </a:pPr>
                      <a:r>
                        <a:rPr lang="en-IN" dirty="0">
                          <a:latin typeface="Times New Roman" panose="02020603050405020304" pitchFamily="18" charset="0"/>
                          <a:cs typeface="Times New Roman" panose="02020603050405020304" pitchFamily="18" charset="0"/>
                        </a:rPr>
                        <a:t>HyunYong Lee, </a:t>
                      </a:r>
                      <a:r>
                        <a:rPr lang="en-IN" dirty="0" err="1">
                          <a:latin typeface="Times New Roman" panose="02020603050405020304" pitchFamily="18" charset="0"/>
                          <a:cs typeface="Times New Roman" panose="02020603050405020304" pitchFamily="18" charset="0"/>
                        </a:rPr>
                        <a:t>SungTae</a:t>
                      </a:r>
                      <a:r>
                        <a:rPr lang="en-IN" dirty="0">
                          <a:latin typeface="Times New Roman" panose="02020603050405020304" pitchFamily="18" charset="0"/>
                          <a:cs typeface="Times New Roman" panose="02020603050405020304" pitchFamily="18" charset="0"/>
                        </a:rPr>
                        <a:t> Moon and JongWon Kim</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gn="ctr">
                        <a:lnSpc>
                          <a:spcPct val="100000"/>
                        </a:lnSpc>
                      </a:pPr>
                      <a:r>
                        <a:rPr lang="en-IN" sz="1800" b="0" strike="noStrike" spc="-1" dirty="0">
                          <a:latin typeface="Times New Roman" panose="02020603050405020304" pitchFamily="18" charset="0"/>
                          <a:cs typeface="Times New Roman" panose="02020603050405020304" pitchFamily="18" charset="0"/>
                        </a:rPr>
                        <a:t>2007</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nSpc>
                          <a:spcPct val="100000"/>
                        </a:lnSpc>
                      </a:pPr>
                      <a:r>
                        <a:rPr lang="en-IN" sz="1800" b="0" strike="noStrike" spc="-1" dirty="0">
                          <a:latin typeface="Times New Roman" panose="02020603050405020304" pitchFamily="18" charset="0"/>
                          <a:cs typeface="Times New Roman" panose="02020603050405020304" pitchFamily="18" charset="0"/>
                        </a:rPr>
                        <a:t>Research paper</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an enhanced UPnP QoS architecture is proposed to support network-adaptive media streaming in home networks</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nSpc>
                          <a:spcPct val="100000"/>
                        </a:lnSpc>
                      </a:pPr>
                      <a:r>
                        <a:rPr lang="en-IN" sz="1800" b="0" strike="noStrike" spc="-1" dirty="0">
                          <a:latin typeface="Arial"/>
                        </a:rPr>
                        <a:t>Interruption in network provides loss of data  </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96351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8FB31-DFEF-4B35-98D7-D96A2B577508}"/>
              </a:ext>
            </a:extLst>
          </p:cNvPr>
          <p:cNvSpPr>
            <a:spLocks noGrp="1"/>
          </p:cNvSpPr>
          <p:nvPr>
            <p:ph type="title"/>
          </p:nvPr>
        </p:nvSpPr>
        <p:spPr/>
        <p:txBody>
          <a:bodyPr/>
          <a:lstStyle/>
          <a:p>
            <a:r>
              <a:rPr lang="en-IN" b="1" cap="none" dirty="0">
                <a:latin typeface="Times New Roman" pitchFamily="18" charset="0"/>
                <a:cs typeface="Times New Roman" pitchFamily="18" charset="0"/>
              </a:rPr>
              <a:t>Limitation of current work</a:t>
            </a:r>
          </a:p>
        </p:txBody>
      </p:sp>
      <p:sp>
        <p:nvSpPr>
          <p:cNvPr id="3" name="Content Placeholder 2">
            <a:extLst>
              <a:ext uri="{FF2B5EF4-FFF2-40B4-BE49-F238E27FC236}">
                <a16:creationId xmlns:a16="http://schemas.microsoft.com/office/drawing/2014/main" id="{1508E03F-236E-4B8B-A65D-869B50431154}"/>
              </a:ext>
            </a:extLst>
          </p:cNvPr>
          <p:cNvSpPr>
            <a:spLocks noGrp="1"/>
          </p:cNvSpPr>
          <p:nvPr>
            <p:ph sz="quarter" idx="13"/>
          </p:nvPr>
        </p:nvSpPr>
        <p:spPr/>
        <p:txBody>
          <a:bodyPr/>
          <a:lstStyle/>
          <a:p>
            <a:pPr algn="just"/>
            <a:r>
              <a:rPr lang="en-US" cap="none" dirty="0">
                <a:latin typeface="Times New Roman" panose="02020603050405020304" pitchFamily="18" charset="0"/>
                <a:cs typeface="Times New Roman" panose="02020603050405020304" pitchFamily="18" charset="0"/>
              </a:rPr>
              <a:t>Most of the applications available today are delivering the content through a medium called internet which may not be available for every device.</a:t>
            </a:r>
          </a:p>
          <a:p>
            <a:pPr algn="just"/>
            <a:r>
              <a:rPr lang="en-US" cap="none" dirty="0">
                <a:latin typeface="Times New Roman" panose="02020603050405020304" pitchFamily="18" charset="0"/>
                <a:cs typeface="Times New Roman" panose="02020603050405020304" pitchFamily="18" charset="0"/>
              </a:rPr>
              <a:t>Most of the devices may not be having enough storage to store the multimedia in their devices.</a:t>
            </a:r>
          </a:p>
          <a:p>
            <a:pPr algn="just"/>
            <a:r>
              <a:rPr lang="en-US" cap="none" dirty="0">
                <a:latin typeface="Times New Roman" panose="02020603050405020304" pitchFamily="18" charset="0"/>
                <a:cs typeface="Times New Roman" panose="02020603050405020304" pitchFamily="18" charset="0"/>
              </a:rPr>
              <a:t>For streaming, most of the users uses screen mirroring which makes both the devices involved.</a:t>
            </a:r>
          </a:p>
          <a:p>
            <a:pPr algn="just"/>
            <a:endParaRPr lang="en-US" cap="none" dirty="0"/>
          </a:p>
          <a:p>
            <a:endParaRPr lang="en-US" cap="none" dirty="0"/>
          </a:p>
        </p:txBody>
      </p:sp>
      <p:sp>
        <p:nvSpPr>
          <p:cNvPr id="4" name="TextBox 3"/>
          <p:cNvSpPr txBox="1"/>
          <p:nvPr/>
        </p:nvSpPr>
        <p:spPr>
          <a:xfrm>
            <a:off x="1316051" y="1623701"/>
            <a:ext cx="9887485" cy="1692771"/>
          </a:xfrm>
          <a:prstGeom prst="rect">
            <a:avLst/>
          </a:prstGeom>
          <a:noFill/>
        </p:spPr>
        <p:txBody>
          <a:bodyPr wrap="square" rtlCol="0">
            <a:spAutoFit/>
          </a:bodyPr>
          <a:lstStyle/>
          <a:p>
            <a:pPr algn="just">
              <a:buFont typeface="Wingdings" pitchFamily="2" charset="2"/>
              <a:buChar char="Ø"/>
            </a:pPr>
            <a:endParaRPr lang="en-US" sz="3200" dirty="0">
              <a:latin typeface="Times New Roman" pitchFamily="18" charset="0"/>
              <a:cs typeface="Times New Roman" pitchFamily="18" charset="0"/>
            </a:endParaRPr>
          </a:p>
          <a:p>
            <a:pPr algn="just"/>
            <a:endParaRPr lang="en-US" dirty="0"/>
          </a:p>
          <a:p>
            <a:endParaRPr lang="en-US" dirty="0"/>
          </a:p>
          <a:p>
            <a:endParaRPr lang="en-US" dirty="0"/>
          </a:p>
          <a:p>
            <a:endParaRPr lang="en-US" dirty="0"/>
          </a:p>
        </p:txBody>
      </p:sp>
    </p:spTree>
    <p:extLst>
      <p:ext uri="{BB962C8B-B14F-4D97-AF65-F5344CB8AC3E}">
        <p14:creationId xmlns:p14="http://schemas.microsoft.com/office/powerpoint/2010/main" val="2640954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cap="none" dirty="0">
                <a:latin typeface="Times New Roman" pitchFamily="18" charset="0"/>
                <a:cs typeface="Times New Roman" pitchFamily="18" charset="0"/>
              </a:rPr>
              <a:t>Objectives</a:t>
            </a:r>
          </a:p>
        </p:txBody>
      </p:sp>
      <p:sp>
        <p:nvSpPr>
          <p:cNvPr id="3" name="Content Placeholder 2">
            <a:extLst>
              <a:ext uri="{FF2B5EF4-FFF2-40B4-BE49-F238E27FC236}">
                <a16:creationId xmlns:a16="http://schemas.microsoft.com/office/drawing/2014/main" id="{B53F5F44-7940-4B9D-98D3-D7FD2F649988}"/>
              </a:ext>
            </a:extLst>
          </p:cNvPr>
          <p:cNvSpPr>
            <a:spLocks noGrp="1"/>
          </p:cNvSpPr>
          <p:nvPr>
            <p:ph sz="quarter" idx="13"/>
          </p:nvPr>
        </p:nvSpPr>
        <p:spPr/>
        <p:txBody>
          <a:bodyPr>
            <a:normAutofit/>
          </a:bodyPr>
          <a:lstStyle/>
          <a:p>
            <a:pPr algn="just"/>
            <a:r>
              <a:rPr lang="en-US" cap="none" dirty="0">
                <a:latin typeface="Times New Roman" panose="02020603050405020304" pitchFamily="18" charset="0"/>
                <a:cs typeface="Times New Roman" panose="02020603050405020304" pitchFamily="18" charset="0"/>
              </a:rPr>
              <a:t>To implement an android application which helps in steaming and sharing of data between the devices connected through a local network.</a:t>
            </a:r>
          </a:p>
          <a:p>
            <a:pPr algn="just"/>
            <a:r>
              <a:rPr lang="en-US" cap="none" dirty="0">
                <a:latin typeface="Times New Roman" panose="02020603050405020304" pitchFamily="18" charset="0"/>
                <a:cs typeface="Times New Roman" panose="02020603050405020304" pitchFamily="18" charset="0"/>
              </a:rPr>
              <a:t>To implement seamless data streaming and sharing between the android devices connected through the local network.</a:t>
            </a:r>
          </a:p>
          <a:p>
            <a:pPr algn="just"/>
            <a:r>
              <a:rPr lang="en-US" cap="none" dirty="0">
                <a:latin typeface="Times New Roman" panose="02020603050405020304" pitchFamily="18" charset="0"/>
                <a:cs typeface="Times New Roman" panose="02020603050405020304" pitchFamily="18" charset="0"/>
              </a:rPr>
              <a:t>To implement the application in devices having android versions 8 and above.</a:t>
            </a:r>
          </a:p>
          <a:p>
            <a:pPr algn="just"/>
            <a:r>
              <a:rPr lang="en-US" cap="none" dirty="0">
                <a:latin typeface="Times New Roman" panose="02020603050405020304" pitchFamily="18" charset="0"/>
                <a:cs typeface="Times New Roman" panose="02020603050405020304" pitchFamily="18" charset="0"/>
              </a:rPr>
              <a:t>To implement the connection between the host and the client using the feature </a:t>
            </a:r>
            <a:r>
              <a:rPr lang="en-US" cap="none" dirty="0" err="1">
                <a:latin typeface="Times New Roman" panose="02020603050405020304" pitchFamily="18" charset="0"/>
                <a:cs typeface="Times New Roman" panose="02020603050405020304" pitchFamily="18" charset="0"/>
              </a:rPr>
              <a:t>wifi</a:t>
            </a:r>
            <a:r>
              <a:rPr lang="en-US" cap="none" dirty="0">
                <a:latin typeface="Times New Roman" panose="02020603050405020304" pitchFamily="18" charset="0"/>
                <a:cs typeface="Times New Roman" panose="02020603050405020304" pitchFamily="18" charset="0"/>
              </a:rPr>
              <a:t> direct.</a:t>
            </a:r>
          </a:p>
          <a:p>
            <a:pPr algn="just"/>
            <a:r>
              <a:rPr lang="en-US" cap="none" dirty="0">
                <a:latin typeface="Times New Roman" panose="02020603050405020304" pitchFamily="18" charset="0"/>
                <a:cs typeface="Times New Roman" panose="02020603050405020304" pitchFamily="18" charset="0"/>
              </a:rPr>
              <a:t>To implement http server that is established in the host device for steaming the multimedia files.</a:t>
            </a:r>
          </a:p>
          <a:p>
            <a:endParaRPr lang="en-US" cap="none" dirty="0"/>
          </a:p>
        </p:txBody>
      </p:sp>
    </p:spTree>
    <p:extLst>
      <p:ext uri="{BB962C8B-B14F-4D97-AF65-F5344CB8AC3E}">
        <p14:creationId xmlns:p14="http://schemas.microsoft.com/office/powerpoint/2010/main" val="1297317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cap="none" dirty="0">
                <a:latin typeface="Times New Roman" pitchFamily="18" charset="0"/>
                <a:cs typeface="Times New Roman" pitchFamily="18" charset="0"/>
              </a:rPr>
              <a:t>Proposed System</a:t>
            </a:r>
          </a:p>
        </p:txBody>
      </p:sp>
      <p:sp>
        <p:nvSpPr>
          <p:cNvPr id="3" name="Content Placeholder 2"/>
          <p:cNvSpPr>
            <a:spLocks noGrp="1"/>
          </p:cNvSpPr>
          <p:nvPr>
            <p:ph idx="1"/>
          </p:nvPr>
        </p:nvSpPr>
        <p:spPr>
          <a:xfrm>
            <a:off x="803564" y="2367093"/>
            <a:ext cx="10474663" cy="2276213"/>
          </a:xfrm>
        </p:spPr>
        <p:txBody>
          <a:bodyPr>
            <a:noAutofit/>
          </a:bodyPr>
          <a:lstStyle/>
          <a:p>
            <a:pPr algn="just">
              <a:lnSpc>
                <a:spcPct val="150000"/>
              </a:lnSpc>
              <a:spcBef>
                <a:spcPts val="0"/>
              </a:spcBef>
            </a:pPr>
            <a:r>
              <a:rPr lang="en-US" cap="none" dirty="0">
                <a:latin typeface="Times New Roman"/>
                <a:ea typeface="Times New Roman"/>
                <a:cs typeface="Times New Roman"/>
                <a:sym typeface="Times New Roman"/>
              </a:rPr>
              <a:t>The idea of the android application of steaming files on the devices connected through any local network (can be connected using wi-fi, Bluetooth, wi-fi-direct) is to play/read the files on the other device using the connection.</a:t>
            </a:r>
          </a:p>
          <a:p>
            <a:pPr algn="just">
              <a:lnSpc>
                <a:spcPct val="150000"/>
              </a:lnSpc>
              <a:spcBef>
                <a:spcPts val="0"/>
              </a:spcBef>
            </a:pPr>
            <a:r>
              <a:rPr lang="en-US" cap="none" dirty="0">
                <a:latin typeface="Times New Roman"/>
                <a:ea typeface="Times New Roman"/>
                <a:cs typeface="Times New Roman"/>
                <a:sym typeface="Times New Roman"/>
              </a:rPr>
              <a:t>The sharing option is also available for transfer the media files between the devices within the connection.</a:t>
            </a:r>
          </a:p>
        </p:txBody>
      </p:sp>
    </p:spTree>
    <p:extLst>
      <p:ext uri="{BB962C8B-B14F-4D97-AF65-F5344CB8AC3E}">
        <p14:creationId xmlns:p14="http://schemas.microsoft.com/office/powerpoint/2010/main" val="2231102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3775" y="618518"/>
            <a:ext cx="10364451" cy="1233670"/>
          </a:xfrm>
        </p:spPr>
        <p:txBody>
          <a:bodyPr>
            <a:normAutofit/>
          </a:bodyPr>
          <a:lstStyle/>
          <a:p>
            <a:r>
              <a:rPr lang="en-IN" b="1" cap="none" dirty="0">
                <a:latin typeface="Times New Roman" pitchFamily="18" charset="0"/>
                <a:cs typeface="Times New Roman" pitchFamily="18" charset="0"/>
              </a:rPr>
              <a:t>Methodology</a:t>
            </a:r>
          </a:p>
        </p:txBody>
      </p:sp>
      <p:sp>
        <p:nvSpPr>
          <p:cNvPr id="2" name="Content Placeholder 1">
            <a:extLst>
              <a:ext uri="{FF2B5EF4-FFF2-40B4-BE49-F238E27FC236}">
                <a16:creationId xmlns:a16="http://schemas.microsoft.com/office/drawing/2014/main" id="{1C992514-BFD6-47A4-8520-174BBCC0F535}"/>
              </a:ext>
            </a:extLst>
          </p:cNvPr>
          <p:cNvSpPr>
            <a:spLocks noGrp="1"/>
          </p:cNvSpPr>
          <p:nvPr>
            <p:ph sz="quarter" idx="13"/>
          </p:nvPr>
        </p:nvSpPr>
        <p:spPr>
          <a:xfrm>
            <a:off x="913774" y="1852187"/>
            <a:ext cx="10363826" cy="3424107"/>
          </a:xfrm>
        </p:spPr>
        <p:txBody>
          <a:bodyPr>
            <a:noAutofit/>
          </a:bodyPr>
          <a:lstStyle/>
          <a:p>
            <a:pPr marL="0" indent="0" algn="just">
              <a:buNone/>
            </a:pPr>
            <a:r>
              <a:rPr lang="en-US" sz="1800" b="1" cap="none" dirty="0">
                <a:latin typeface="Times New Roman" panose="02020603050405020304" pitchFamily="18" charset="0"/>
                <a:cs typeface="Times New Roman" panose="02020603050405020304" pitchFamily="18" charset="0"/>
              </a:rPr>
              <a:t>Streaming</a:t>
            </a:r>
          </a:p>
          <a:p>
            <a:pPr algn="just"/>
            <a:r>
              <a:rPr lang="en-US" sz="1800" cap="none" dirty="0">
                <a:latin typeface="Times New Roman" panose="02020603050405020304" pitchFamily="18" charset="0"/>
                <a:cs typeface="Times New Roman" panose="02020603050405020304" pitchFamily="18" charset="0"/>
              </a:rPr>
              <a:t>The streaming part of the application uses the low-latency streaming protocol over traditional streaming protocols which are emphasizes on quality of the content</a:t>
            </a:r>
          </a:p>
          <a:p>
            <a:pPr algn="just"/>
            <a:r>
              <a:rPr lang="en-US" sz="1800" cap="none" dirty="0">
                <a:latin typeface="Times New Roman" panose="02020603050405020304" pitchFamily="18" charset="0"/>
                <a:cs typeface="Times New Roman" panose="02020603050405020304" pitchFamily="18" charset="0"/>
              </a:rPr>
              <a:t>HTTP based streaming protocol called low-latency HLS is used in streaming process of the application </a:t>
            </a:r>
          </a:p>
          <a:p>
            <a:pPr algn="just"/>
            <a:r>
              <a:rPr lang="en-US" sz="1800" cap="none" dirty="0">
                <a:latin typeface="Times New Roman" panose="02020603050405020304" pitchFamily="18" charset="0"/>
                <a:cs typeface="Times New Roman" panose="02020603050405020304" pitchFamily="18" charset="0"/>
              </a:rPr>
              <a:t>The mini HTTP server created in the host device and low-latency HLS protocol facilitates the delivery of the data between the devices</a:t>
            </a:r>
          </a:p>
          <a:p>
            <a:pPr marL="0" indent="0" algn="just">
              <a:buNone/>
            </a:pPr>
            <a:r>
              <a:rPr lang="en-US" sz="1800" b="1" cap="none" dirty="0">
                <a:latin typeface="Times New Roman" panose="02020603050405020304" pitchFamily="18" charset="0"/>
                <a:cs typeface="Times New Roman" panose="02020603050405020304" pitchFamily="18" charset="0"/>
              </a:rPr>
              <a:t>File transferring</a:t>
            </a:r>
          </a:p>
          <a:p>
            <a:pPr algn="just"/>
            <a:r>
              <a:rPr lang="en-US" sz="1800" cap="none" dirty="0">
                <a:latin typeface="Times New Roman" panose="02020603050405020304" pitchFamily="18" charset="0"/>
                <a:cs typeface="Times New Roman" panose="02020603050405020304" pitchFamily="18" charset="0"/>
              </a:rPr>
              <a:t>The sharing feature of the application uses peer-to-peer(p2p) file transfer protocol</a:t>
            </a:r>
          </a:p>
          <a:p>
            <a:pPr marL="0" indent="0" algn="just">
              <a:buNone/>
            </a:pPr>
            <a:r>
              <a:rPr lang="en-US" sz="1800" cap="none" dirty="0">
                <a:latin typeface="Times New Roman" panose="02020603050405020304" pitchFamily="18" charset="0"/>
                <a:cs typeface="Times New Roman" panose="02020603050405020304" pitchFamily="18" charset="0"/>
              </a:rPr>
              <a:t>        I.E., FTP protocol ,and transfers the data between devices </a:t>
            </a:r>
          </a:p>
          <a:p>
            <a:pPr algn="just"/>
            <a:r>
              <a:rPr lang="en-US" sz="1800" cap="none" dirty="0">
                <a:latin typeface="Times New Roman" panose="02020603050405020304" pitchFamily="18" charset="0"/>
                <a:cs typeface="Times New Roman" panose="02020603050405020304" pitchFamily="18" charset="0"/>
              </a:rPr>
              <a:t>Application uses the </a:t>
            </a:r>
            <a:r>
              <a:rPr lang="en-US" sz="1800" cap="none" dirty="0" err="1">
                <a:latin typeface="Times New Roman" panose="02020603050405020304" pitchFamily="18" charset="0"/>
                <a:cs typeface="Times New Roman" panose="02020603050405020304" pitchFamily="18" charset="0"/>
              </a:rPr>
              <a:t>wifi</a:t>
            </a:r>
            <a:r>
              <a:rPr lang="en-US" sz="1800" cap="none" dirty="0">
                <a:latin typeface="Times New Roman" panose="02020603050405020304" pitchFamily="18" charset="0"/>
                <a:cs typeface="Times New Roman" panose="02020603050405020304" pitchFamily="18" charset="0"/>
              </a:rPr>
              <a:t>-direct feature to facilitate data transfer between the devices</a:t>
            </a:r>
          </a:p>
          <a:p>
            <a:pPr algn="just"/>
            <a:endParaRPr lang="en-US" sz="1800" cap="none" dirty="0">
              <a:latin typeface="Times New Roman" panose="02020603050405020304" pitchFamily="18" charset="0"/>
              <a:cs typeface="Times New Roman" panose="02020603050405020304" pitchFamily="18" charset="0"/>
            </a:endParaRPr>
          </a:p>
          <a:p>
            <a:pPr algn="just"/>
            <a:endParaRPr lang="en-US" sz="1800" cap="none" dirty="0">
              <a:latin typeface="Times New Roman" panose="02020603050405020304" pitchFamily="18" charset="0"/>
              <a:cs typeface="Times New Roman" panose="02020603050405020304" pitchFamily="18" charset="0"/>
            </a:endParaRPr>
          </a:p>
          <a:p>
            <a:endParaRPr lang="en-US" sz="1800" cap="none" dirty="0"/>
          </a:p>
        </p:txBody>
      </p:sp>
      <p:sp>
        <p:nvSpPr>
          <p:cNvPr id="24" name="Rectangle 47">
            <a:extLst>
              <a:ext uri="{FF2B5EF4-FFF2-40B4-BE49-F238E27FC236}">
                <a16:creationId xmlns:a16="http://schemas.microsoft.com/office/drawing/2014/main" id="{C74942C1-6E20-44AF-A837-65BAF85CDA0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5" name="Rectangle 55">
            <a:extLst>
              <a:ext uri="{FF2B5EF4-FFF2-40B4-BE49-F238E27FC236}">
                <a16:creationId xmlns:a16="http://schemas.microsoft.com/office/drawing/2014/main" id="{7E353A66-F54E-47F9-86B1-F1456D9B3A63}"/>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58">
            <a:extLst>
              <a:ext uri="{FF2B5EF4-FFF2-40B4-BE49-F238E27FC236}">
                <a16:creationId xmlns:a16="http://schemas.microsoft.com/office/drawing/2014/main" id="{40D18400-5CEF-47EF-AE5D-9540399E8E44}"/>
              </a:ext>
            </a:extLst>
          </p:cNvPr>
          <p:cNvSpPr>
            <a:spLocks noChangeArrowheads="1"/>
          </p:cNvSpPr>
          <p:nvPr/>
        </p:nvSpPr>
        <p:spPr bwMode="auto">
          <a:xfrm>
            <a:off x="0" y="44656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16269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64F13-DBCE-4D6B-B100-7215A2EA29AE}"/>
              </a:ext>
            </a:extLst>
          </p:cNvPr>
          <p:cNvSpPr>
            <a:spLocks noGrp="1"/>
          </p:cNvSpPr>
          <p:nvPr>
            <p:ph type="title"/>
          </p:nvPr>
        </p:nvSpPr>
        <p:spPr>
          <a:xfrm>
            <a:off x="2883485" y="459068"/>
            <a:ext cx="6425030" cy="351087"/>
          </a:xfrm>
        </p:spPr>
        <p:txBody>
          <a:bodyPr>
            <a:normAutofit fontScale="90000"/>
          </a:bodyPr>
          <a:lstStyle/>
          <a:p>
            <a:r>
              <a:rPr lang="en-US" b="1" cap="none" dirty="0"/>
              <a:t>Flow chart</a:t>
            </a:r>
          </a:p>
        </p:txBody>
      </p:sp>
      <p:pic>
        <p:nvPicPr>
          <p:cNvPr id="15" name="Content Placeholder 14">
            <a:extLst>
              <a:ext uri="{FF2B5EF4-FFF2-40B4-BE49-F238E27FC236}">
                <a16:creationId xmlns:a16="http://schemas.microsoft.com/office/drawing/2014/main" id="{789B3718-39A5-4E1B-A190-4BBD17E1D8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2028" y="1410319"/>
            <a:ext cx="4937922" cy="5316591"/>
          </a:xfrm>
        </p:spPr>
      </p:pic>
      <p:pic>
        <p:nvPicPr>
          <p:cNvPr id="9" name="Picture 8">
            <a:extLst>
              <a:ext uri="{FF2B5EF4-FFF2-40B4-BE49-F238E27FC236}">
                <a16:creationId xmlns:a16="http://schemas.microsoft.com/office/drawing/2014/main" id="{B93A82CD-20CB-44BC-9773-0172B36CD5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2674" y="1410320"/>
            <a:ext cx="4693326" cy="5351015"/>
          </a:xfrm>
          <a:prstGeom prst="rect">
            <a:avLst/>
          </a:prstGeom>
        </p:spPr>
      </p:pic>
      <p:sp>
        <p:nvSpPr>
          <p:cNvPr id="10" name="TextBox 9">
            <a:extLst>
              <a:ext uri="{FF2B5EF4-FFF2-40B4-BE49-F238E27FC236}">
                <a16:creationId xmlns:a16="http://schemas.microsoft.com/office/drawing/2014/main" id="{4BC197E4-CD4A-4E50-8237-B79B7A5351A8}"/>
              </a:ext>
            </a:extLst>
          </p:cNvPr>
          <p:cNvSpPr txBox="1"/>
          <p:nvPr/>
        </p:nvSpPr>
        <p:spPr>
          <a:xfrm>
            <a:off x="1432426" y="1010210"/>
            <a:ext cx="1711633" cy="400110"/>
          </a:xfrm>
          <a:prstGeom prst="rect">
            <a:avLst/>
          </a:prstGeom>
          <a:noFill/>
        </p:spPr>
        <p:txBody>
          <a:bodyPr wrap="square" rtlCol="0">
            <a:spAutoFit/>
          </a:bodyPr>
          <a:lstStyle/>
          <a:p>
            <a:r>
              <a:rPr lang="en-US" sz="2000" b="1" dirty="0"/>
              <a:t>HOST:</a:t>
            </a:r>
          </a:p>
        </p:txBody>
      </p:sp>
      <p:sp>
        <p:nvSpPr>
          <p:cNvPr id="11" name="TextBox 10">
            <a:extLst>
              <a:ext uri="{FF2B5EF4-FFF2-40B4-BE49-F238E27FC236}">
                <a16:creationId xmlns:a16="http://schemas.microsoft.com/office/drawing/2014/main" id="{D19412E0-7D0D-4E22-9F0E-1861C10C5C33}"/>
              </a:ext>
            </a:extLst>
          </p:cNvPr>
          <p:cNvSpPr txBox="1"/>
          <p:nvPr/>
        </p:nvSpPr>
        <p:spPr>
          <a:xfrm>
            <a:off x="7084699" y="1010210"/>
            <a:ext cx="1711633" cy="400110"/>
          </a:xfrm>
          <a:prstGeom prst="rect">
            <a:avLst/>
          </a:prstGeom>
          <a:noFill/>
        </p:spPr>
        <p:txBody>
          <a:bodyPr wrap="square" rtlCol="0">
            <a:spAutoFit/>
          </a:bodyPr>
          <a:lstStyle/>
          <a:p>
            <a:r>
              <a:rPr lang="en-US" sz="2000" b="1" dirty="0"/>
              <a:t>CLIENT:</a:t>
            </a:r>
          </a:p>
        </p:txBody>
      </p:sp>
    </p:spTree>
    <p:extLst>
      <p:ext uri="{BB962C8B-B14F-4D97-AF65-F5344CB8AC3E}">
        <p14:creationId xmlns:p14="http://schemas.microsoft.com/office/powerpoint/2010/main" val="1894546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A7896-514B-4AE1-A0F2-78EA95111950}"/>
              </a:ext>
            </a:extLst>
          </p:cNvPr>
          <p:cNvSpPr>
            <a:spLocks noGrp="1"/>
          </p:cNvSpPr>
          <p:nvPr>
            <p:ph type="title"/>
          </p:nvPr>
        </p:nvSpPr>
        <p:spPr>
          <a:xfrm>
            <a:off x="913149" y="236777"/>
            <a:ext cx="10364451" cy="633235"/>
          </a:xfrm>
        </p:spPr>
        <p:txBody>
          <a:bodyPr/>
          <a:lstStyle/>
          <a:p>
            <a:pPr algn="l"/>
            <a:r>
              <a:rPr lang="en-US"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22D76647-4025-405E-8C45-7B8070B81DD2}"/>
              </a:ext>
            </a:extLst>
          </p:cNvPr>
          <p:cNvSpPr>
            <a:spLocks noGrp="1"/>
          </p:cNvSpPr>
          <p:nvPr>
            <p:ph sz="quarter" idx="13"/>
          </p:nvPr>
        </p:nvSpPr>
        <p:spPr>
          <a:xfrm>
            <a:off x="913774" y="870013"/>
            <a:ext cx="10363826" cy="5823752"/>
          </a:xfrm>
        </p:spPr>
        <p:txBody>
          <a:bodyPr>
            <a:noAutofit/>
          </a:bodyPr>
          <a:lstStyle/>
          <a:p>
            <a:r>
              <a:rPr lang="en-US" sz="1800" cap="none" dirty="0">
                <a:latin typeface="Times New Roman" panose="02020603050405020304" pitchFamily="18" charset="0"/>
                <a:cs typeface="Times New Roman" panose="02020603050405020304" pitchFamily="18" charset="0"/>
              </a:rPr>
              <a:t>Introduction</a:t>
            </a:r>
          </a:p>
          <a:p>
            <a:r>
              <a:rPr lang="en-US" sz="1800" cap="none" dirty="0">
                <a:latin typeface="Times New Roman" panose="02020603050405020304" pitchFamily="18" charset="0"/>
                <a:cs typeface="Times New Roman" panose="02020603050405020304" pitchFamily="18" charset="0"/>
              </a:rPr>
              <a:t>Literature survey</a:t>
            </a:r>
          </a:p>
          <a:p>
            <a:r>
              <a:rPr lang="en-US" sz="1800" cap="none" dirty="0">
                <a:latin typeface="Times New Roman" panose="02020603050405020304" pitchFamily="18" charset="0"/>
                <a:cs typeface="Times New Roman" panose="02020603050405020304" pitchFamily="18" charset="0"/>
              </a:rPr>
              <a:t>Limitations of current work</a:t>
            </a:r>
          </a:p>
          <a:p>
            <a:r>
              <a:rPr lang="en-US" sz="1800" cap="none" dirty="0">
                <a:latin typeface="Times New Roman" panose="02020603050405020304" pitchFamily="18" charset="0"/>
                <a:cs typeface="Times New Roman" panose="02020603050405020304" pitchFamily="18" charset="0"/>
              </a:rPr>
              <a:t>Objectives</a:t>
            </a:r>
          </a:p>
          <a:p>
            <a:r>
              <a:rPr lang="en-US" sz="1800" cap="none" dirty="0">
                <a:latin typeface="Times New Roman" panose="02020603050405020304" pitchFamily="18" charset="0"/>
                <a:cs typeface="Times New Roman" panose="02020603050405020304" pitchFamily="18" charset="0"/>
              </a:rPr>
              <a:t>Proposed System</a:t>
            </a:r>
          </a:p>
          <a:p>
            <a:r>
              <a:rPr lang="en-US" sz="1800" cap="none" dirty="0">
                <a:latin typeface="Times New Roman" panose="02020603050405020304" pitchFamily="18" charset="0"/>
                <a:cs typeface="Times New Roman" panose="02020603050405020304" pitchFamily="18" charset="0"/>
              </a:rPr>
              <a:t>Methodologies</a:t>
            </a:r>
          </a:p>
          <a:p>
            <a:r>
              <a:rPr lang="en-US" sz="1800" cap="none" dirty="0">
                <a:latin typeface="Times New Roman" panose="02020603050405020304" pitchFamily="18" charset="0"/>
                <a:cs typeface="Times New Roman" panose="02020603050405020304" pitchFamily="18" charset="0"/>
              </a:rPr>
              <a:t>System architecture</a:t>
            </a:r>
          </a:p>
          <a:p>
            <a:r>
              <a:rPr lang="en-US" sz="1800" cap="none" dirty="0">
                <a:latin typeface="Times New Roman" panose="02020603050405020304" pitchFamily="18" charset="0"/>
                <a:cs typeface="Times New Roman" panose="02020603050405020304" pitchFamily="18" charset="0"/>
              </a:rPr>
              <a:t>Screenshots</a:t>
            </a:r>
          </a:p>
          <a:p>
            <a:r>
              <a:rPr lang="en-US" sz="1800" cap="none" dirty="0">
                <a:latin typeface="Times New Roman" panose="02020603050405020304" pitchFamily="18" charset="0"/>
                <a:cs typeface="Times New Roman" panose="02020603050405020304" pitchFamily="18" charset="0"/>
              </a:rPr>
              <a:t>Conclusion</a:t>
            </a:r>
          </a:p>
          <a:p>
            <a:r>
              <a:rPr lang="en-US" sz="1800" cap="none" dirty="0">
                <a:latin typeface="Times New Roman" panose="02020603050405020304" pitchFamily="18" charset="0"/>
                <a:cs typeface="Times New Roman" panose="02020603050405020304" pitchFamily="18" charset="0"/>
              </a:rPr>
              <a:t>Future scope </a:t>
            </a:r>
          </a:p>
          <a:p>
            <a:r>
              <a:rPr lang="en-US" sz="1800" cap="none" dirty="0">
                <a:latin typeface="Times New Roman" panose="02020603050405020304" pitchFamily="18" charset="0"/>
                <a:cs typeface="Times New Roman" panose="02020603050405020304" pitchFamily="18" charset="0"/>
              </a:rPr>
              <a:t>Hardware and software requirements</a:t>
            </a:r>
          </a:p>
          <a:p>
            <a:r>
              <a:rPr lang="en-US" sz="1800" cap="none" dirty="0">
                <a:latin typeface="Times New Roman" panose="02020603050405020304" pitchFamily="18" charset="0"/>
                <a:cs typeface="Times New Roman" panose="02020603050405020304" pitchFamily="18" charset="0"/>
              </a:rPr>
              <a:t>References</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3379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4A9012-5A8E-4AB5-8347-3568CD9A2D46}"/>
              </a:ext>
            </a:extLst>
          </p:cNvPr>
          <p:cNvSpPr>
            <a:spLocks noGrp="1"/>
          </p:cNvSpPr>
          <p:nvPr>
            <p:ph type="title"/>
          </p:nvPr>
        </p:nvSpPr>
        <p:spPr>
          <a:xfrm>
            <a:off x="913775" y="466115"/>
            <a:ext cx="10218823" cy="448284"/>
          </a:xfrm>
        </p:spPr>
        <p:txBody>
          <a:bodyPr>
            <a:normAutofit fontScale="90000"/>
          </a:bodyPr>
          <a:lstStyle/>
          <a:p>
            <a:r>
              <a:rPr lang="en-US" b="1" cap="none" dirty="0"/>
              <a:t>Use case diagram</a:t>
            </a:r>
          </a:p>
        </p:txBody>
      </p:sp>
      <p:pic>
        <p:nvPicPr>
          <p:cNvPr id="7" name="Picture 6">
            <a:extLst>
              <a:ext uri="{FF2B5EF4-FFF2-40B4-BE49-F238E27FC236}">
                <a16:creationId xmlns:a16="http://schemas.microsoft.com/office/drawing/2014/main" id="{EEA97B39-D320-4A36-B3BC-49D229013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50" y="1003178"/>
            <a:ext cx="9543496" cy="5637319"/>
          </a:xfrm>
          <a:prstGeom prst="rect">
            <a:avLst/>
          </a:prstGeom>
        </p:spPr>
      </p:pic>
    </p:spTree>
    <p:extLst>
      <p:ext uri="{BB962C8B-B14F-4D97-AF65-F5344CB8AC3E}">
        <p14:creationId xmlns:p14="http://schemas.microsoft.com/office/powerpoint/2010/main" val="497525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83522-31C6-4ACD-8A60-6E9012D4FDB3}"/>
              </a:ext>
            </a:extLst>
          </p:cNvPr>
          <p:cNvSpPr>
            <a:spLocks noGrp="1"/>
          </p:cNvSpPr>
          <p:nvPr>
            <p:ph type="title"/>
          </p:nvPr>
        </p:nvSpPr>
        <p:spPr>
          <a:xfrm>
            <a:off x="624396" y="353437"/>
            <a:ext cx="11005352" cy="774027"/>
          </a:xfrm>
        </p:spPr>
        <p:txBody>
          <a:bodyPr/>
          <a:lstStyle/>
          <a:p>
            <a:r>
              <a:rPr lang="en-US" b="1" dirty="0"/>
              <a:t>Screenshots</a:t>
            </a:r>
          </a:p>
        </p:txBody>
      </p:sp>
      <p:pic>
        <p:nvPicPr>
          <p:cNvPr id="6" name="Content Placeholder 4">
            <a:extLst>
              <a:ext uri="{FF2B5EF4-FFF2-40B4-BE49-F238E27FC236}">
                <a16:creationId xmlns:a16="http://schemas.microsoft.com/office/drawing/2014/main" id="{06B20A77-76DD-4A68-A4FB-778889882FBB}"/>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24396" y="1005579"/>
            <a:ext cx="11005352" cy="5802920"/>
          </a:xfrm>
        </p:spPr>
      </p:pic>
    </p:spTree>
    <p:extLst>
      <p:ext uri="{BB962C8B-B14F-4D97-AF65-F5344CB8AC3E}">
        <p14:creationId xmlns:p14="http://schemas.microsoft.com/office/powerpoint/2010/main" val="2813686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B6553-A08C-4C76-BD55-2F08F5C6F8D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E2C6AD1-A509-4042-B2FF-6B1F95BCBFF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0634" y="248262"/>
            <a:ext cx="11661411" cy="6361475"/>
          </a:xfrm>
        </p:spPr>
      </p:pic>
    </p:spTree>
    <p:extLst>
      <p:ext uri="{BB962C8B-B14F-4D97-AF65-F5344CB8AC3E}">
        <p14:creationId xmlns:p14="http://schemas.microsoft.com/office/powerpoint/2010/main" val="4181266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ADACE-AC93-486D-AF4C-FA110228561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30585A6-ECFE-466F-80C6-70D4B4AABA35}"/>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72862" y="272385"/>
            <a:ext cx="11478827" cy="6313230"/>
          </a:xfrm>
        </p:spPr>
      </p:pic>
    </p:spTree>
    <p:extLst>
      <p:ext uri="{BB962C8B-B14F-4D97-AF65-F5344CB8AC3E}">
        <p14:creationId xmlns:p14="http://schemas.microsoft.com/office/powerpoint/2010/main" val="2352141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B11C-F3B7-4FF7-B60E-5916E2334EA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3E85535-2014-43ED-B7CC-E1048D0F4B6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94190" y="199592"/>
            <a:ext cx="11357499" cy="6293283"/>
          </a:xfrm>
        </p:spPr>
      </p:pic>
    </p:spTree>
    <p:extLst>
      <p:ext uri="{BB962C8B-B14F-4D97-AF65-F5344CB8AC3E}">
        <p14:creationId xmlns:p14="http://schemas.microsoft.com/office/powerpoint/2010/main" val="3241189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381D-D8B3-4E0C-BDB5-3E9FE964B4A4}"/>
              </a:ext>
            </a:extLst>
          </p:cNvPr>
          <p:cNvSpPr>
            <a:spLocks noGrp="1"/>
          </p:cNvSpPr>
          <p:nvPr>
            <p:ph type="title"/>
          </p:nvPr>
        </p:nvSpPr>
        <p:spPr>
          <a:xfrm>
            <a:off x="722792" y="195307"/>
            <a:ext cx="10515600" cy="700195"/>
          </a:xfrm>
        </p:spPr>
        <p:txBody>
          <a:bodyPr>
            <a:normAutofit/>
          </a:bodyPr>
          <a:lstStyle/>
          <a:p>
            <a:r>
              <a:rPr lang="en-US" sz="4000" b="1" cap="none" dirty="0">
                <a:latin typeface="Times New Roman" panose="02020603050405020304" pitchFamily="18" charset="0"/>
                <a:cs typeface="Times New Roman" panose="02020603050405020304" pitchFamily="18" charset="0"/>
              </a:rPr>
              <a:t>Flow of application</a:t>
            </a:r>
          </a:p>
        </p:txBody>
      </p:sp>
      <p:pic>
        <p:nvPicPr>
          <p:cNvPr id="5" name="Picture 4">
            <a:extLst>
              <a:ext uri="{FF2B5EF4-FFF2-40B4-BE49-F238E27FC236}">
                <a16:creationId xmlns:a16="http://schemas.microsoft.com/office/drawing/2014/main" id="{BE46F880-59E5-4F80-BAF9-C7F66F30C7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792" y="975483"/>
            <a:ext cx="3130118" cy="5687210"/>
          </a:xfrm>
          <a:prstGeom prst="rect">
            <a:avLst/>
          </a:prstGeom>
        </p:spPr>
      </p:pic>
      <p:pic>
        <p:nvPicPr>
          <p:cNvPr id="7" name="Picture 6">
            <a:extLst>
              <a:ext uri="{FF2B5EF4-FFF2-40B4-BE49-F238E27FC236}">
                <a16:creationId xmlns:a16="http://schemas.microsoft.com/office/drawing/2014/main" id="{1F8A73BB-9CD6-47E3-B368-89783030C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8991" y="975485"/>
            <a:ext cx="3130117" cy="5687208"/>
          </a:xfrm>
          <a:prstGeom prst="rect">
            <a:avLst/>
          </a:prstGeom>
        </p:spPr>
      </p:pic>
      <p:pic>
        <p:nvPicPr>
          <p:cNvPr id="6" name="Picture 5">
            <a:extLst>
              <a:ext uri="{FF2B5EF4-FFF2-40B4-BE49-F238E27FC236}">
                <a16:creationId xmlns:a16="http://schemas.microsoft.com/office/drawing/2014/main" id="{70D22E46-BCE8-41ED-84D6-F754B1810F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2664" y="980154"/>
            <a:ext cx="3471169" cy="5682538"/>
          </a:xfrm>
          <a:prstGeom prst="rect">
            <a:avLst/>
          </a:prstGeom>
        </p:spPr>
      </p:pic>
    </p:spTree>
    <p:extLst>
      <p:ext uri="{BB962C8B-B14F-4D97-AF65-F5344CB8AC3E}">
        <p14:creationId xmlns:p14="http://schemas.microsoft.com/office/powerpoint/2010/main" val="2826034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2D6FA20-B2BE-4E41-8D5E-347640D50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87" y="215284"/>
            <a:ext cx="3868998" cy="6560098"/>
          </a:xfrm>
          <a:prstGeom prst="rect">
            <a:avLst/>
          </a:prstGeom>
        </p:spPr>
      </p:pic>
      <p:pic>
        <p:nvPicPr>
          <p:cNvPr id="10" name="Picture 9">
            <a:extLst>
              <a:ext uri="{FF2B5EF4-FFF2-40B4-BE49-F238E27FC236}">
                <a16:creationId xmlns:a16="http://schemas.microsoft.com/office/drawing/2014/main" id="{9D31CA73-EDCE-442C-9BEF-209940D9A1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3123" y="188651"/>
            <a:ext cx="3422154" cy="6560098"/>
          </a:xfrm>
          <a:prstGeom prst="rect">
            <a:avLst/>
          </a:prstGeom>
        </p:spPr>
      </p:pic>
      <p:pic>
        <p:nvPicPr>
          <p:cNvPr id="5" name="Picture 4">
            <a:extLst>
              <a:ext uri="{FF2B5EF4-FFF2-40B4-BE49-F238E27FC236}">
                <a16:creationId xmlns:a16="http://schemas.microsoft.com/office/drawing/2014/main" id="{1BD3B5CE-B0FA-4DF8-ABD3-7F84340E9D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6129" y="215284"/>
            <a:ext cx="3623384" cy="6560097"/>
          </a:xfrm>
          <a:prstGeom prst="rect">
            <a:avLst/>
          </a:prstGeom>
        </p:spPr>
      </p:pic>
    </p:spTree>
    <p:extLst>
      <p:ext uri="{BB962C8B-B14F-4D97-AF65-F5344CB8AC3E}">
        <p14:creationId xmlns:p14="http://schemas.microsoft.com/office/powerpoint/2010/main" val="3134572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DC8D5C2-AE2E-4220-A7C9-A0103ABBE8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2945" y="118039"/>
            <a:ext cx="4518734" cy="6657842"/>
          </a:xfrm>
          <a:prstGeom prst="rect">
            <a:avLst/>
          </a:prstGeom>
        </p:spPr>
      </p:pic>
      <p:pic>
        <p:nvPicPr>
          <p:cNvPr id="3" name="Picture 2">
            <a:extLst>
              <a:ext uri="{FF2B5EF4-FFF2-40B4-BE49-F238E27FC236}">
                <a16:creationId xmlns:a16="http://schemas.microsoft.com/office/drawing/2014/main" id="{5C3BA51B-5FE9-4D1D-87E5-63D3335A22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176" y="118038"/>
            <a:ext cx="4261282" cy="6657842"/>
          </a:xfrm>
          <a:prstGeom prst="rect">
            <a:avLst/>
          </a:prstGeom>
        </p:spPr>
      </p:pic>
    </p:spTree>
    <p:extLst>
      <p:ext uri="{BB962C8B-B14F-4D97-AF65-F5344CB8AC3E}">
        <p14:creationId xmlns:p14="http://schemas.microsoft.com/office/powerpoint/2010/main" val="619042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E3831-E8DD-48EA-B866-200B1F1A31D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1EDB089-4B5C-4915-A263-CE6B9F3B90F4}"/>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29524" y="92213"/>
            <a:ext cx="3614507" cy="6673574"/>
          </a:xfrm>
        </p:spPr>
      </p:pic>
      <p:pic>
        <p:nvPicPr>
          <p:cNvPr id="7" name="Picture 6">
            <a:extLst>
              <a:ext uri="{FF2B5EF4-FFF2-40B4-BE49-F238E27FC236}">
                <a16:creationId xmlns:a16="http://schemas.microsoft.com/office/drawing/2014/main" id="{BA250349-3D53-4DAE-AC87-143F7C14BB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0055" y="92213"/>
            <a:ext cx="3525730" cy="6673574"/>
          </a:xfrm>
          <a:prstGeom prst="rect">
            <a:avLst/>
          </a:prstGeom>
        </p:spPr>
      </p:pic>
      <p:pic>
        <p:nvPicPr>
          <p:cNvPr id="9" name="Picture 8">
            <a:extLst>
              <a:ext uri="{FF2B5EF4-FFF2-40B4-BE49-F238E27FC236}">
                <a16:creationId xmlns:a16="http://schemas.microsoft.com/office/drawing/2014/main" id="{05F2854B-FD78-4F5F-9458-21CF490678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0993" y="92213"/>
            <a:ext cx="4101483" cy="6673574"/>
          </a:xfrm>
          <a:prstGeom prst="rect">
            <a:avLst/>
          </a:prstGeom>
        </p:spPr>
      </p:pic>
    </p:spTree>
    <p:extLst>
      <p:ext uri="{BB962C8B-B14F-4D97-AF65-F5344CB8AC3E}">
        <p14:creationId xmlns:p14="http://schemas.microsoft.com/office/powerpoint/2010/main" val="2047968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794A-8F0A-4011-B92A-E593E61440F9}"/>
              </a:ext>
            </a:extLst>
          </p:cNvPr>
          <p:cNvSpPr>
            <a:spLocks noGrp="1"/>
          </p:cNvSpPr>
          <p:nvPr>
            <p:ph type="title"/>
          </p:nvPr>
        </p:nvSpPr>
        <p:spPr/>
        <p:txBody>
          <a:bodyPr/>
          <a:lstStyle/>
          <a:p>
            <a:r>
              <a:rPr lang="en-US" sz="3600" b="1" cap="none" spc="-15" dirty="0">
                <a:effectLst/>
                <a:latin typeface="Times New Roman" panose="02020603050405020304" pitchFamily="18" charset="0"/>
                <a:ea typeface="Times New Roman" panose="02020603050405020304" pitchFamily="18" charset="0"/>
              </a:rPr>
              <a:t>Hardware/Software Requirements</a:t>
            </a:r>
            <a:endParaRPr lang="en-US" b="1" cap="none" dirty="0"/>
          </a:p>
        </p:txBody>
      </p:sp>
      <p:sp>
        <p:nvSpPr>
          <p:cNvPr id="4" name="Content Placeholder 3">
            <a:extLst>
              <a:ext uri="{FF2B5EF4-FFF2-40B4-BE49-F238E27FC236}">
                <a16:creationId xmlns:a16="http://schemas.microsoft.com/office/drawing/2014/main" id="{6681C362-F5BF-44CB-B541-75BD0558B446}"/>
              </a:ext>
            </a:extLst>
          </p:cNvPr>
          <p:cNvSpPr>
            <a:spLocks noGrp="1"/>
          </p:cNvSpPr>
          <p:nvPr>
            <p:ph sz="quarter" idx="13"/>
          </p:nvPr>
        </p:nvSpPr>
        <p:spPr/>
        <p:txBody>
          <a:bodyPr>
            <a:normAutofit/>
          </a:bodyPr>
          <a:lstStyle/>
          <a:p>
            <a:pPr algn="just"/>
            <a:r>
              <a:rPr lang="en-US" sz="2400" cap="none" dirty="0">
                <a:latin typeface="Times New Roman" panose="02020603050405020304" pitchFamily="18" charset="0"/>
                <a:cs typeface="Times New Roman" panose="02020603050405020304" pitchFamily="18" charset="0"/>
              </a:rPr>
              <a:t>Operating system : Windows</a:t>
            </a:r>
          </a:p>
          <a:p>
            <a:pPr algn="just"/>
            <a:r>
              <a:rPr lang="en-US" sz="2400" cap="none" dirty="0">
                <a:latin typeface="Times New Roman" panose="02020603050405020304" pitchFamily="18" charset="0"/>
                <a:cs typeface="Times New Roman" panose="02020603050405020304" pitchFamily="18" charset="0"/>
              </a:rPr>
              <a:t>Developing tools : Android studio</a:t>
            </a:r>
          </a:p>
          <a:p>
            <a:pPr algn="just"/>
            <a:r>
              <a:rPr lang="en-US" sz="2400" cap="none" dirty="0">
                <a:latin typeface="Times New Roman" panose="02020603050405020304" pitchFamily="18" charset="0"/>
                <a:cs typeface="Times New Roman" panose="02020603050405020304" pitchFamily="18" charset="0"/>
              </a:rPr>
              <a:t>Developing language : Java, XML</a:t>
            </a:r>
          </a:p>
          <a:p>
            <a:pPr algn="just"/>
            <a:r>
              <a:rPr lang="en-US" sz="2400" cap="none" dirty="0">
                <a:latin typeface="Times New Roman" panose="02020603050405020304" pitchFamily="18" charset="0"/>
                <a:cs typeface="Times New Roman" panose="02020603050405020304" pitchFamily="18" charset="0"/>
              </a:rPr>
              <a:t>Methodology : HTTP based server, HLS low latency protocol </a:t>
            </a:r>
          </a:p>
          <a:p>
            <a:pPr algn="just"/>
            <a:r>
              <a:rPr lang="en-US" sz="2400" cap="none" dirty="0">
                <a:latin typeface="Times New Roman" panose="02020603050405020304" pitchFamily="18" charset="0"/>
                <a:cs typeface="Times New Roman" panose="02020603050405020304" pitchFamily="18" charset="0"/>
              </a:rPr>
              <a:t>Deployment : Android (8.0 &amp; above)</a:t>
            </a:r>
          </a:p>
          <a:p>
            <a:endParaRPr lang="en-US" sz="2400" cap="none" dirty="0"/>
          </a:p>
        </p:txBody>
      </p:sp>
    </p:spTree>
    <p:extLst>
      <p:ext uri="{BB962C8B-B14F-4D97-AF65-F5344CB8AC3E}">
        <p14:creationId xmlns:p14="http://schemas.microsoft.com/office/powerpoint/2010/main" val="1301331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772357"/>
            <a:ext cx="10364451" cy="1118587"/>
          </a:xfrm>
        </p:spPr>
        <p:txBody>
          <a:bodyPr/>
          <a:lstStyle/>
          <a:p>
            <a:r>
              <a:rPr lang="en-IN" b="1" cap="none" dirty="0">
                <a:latin typeface="Times New Roman" pitchFamily="18" charset="0"/>
                <a:cs typeface="Times New Roman" pitchFamily="18" charset="0"/>
              </a:rPr>
              <a:t>Introduction</a:t>
            </a:r>
          </a:p>
        </p:txBody>
      </p:sp>
      <p:sp>
        <p:nvSpPr>
          <p:cNvPr id="3" name="Content Placeholder 2">
            <a:extLst>
              <a:ext uri="{FF2B5EF4-FFF2-40B4-BE49-F238E27FC236}">
                <a16:creationId xmlns:a16="http://schemas.microsoft.com/office/drawing/2014/main" id="{A95A6A19-641E-4ECA-AC8E-30B2E1A442C2}"/>
              </a:ext>
            </a:extLst>
          </p:cNvPr>
          <p:cNvSpPr>
            <a:spLocks noGrp="1"/>
          </p:cNvSpPr>
          <p:nvPr>
            <p:ph sz="quarter" idx="13"/>
          </p:nvPr>
        </p:nvSpPr>
        <p:spPr>
          <a:xfrm>
            <a:off x="888763" y="2058020"/>
            <a:ext cx="10363826" cy="3424107"/>
          </a:xfrm>
        </p:spPr>
        <p:txBody>
          <a:bodyPr>
            <a:noAutofit/>
          </a:bodyPr>
          <a:lstStyle/>
          <a:p>
            <a:pPr algn="just"/>
            <a:r>
              <a:rPr lang="en-US" sz="1800" b="1" i="0" cap="none" dirty="0">
                <a:solidFill>
                  <a:srgbClr val="202122"/>
                </a:solidFill>
                <a:effectLst/>
                <a:latin typeface="Times New Roman" panose="02020603050405020304" pitchFamily="18" charset="0"/>
                <a:cs typeface="Times New Roman" panose="02020603050405020304" pitchFamily="18" charset="0"/>
              </a:rPr>
              <a:t>Streaming media</a:t>
            </a:r>
            <a:r>
              <a:rPr lang="en-US" sz="1800" b="0" i="0" cap="none" dirty="0">
                <a:solidFill>
                  <a:srgbClr val="202122"/>
                </a:solidFill>
                <a:effectLst/>
                <a:latin typeface="Times New Roman" panose="02020603050405020304" pitchFamily="18" charset="0"/>
                <a:cs typeface="Times New Roman" panose="02020603050405020304" pitchFamily="18" charset="0"/>
              </a:rPr>
              <a:t> is multimedia that is constantly received by and presented to an end-user while being delivered by a provider. The stream refers to the process of delivering or obtaining media in this manner. Streaming refers to the delivery method of the medium, rather than the medium itself. Distinguishing delivery method from the media distributed applies specifically to telecommunications networks, as most of the delivery systems are either inherently streaming (e.g. Radio, television, streaming apps) or inherently non-streaming (e.g. Books, video cassettes, audio CDs). </a:t>
            </a:r>
          </a:p>
          <a:p>
            <a:pPr marL="0" indent="0" algn="just">
              <a:buNone/>
            </a:pPr>
            <a:endParaRPr lang="en-US" sz="1800" b="0" i="0" cap="none" dirty="0">
              <a:solidFill>
                <a:srgbClr val="202122"/>
              </a:solidFill>
              <a:effectLst/>
              <a:latin typeface="Times New Roman" panose="02020603050405020304" pitchFamily="18" charset="0"/>
              <a:cs typeface="Times New Roman" panose="02020603050405020304" pitchFamily="18" charset="0"/>
            </a:endParaRPr>
          </a:p>
          <a:p>
            <a:pPr algn="just"/>
            <a:r>
              <a:rPr lang="en-US" sz="1800" b="1" i="0" cap="none" dirty="0">
                <a:solidFill>
                  <a:srgbClr val="202122"/>
                </a:solidFill>
                <a:effectLst/>
                <a:latin typeface="Times New Roman" panose="02020603050405020304" pitchFamily="18" charset="0"/>
                <a:cs typeface="Times New Roman" panose="02020603050405020304" pitchFamily="18" charset="0"/>
              </a:rPr>
              <a:t>File sharing</a:t>
            </a:r>
            <a:r>
              <a:rPr lang="en-US" sz="1800" b="0" i="0" cap="none" dirty="0">
                <a:solidFill>
                  <a:srgbClr val="202122"/>
                </a:solidFill>
                <a:effectLst/>
                <a:latin typeface="Times New Roman" panose="02020603050405020304" pitchFamily="18" charset="0"/>
                <a:cs typeface="Times New Roman" panose="02020603050405020304" pitchFamily="18" charset="0"/>
              </a:rPr>
              <a:t> is the practice of distributing or providing access to  digital media, such as computer programs,  multimedia  (audio, images and video), documents or  electronic books. File sharing may be achieved in a number of ways. Common methods of storage, transmission and dispersion include manual sharing utilizing removable media, centralized servers on computer networks, world wide web-based hyperlinked documents, and the use of distributed peer-to peer networking.</a:t>
            </a:r>
          </a:p>
          <a:p>
            <a:pPr algn="just"/>
            <a:endParaRPr lang="en-US" sz="1800"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cap="none" dirty="0"/>
          </a:p>
        </p:txBody>
      </p:sp>
    </p:spTree>
    <p:extLst>
      <p:ext uri="{BB962C8B-B14F-4D97-AF65-F5344CB8AC3E}">
        <p14:creationId xmlns:p14="http://schemas.microsoft.com/office/powerpoint/2010/main" val="387158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58883-7734-4588-8F73-1F28907C99E3}"/>
              </a:ext>
            </a:extLst>
          </p:cNvPr>
          <p:cNvSpPr>
            <a:spLocks noGrp="1"/>
          </p:cNvSpPr>
          <p:nvPr>
            <p:ph type="title"/>
          </p:nvPr>
        </p:nvSpPr>
        <p:spPr/>
        <p:txBody>
          <a:bodyPr/>
          <a:lstStyle/>
          <a:p>
            <a:r>
              <a:rPr lang="en-US" b="1" cap="none" dirty="0"/>
              <a:t>Conclusion</a:t>
            </a:r>
          </a:p>
        </p:txBody>
      </p:sp>
      <p:sp>
        <p:nvSpPr>
          <p:cNvPr id="3" name="Content Placeholder 2">
            <a:extLst>
              <a:ext uri="{FF2B5EF4-FFF2-40B4-BE49-F238E27FC236}">
                <a16:creationId xmlns:a16="http://schemas.microsoft.com/office/drawing/2014/main" id="{D806CF19-4243-4199-9A18-7CDFBFDACEEE}"/>
              </a:ext>
            </a:extLst>
          </p:cNvPr>
          <p:cNvSpPr>
            <a:spLocks noGrp="1"/>
          </p:cNvSpPr>
          <p:nvPr>
            <p:ph sz="quarter" idx="13"/>
          </p:nvPr>
        </p:nvSpPr>
        <p:spPr/>
        <p:txBody>
          <a:bodyPr/>
          <a:lstStyle/>
          <a:p>
            <a:pPr marL="0" indent="0" algn="just">
              <a:lnSpc>
                <a:spcPct val="150000"/>
              </a:lnSpc>
              <a:buNone/>
            </a:pP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We</a:t>
            </a:r>
            <a:r>
              <a:rPr lang="en-US" sz="1800" cap="none"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have</a:t>
            </a:r>
            <a:r>
              <a:rPr lang="en-US" sz="1800" cap="none"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studied</a:t>
            </a:r>
            <a:r>
              <a:rPr lang="en-US" sz="1800" cap="none"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different</a:t>
            </a:r>
            <a:r>
              <a:rPr lang="en-US" sz="1800" cap="none"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methodologies</a:t>
            </a:r>
            <a:r>
              <a:rPr lang="en-US" sz="1800" cap="none"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1800" cap="none"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cap="none"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multimedia</a:t>
            </a:r>
            <a:r>
              <a:rPr lang="en-US" sz="1800" cap="none"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streaming</a:t>
            </a:r>
            <a:r>
              <a:rPr lang="en-US" sz="1800" cap="none"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800" cap="none"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sharing</a:t>
            </a:r>
            <a:r>
              <a:rPr lang="en-US" sz="1800" cap="none"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which</a:t>
            </a:r>
            <a:r>
              <a:rPr lang="en-US" sz="1800" cap="none"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helps</a:t>
            </a:r>
            <a:r>
              <a:rPr lang="en-US" sz="1800" cap="none" spc="3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cap="none" spc="1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users</a:t>
            </a:r>
            <a:r>
              <a:rPr lang="en-US" sz="1800" cap="none" spc="1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800" cap="none"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share</a:t>
            </a:r>
            <a:r>
              <a:rPr lang="en-US" sz="1800" cap="none" spc="1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1800" cap="none"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over</a:t>
            </a:r>
            <a:r>
              <a:rPr lang="en-US" sz="1800" cap="none"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800" cap="none"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over</a:t>
            </a:r>
            <a:r>
              <a:rPr lang="en-US" sz="1800" cap="none"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5" dirty="0">
                <a:effectLst/>
                <a:latin typeface="Times New Roman" panose="02020603050405020304" pitchFamily="18" charset="0"/>
                <a:ea typeface="Times New Roman" panose="02020603050405020304" pitchFamily="18" charset="0"/>
                <a:cs typeface="Times New Roman" panose="02020603050405020304" pitchFamily="18" charset="0"/>
              </a:rPr>
              <a:t>again.</a:t>
            </a:r>
            <a:r>
              <a:rPr lang="en-US" sz="1800" cap="none"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Despite</a:t>
            </a:r>
            <a:r>
              <a:rPr lang="en-US" sz="1800" cap="none" spc="1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800" cap="none"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having</a:t>
            </a:r>
            <a:r>
              <a:rPr lang="en-US" sz="1800" cap="none"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many</a:t>
            </a:r>
            <a:r>
              <a:rPr lang="en-US" sz="1800" cap="none" spc="1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applications</a:t>
            </a:r>
            <a:r>
              <a:rPr lang="en-US" sz="1800" cap="none" spc="1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800" cap="none"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do</a:t>
            </a:r>
            <a:r>
              <a:rPr lang="en-US" sz="1800" cap="none"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20" dirty="0">
                <a:effectLst/>
                <a:latin typeface="Times New Roman" panose="02020603050405020304" pitchFamily="18" charset="0"/>
                <a:ea typeface="Times New Roman" panose="02020603050405020304" pitchFamily="18" charset="0"/>
                <a:cs typeface="Times New Roman" panose="02020603050405020304" pitchFamily="18" charset="0"/>
              </a:rPr>
              <a:t>so</a:t>
            </a:r>
            <a:r>
              <a:rPr lang="en-US" sz="1800" cap="none" spc="1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25" dirty="0">
                <a:effectLst/>
                <a:latin typeface="Times New Roman" panose="02020603050405020304" pitchFamily="18" charset="0"/>
                <a:ea typeface="Times New Roman" panose="02020603050405020304" pitchFamily="18" charset="0"/>
                <a:cs typeface="Times New Roman" panose="02020603050405020304" pitchFamily="18" charset="0"/>
              </a:rPr>
              <a:t>it</a:t>
            </a:r>
            <a:r>
              <a:rPr lang="en-US" sz="1800" cap="none" spc="1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25"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1800" cap="none" spc="3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5" dirty="0">
                <a:effectLst/>
                <a:latin typeface="Times New Roman" panose="02020603050405020304" pitchFamily="18" charset="0"/>
                <a:ea typeface="Times New Roman" panose="02020603050405020304" pitchFamily="18" charset="0"/>
                <a:cs typeface="Times New Roman" panose="02020603050405020304" pitchFamily="18" charset="0"/>
              </a:rPr>
              <a:t>very</a:t>
            </a:r>
            <a:r>
              <a:rPr lang="en-US" sz="1800" cap="none"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costly</a:t>
            </a:r>
            <a:r>
              <a:rPr lang="en-US" sz="1800" cap="none"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800" cap="none"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time</a:t>
            </a:r>
            <a:r>
              <a:rPr lang="en-US" sz="1800" cap="none"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5" dirty="0">
                <a:effectLst/>
                <a:latin typeface="Times New Roman" panose="02020603050405020304" pitchFamily="18" charset="0"/>
                <a:ea typeface="Times New Roman" panose="02020603050405020304" pitchFamily="18" charset="0"/>
                <a:cs typeface="Times New Roman" panose="02020603050405020304" pitchFamily="18" charset="0"/>
              </a:rPr>
              <a:t>taking.</a:t>
            </a:r>
            <a:r>
              <a:rPr lang="en-US" sz="1800" cap="none"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Our</a:t>
            </a:r>
            <a:r>
              <a:rPr lang="en-US" sz="1800" cap="none"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application</a:t>
            </a:r>
            <a:r>
              <a:rPr lang="en-US" sz="1800" cap="none"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will</a:t>
            </a:r>
            <a:r>
              <a:rPr lang="en-US" sz="1800" cap="none"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20" dirty="0">
                <a:effectLst/>
                <a:latin typeface="Times New Roman" panose="02020603050405020304" pitchFamily="18" charset="0"/>
                <a:ea typeface="Times New Roman" panose="02020603050405020304" pitchFamily="18" charset="0"/>
                <a:cs typeface="Times New Roman" panose="02020603050405020304" pitchFamily="18" charset="0"/>
              </a:rPr>
              <a:t>let</a:t>
            </a:r>
            <a:r>
              <a:rPr lang="en-US" sz="1800" cap="none"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cap="none"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user</a:t>
            </a:r>
            <a:r>
              <a:rPr lang="en-US" sz="1800" cap="none"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800" cap="none"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transfer</a:t>
            </a:r>
            <a:r>
              <a:rPr lang="en-US" sz="1800" cap="none"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cap="none"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multimedia</a:t>
            </a:r>
            <a:r>
              <a:rPr lang="en-US" sz="1800" cap="none"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1800" cap="none"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over</a:t>
            </a:r>
            <a:r>
              <a:rPr lang="en-US" sz="1800" cap="none" spc="3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800" cap="none"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local</a:t>
            </a:r>
            <a:r>
              <a:rPr lang="en-US" sz="1800" cap="none"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connection</a:t>
            </a:r>
            <a:r>
              <a:rPr lang="en-US" sz="1800" cap="none"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such</a:t>
            </a:r>
            <a:r>
              <a:rPr lang="en-US" sz="1800" cap="none"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1800" cap="none"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err="1">
                <a:effectLst/>
                <a:latin typeface="Times New Roman" panose="02020603050405020304" pitchFamily="18" charset="0"/>
                <a:ea typeface="Times New Roman" panose="02020603050405020304" pitchFamily="18" charset="0"/>
                <a:cs typeface="Times New Roman" panose="02020603050405020304" pitchFamily="18" charset="0"/>
              </a:rPr>
              <a:t>wifi</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-direct</a:t>
            </a:r>
            <a:r>
              <a:rPr lang="en-US" sz="1800" cap="none"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seamlessly.</a:t>
            </a:r>
            <a:r>
              <a:rPr lang="en-US" sz="1800" cap="none"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5"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cap="none"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application</a:t>
            </a:r>
            <a:r>
              <a:rPr lang="en-US" sz="1800" cap="none"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does</a:t>
            </a:r>
            <a:r>
              <a:rPr lang="en-US" sz="1800" cap="none"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not</a:t>
            </a:r>
            <a:r>
              <a:rPr lang="en-US" sz="1800" cap="none"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require</a:t>
            </a:r>
            <a:r>
              <a:rPr lang="en-US" sz="1800" cap="none"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an</a:t>
            </a:r>
            <a:r>
              <a:rPr lang="en-US" sz="1800" cap="none"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internet</a:t>
            </a:r>
            <a:r>
              <a:rPr lang="en-US" sz="1800" cap="none" spc="3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connection.</a:t>
            </a:r>
          </a:p>
          <a:p>
            <a:pPr marL="0" indent="0" algn="just">
              <a:lnSpc>
                <a:spcPct val="150000"/>
              </a:lnSpc>
              <a:buNone/>
            </a:pPr>
            <a:endParaRPr lang="en-US" cap="none" dirty="0"/>
          </a:p>
        </p:txBody>
      </p:sp>
    </p:spTree>
    <p:extLst>
      <p:ext uri="{BB962C8B-B14F-4D97-AF65-F5344CB8AC3E}">
        <p14:creationId xmlns:p14="http://schemas.microsoft.com/office/powerpoint/2010/main" val="3572069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98FAF-2BE3-4891-BFED-131E396920A0}"/>
              </a:ext>
            </a:extLst>
          </p:cNvPr>
          <p:cNvSpPr>
            <a:spLocks noGrp="1"/>
          </p:cNvSpPr>
          <p:nvPr>
            <p:ph type="title"/>
          </p:nvPr>
        </p:nvSpPr>
        <p:spPr/>
        <p:txBody>
          <a:bodyPr/>
          <a:lstStyle/>
          <a:p>
            <a:r>
              <a:rPr lang="en-US" b="1" cap="none" dirty="0"/>
              <a:t>Future scope</a:t>
            </a:r>
          </a:p>
        </p:txBody>
      </p:sp>
      <p:sp>
        <p:nvSpPr>
          <p:cNvPr id="3" name="Content Placeholder 2">
            <a:extLst>
              <a:ext uri="{FF2B5EF4-FFF2-40B4-BE49-F238E27FC236}">
                <a16:creationId xmlns:a16="http://schemas.microsoft.com/office/drawing/2014/main" id="{03102610-76E2-456F-8CE1-31F32FEA6D66}"/>
              </a:ext>
            </a:extLst>
          </p:cNvPr>
          <p:cNvSpPr>
            <a:spLocks noGrp="1"/>
          </p:cNvSpPr>
          <p:nvPr>
            <p:ph sz="quarter" idx="13"/>
          </p:nvPr>
        </p:nvSpPr>
        <p:spPr/>
        <p:txBody>
          <a:bodyPr>
            <a:normAutofit/>
          </a:bodyPr>
          <a:lstStyle/>
          <a:p>
            <a:pPr marL="742950" marR="561340" lvl="1" indent="-285750">
              <a:lnSpc>
                <a:spcPct val="150000"/>
              </a:lnSpc>
              <a:spcBef>
                <a:spcPts val="0"/>
              </a:spcBef>
              <a:spcAft>
                <a:spcPts val="0"/>
              </a:spcAft>
              <a:buSzPts val="1200"/>
              <a:buFont typeface="Symbol" panose="05050102010706020507" pitchFamily="18" charset="2"/>
              <a:buChar char=""/>
              <a:tabLst>
                <a:tab pos="813435" algn="l"/>
              </a:tabLst>
            </a:pPr>
            <a:r>
              <a:rPr lang="en-US" cap="none" dirty="0">
                <a:effectLst/>
                <a:latin typeface="Times New Roman" panose="02020603050405020304" pitchFamily="18" charset="0"/>
                <a:ea typeface="Symbol" panose="05050102010706020507" pitchFamily="18" charset="2"/>
                <a:cs typeface="Times New Roman" panose="02020603050405020304" pitchFamily="18" charset="0"/>
              </a:rPr>
              <a:t>Further,</a:t>
            </a:r>
            <a:r>
              <a:rPr lang="en-US" cap="none" spc="1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dirty="0">
                <a:effectLst/>
                <a:latin typeface="Times New Roman" panose="02020603050405020304" pitchFamily="18" charset="0"/>
                <a:ea typeface="Symbol" panose="05050102010706020507" pitchFamily="18" charset="2"/>
                <a:cs typeface="Times New Roman" panose="02020603050405020304" pitchFamily="18" charset="0"/>
              </a:rPr>
              <a:t>we</a:t>
            </a:r>
            <a:r>
              <a:rPr lang="en-US" cap="none" spc="120"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10" dirty="0">
                <a:effectLst/>
                <a:latin typeface="Times New Roman" panose="02020603050405020304" pitchFamily="18" charset="0"/>
                <a:ea typeface="Symbol" panose="05050102010706020507" pitchFamily="18" charset="2"/>
                <a:cs typeface="Times New Roman" panose="02020603050405020304" pitchFamily="18" charset="0"/>
              </a:rPr>
              <a:t>are</a:t>
            </a:r>
            <a:r>
              <a:rPr lang="en-US" cap="none" spc="140"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5" dirty="0">
                <a:effectLst/>
                <a:latin typeface="Times New Roman" panose="02020603050405020304" pitchFamily="18" charset="0"/>
                <a:ea typeface="Symbol" panose="05050102010706020507" pitchFamily="18" charset="2"/>
                <a:cs typeface="Times New Roman" panose="02020603050405020304" pitchFamily="18" charset="0"/>
              </a:rPr>
              <a:t>trying</a:t>
            </a:r>
            <a:r>
              <a:rPr lang="en-US" cap="none" spc="105"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dirty="0">
                <a:effectLst/>
                <a:latin typeface="Times New Roman" panose="02020603050405020304" pitchFamily="18" charset="0"/>
                <a:ea typeface="Symbol" panose="05050102010706020507" pitchFamily="18" charset="2"/>
                <a:cs typeface="Times New Roman" panose="02020603050405020304" pitchFamily="18" charset="0"/>
              </a:rPr>
              <a:t>to</a:t>
            </a:r>
            <a:r>
              <a:rPr lang="en-US" cap="none" spc="155"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10" dirty="0">
                <a:effectLst/>
                <a:latin typeface="Times New Roman" panose="02020603050405020304" pitchFamily="18" charset="0"/>
                <a:ea typeface="Symbol" panose="05050102010706020507" pitchFamily="18" charset="2"/>
                <a:cs typeface="Times New Roman" panose="02020603050405020304" pitchFamily="18" charset="0"/>
              </a:rPr>
              <a:t>use</a:t>
            </a:r>
            <a:r>
              <a:rPr lang="en-US" cap="none" spc="125"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10" dirty="0">
                <a:effectLst/>
                <a:latin typeface="Times New Roman" panose="02020603050405020304" pitchFamily="18" charset="0"/>
                <a:ea typeface="Symbol" panose="05050102010706020507" pitchFamily="18" charset="2"/>
                <a:cs typeface="Times New Roman" panose="02020603050405020304" pitchFamily="18" charset="0"/>
              </a:rPr>
              <a:t>different</a:t>
            </a:r>
            <a:r>
              <a:rPr lang="en-US" cap="none" spc="130"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dirty="0">
                <a:effectLst/>
                <a:latin typeface="Times New Roman" panose="02020603050405020304" pitchFamily="18" charset="0"/>
                <a:ea typeface="Symbol" panose="05050102010706020507" pitchFamily="18" charset="2"/>
                <a:cs typeface="Times New Roman" panose="02020603050405020304" pitchFamily="18" charset="0"/>
              </a:rPr>
              <a:t>protocols</a:t>
            </a:r>
            <a:r>
              <a:rPr lang="en-US" cap="none" spc="140"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5" dirty="0">
                <a:effectLst/>
                <a:latin typeface="Times New Roman" panose="02020603050405020304" pitchFamily="18" charset="0"/>
                <a:ea typeface="Symbol" panose="05050102010706020507" pitchFamily="18" charset="2"/>
                <a:cs typeface="Times New Roman" panose="02020603050405020304" pitchFamily="18" charset="0"/>
              </a:rPr>
              <a:t>other</a:t>
            </a:r>
            <a:r>
              <a:rPr lang="en-US" cap="none" spc="1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10" dirty="0">
                <a:effectLst/>
                <a:latin typeface="Times New Roman" panose="02020603050405020304" pitchFamily="18" charset="0"/>
                <a:ea typeface="Symbol" panose="05050102010706020507" pitchFamily="18" charset="2"/>
                <a:cs typeface="Times New Roman" panose="02020603050405020304" pitchFamily="18" charset="0"/>
              </a:rPr>
              <a:t>than</a:t>
            </a:r>
            <a:r>
              <a:rPr lang="en-US" cap="none" spc="150"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10" dirty="0">
                <a:effectLst/>
                <a:latin typeface="Times New Roman" panose="02020603050405020304" pitchFamily="18" charset="0"/>
                <a:ea typeface="Symbol" panose="05050102010706020507" pitchFamily="18" charset="2"/>
                <a:cs typeface="Times New Roman" panose="02020603050405020304" pitchFamily="18" charset="0"/>
              </a:rPr>
              <a:t>HLS</a:t>
            </a:r>
            <a:r>
              <a:rPr lang="en-US" cap="none" spc="130"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dirty="0">
                <a:effectLst/>
                <a:latin typeface="Times New Roman" panose="02020603050405020304" pitchFamily="18" charset="0"/>
                <a:ea typeface="Symbol" panose="05050102010706020507" pitchFamily="18" charset="2"/>
                <a:cs typeface="Times New Roman" panose="02020603050405020304" pitchFamily="18" charset="0"/>
              </a:rPr>
              <a:t>protocol</a:t>
            </a:r>
            <a:r>
              <a:rPr lang="en-US" cap="none" spc="85"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dirty="0">
                <a:effectLst/>
                <a:latin typeface="Times New Roman" panose="02020603050405020304" pitchFamily="18" charset="0"/>
                <a:ea typeface="Symbol" panose="05050102010706020507" pitchFamily="18" charset="2"/>
                <a:cs typeface="Times New Roman" panose="02020603050405020304" pitchFamily="18" charset="0"/>
              </a:rPr>
              <a:t>for</a:t>
            </a:r>
            <a:r>
              <a:rPr lang="en-US" cap="none" spc="1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dirty="0">
                <a:effectLst/>
                <a:latin typeface="Times New Roman" panose="02020603050405020304" pitchFamily="18" charset="0"/>
                <a:ea typeface="Symbol" panose="05050102010706020507" pitchFamily="18" charset="2"/>
                <a:cs typeface="Times New Roman" panose="02020603050405020304" pitchFamily="18" charset="0"/>
              </a:rPr>
              <a:t>better</a:t>
            </a:r>
            <a:r>
              <a:rPr lang="en-US" cap="none" spc="160"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5" dirty="0">
                <a:effectLst/>
                <a:latin typeface="Times New Roman" panose="02020603050405020304" pitchFamily="18" charset="0"/>
                <a:ea typeface="Symbol" panose="05050102010706020507" pitchFamily="18" charset="2"/>
                <a:cs typeface="Times New Roman" panose="02020603050405020304" pitchFamily="18" charset="0"/>
              </a:rPr>
              <a:t>efficiency.</a:t>
            </a:r>
            <a:endParaRPr lang="en-US" cap="none" dirty="0">
              <a:effectLst/>
              <a:latin typeface="Times New Roman" panose="02020603050405020304" pitchFamily="18" charset="0"/>
              <a:ea typeface="Symbol" panose="05050102010706020507" pitchFamily="18" charset="2"/>
              <a:cs typeface="Times New Roman" panose="02020603050405020304" pitchFamily="18" charset="0"/>
            </a:endParaRPr>
          </a:p>
          <a:p>
            <a:pPr marL="742950" marR="0" lvl="1" indent="-285750">
              <a:lnSpc>
                <a:spcPct val="150000"/>
              </a:lnSpc>
              <a:spcBef>
                <a:spcPts val="990"/>
              </a:spcBef>
              <a:spcAft>
                <a:spcPts val="0"/>
              </a:spcAft>
              <a:buSzPts val="1200"/>
              <a:buFont typeface="Symbol" panose="05050102010706020507" pitchFamily="18" charset="2"/>
              <a:buChar char=""/>
              <a:tabLst>
                <a:tab pos="813435" algn="l"/>
              </a:tabLst>
            </a:pPr>
            <a:r>
              <a:rPr lang="en-US" cap="none" dirty="0">
                <a:effectLst/>
                <a:latin typeface="Times New Roman" panose="02020603050405020304" pitchFamily="18" charset="0"/>
                <a:ea typeface="Symbol" panose="05050102010706020507" pitchFamily="18" charset="2"/>
                <a:cs typeface="Times New Roman" panose="02020603050405020304" pitchFamily="18" charset="0"/>
              </a:rPr>
              <a:t>Improvement</a:t>
            </a:r>
            <a:r>
              <a:rPr lang="en-US" cap="none" spc="-60"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10" dirty="0">
                <a:effectLst/>
                <a:latin typeface="Times New Roman" panose="02020603050405020304" pitchFamily="18" charset="0"/>
                <a:ea typeface="Symbol" panose="05050102010706020507" pitchFamily="18" charset="2"/>
                <a:cs typeface="Times New Roman" panose="02020603050405020304" pitchFamily="18" charset="0"/>
              </a:rPr>
              <a:t>of</a:t>
            </a:r>
            <a:r>
              <a:rPr lang="en-US" cap="none" spc="-30"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5" dirty="0">
                <a:effectLst/>
                <a:latin typeface="Times New Roman" panose="02020603050405020304" pitchFamily="18" charset="0"/>
                <a:ea typeface="Symbol" panose="05050102010706020507" pitchFamily="18" charset="2"/>
                <a:cs typeface="Times New Roman" panose="02020603050405020304" pitchFamily="18" charset="0"/>
              </a:rPr>
              <a:t>user</a:t>
            </a:r>
            <a:r>
              <a:rPr lang="en-US" cap="none" spc="-30"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10" dirty="0">
                <a:effectLst/>
                <a:latin typeface="Times New Roman" panose="02020603050405020304" pitchFamily="18" charset="0"/>
                <a:ea typeface="Symbol" panose="05050102010706020507" pitchFamily="18" charset="2"/>
                <a:cs typeface="Times New Roman" panose="02020603050405020304" pitchFamily="18" charset="0"/>
              </a:rPr>
              <a:t>interface</a:t>
            </a:r>
            <a:r>
              <a:rPr lang="en-US" cap="none" spc="75"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25" dirty="0">
                <a:effectLst/>
                <a:latin typeface="Times New Roman" panose="02020603050405020304" pitchFamily="18" charset="0"/>
                <a:ea typeface="Symbol" panose="05050102010706020507" pitchFamily="18" charset="2"/>
                <a:cs typeface="Times New Roman" panose="02020603050405020304" pitchFamily="18" charset="0"/>
              </a:rPr>
              <a:t>is</a:t>
            </a:r>
            <a:r>
              <a:rPr lang="en-US" cap="none"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10" dirty="0">
                <a:effectLst/>
                <a:latin typeface="Times New Roman" panose="02020603050405020304" pitchFamily="18" charset="0"/>
                <a:ea typeface="Symbol" panose="05050102010706020507" pitchFamily="18" charset="2"/>
                <a:cs typeface="Times New Roman" panose="02020603050405020304" pitchFamily="18" charset="0"/>
              </a:rPr>
              <a:t>on </a:t>
            </a:r>
            <a:r>
              <a:rPr lang="en-US" cap="none" spc="5" dirty="0">
                <a:effectLst/>
                <a:latin typeface="Times New Roman" panose="02020603050405020304" pitchFamily="18" charset="0"/>
                <a:ea typeface="Symbol" panose="05050102010706020507" pitchFamily="18" charset="2"/>
                <a:cs typeface="Times New Roman" panose="02020603050405020304" pitchFamily="18" charset="0"/>
              </a:rPr>
              <a:t>the</a:t>
            </a:r>
            <a:r>
              <a:rPr lang="en-US" cap="none" spc="-20"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dirty="0">
                <a:effectLst/>
                <a:latin typeface="Times New Roman" panose="02020603050405020304" pitchFamily="18" charset="0"/>
                <a:ea typeface="Symbol" panose="05050102010706020507" pitchFamily="18" charset="2"/>
                <a:cs typeface="Times New Roman" panose="02020603050405020304" pitchFamily="18" charset="0"/>
              </a:rPr>
              <a:t>way.</a:t>
            </a:r>
            <a:endParaRPr lang="en-US" sz="18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561340" lvl="1" indent="-285750">
              <a:lnSpc>
                <a:spcPct val="150000"/>
              </a:lnSpc>
              <a:spcBef>
                <a:spcPts val="0"/>
              </a:spcBef>
              <a:spcAft>
                <a:spcPts val="0"/>
              </a:spcAft>
              <a:buSzPts val="1200"/>
              <a:buFont typeface="Symbol" panose="05050102010706020507" pitchFamily="18" charset="2"/>
              <a:buChar char=""/>
              <a:tabLst>
                <a:tab pos="813435" algn="l"/>
              </a:tabLst>
            </a:pPr>
            <a:r>
              <a:rPr lang="en-US" cap="none" spc="5" dirty="0">
                <a:effectLst/>
                <a:latin typeface="Times New Roman" panose="02020603050405020304" pitchFamily="18" charset="0"/>
                <a:ea typeface="Symbol" panose="05050102010706020507" pitchFamily="18" charset="2"/>
                <a:cs typeface="Times New Roman" panose="02020603050405020304" pitchFamily="18" charset="0"/>
              </a:rPr>
              <a:t>We</a:t>
            </a:r>
            <a:r>
              <a:rPr lang="en-US" cap="none" spc="220"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15" dirty="0">
                <a:effectLst/>
                <a:latin typeface="Times New Roman" panose="02020603050405020304" pitchFamily="18" charset="0"/>
                <a:ea typeface="Symbol" panose="05050102010706020507" pitchFamily="18" charset="2"/>
                <a:cs typeface="Times New Roman" panose="02020603050405020304" pitchFamily="18" charset="0"/>
              </a:rPr>
              <a:t>will</a:t>
            </a:r>
            <a:r>
              <a:rPr lang="en-US" cap="none" spc="180"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5" dirty="0">
                <a:effectLst/>
                <a:latin typeface="Times New Roman" panose="02020603050405020304" pitchFamily="18" charset="0"/>
                <a:ea typeface="Symbol" panose="05050102010706020507" pitchFamily="18" charset="2"/>
                <a:cs typeface="Times New Roman" panose="02020603050405020304" pitchFamily="18" charset="0"/>
              </a:rPr>
              <a:t>try</a:t>
            </a:r>
            <a:r>
              <a:rPr lang="en-US" cap="none" spc="245"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dirty="0">
                <a:effectLst/>
                <a:latin typeface="Times New Roman" panose="02020603050405020304" pitchFamily="18" charset="0"/>
                <a:ea typeface="Symbol" panose="05050102010706020507" pitchFamily="18" charset="2"/>
                <a:cs typeface="Times New Roman" panose="02020603050405020304" pitchFamily="18" charset="0"/>
              </a:rPr>
              <a:t>to</a:t>
            </a:r>
            <a:r>
              <a:rPr lang="en-US" cap="none" spc="250"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5" dirty="0">
                <a:effectLst/>
                <a:latin typeface="Times New Roman" panose="02020603050405020304" pitchFamily="18" charset="0"/>
                <a:ea typeface="Symbol" panose="05050102010706020507" pitchFamily="18" charset="2"/>
                <a:cs typeface="Times New Roman" panose="02020603050405020304" pitchFamily="18" charset="0"/>
              </a:rPr>
              <a:t>implement</a:t>
            </a:r>
            <a:r>
              <a:rPr lang="en-US" cap="none" spc="180"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5" dirty="0">
                <a:effectLst/>
                <a:latin typeface="Times New Roman" panose="02020603050405020304" pitchFamily="18" charset="0"/>
                <a:ea typeface="Symbol" panose="05050102010706020507" pitchFamily="18" charset="2"/>
                <a:cs typeface="Times New Roman" panose="02020603050405020304" pitchFamily="18" charset="0"/>
              </a:rPr>
              <a:t>new</a:t>
            </a:r>
            <a:r>
              <a:rPr lang="en-US" cap="none" spc="220"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5" dirty="0">
                <a:effectLst/>
                <a:latin typeface="Times New Roman" panose="02020603050405020304" pitchFamily="18" charset="0"/>
                <a:ea typeface="Symbol" panose="05050102010706020507" pitchFamily="18" charset="2"/>
                <a:cs typeface="Times New Roman" panose="02020603050405020304" pitchFamily="18" charset="0"/>
              </a:rPr>
              <a:t>features</a:t>
            </a:r>
            <a:r>
              <a:rPr lang="en-US" cap="none" spc="190"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10" dirty="0">
                <a:effectLst/>
                <a:latin typeface="Times New Roman" panose="02020603050405020304" pitchFamily="18" charset="0"/>
                <a:ea typeface="Symbol" panose="05050102010706020507" pitchFamily="18" charset="2"/>
                <a:cs typeface="Times New Roman" panose="02020603050405020304" pitchFamily="18" charset="0"/>
              </a:rPr>
              <a:t>such</a:t>
            </a:r>
            <a:r>
              <a:rPr lang="en-US" cap="none" spc="245"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5" dirty="0">
                <a:effectLst/>
                <a:latin typeface="Times New Roman" panose="02020603050405020304" pitchFamily="18" charset="0"/>
                <a:ea typeface="Symbol" panose="05050102010706020507" pitchFamily="18" charset="2"/>
                <a:cs typeface="Times New Roman" panose="02020603050405020304" pitchFamily="18" charset="0"/>
              </a:rPr>
              <a:t>as</a:t>
            </a:r>
            <a:r>
              <a:rPr lang="en-US" cap="none" spc="190"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5" dirty="0">
                <a:effectLst/>
                <a:latin typeface="Times New Roman" panose="02020603050405020304" pitchFamily="18" charset="0"/>
                <a:ea typeface="Symbol" panose="05050102010706020507" pitchFamily="18" charset="2"/>
                <a:cs typeface="Times New Roman" panose="02020603050405020304" pitchFamily="18" charset="0"/>
              </a:rPr>
              <a:t>chatting</a:t>
            </a:r>
            <a:r>
              <a:rPr lang="en-US" cap="none" spc="200"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20" dirty="0">
                <a:effectLst/>
                <a:latin typeface="Times New Roman" panose="02020603050405020304" pitchFamily="18" charset="0"/>
                <a:ea typeface="Symbol" panose="05050102010706020507" pitchFamily="18" charset="2"/>
                <a:cs typeface="Times New Roman" panose="02020603050405020304" pitchFamily="18" charset="0"/>
              </a:rPr>
              <a:t>while</a:t>
            </a:r>
            <a:r>
              <a:rPr lang="en-US" cap="none" spc="220"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5" dirty="0">
                <a:effectLst/>
                <a:latin typeface="Times New Roman" panose="02020603050405020304" pitchFamily="18" charset="0"/>
                <a:ea typeface="Symbol" panose="05050102010706020507" pitchFamily="18" charset="2"/>
                <a:cs typeface="Times New Roman" panose="02020603050405020304" pitchFamily="18" charset="0"/>
              </a:rPr>
              <a:t>the</a:t>
            </a:r>
            <a:r>
              <a:rPr lang="en-US" cap="none" spc="220"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15" dirty="0">
                <a:effectLst/>
                <a:latin typeface="Times New Roman" panose="02020603050405020304" pitchFamily="18" charset="0"/>
                <a:ea typeface="Symbol" panose="05050102010706020507" pitchFamily="18" charset="2"/>
                <a:cs typeface="Times New Roman" panose="02020603050405020304" pitchFamily="18" charset="0"/>
              </a:rPr>
              <a:t>files</a:t>
            </a:r>
            <a:r>
              <a:rPr lang="en-US" cap="none" spc="235"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10" dirty="0">
                <a:effectLst/>
                <a:latin typeface="Times New Roman" panose="02020603050405020304" pitchFamily="18" charset="0"/>
                <a:ea typeface="Symbol" panose="05050102010706020507" pitchFamily="18" charset="2"/>
                <a:cs typeface="Times New Roman" panose="02020603050405020304" pitchFamily="18" charset="0"/>
              </a:rPr>
              <a:t>are</a:t>
            </a:r>
            <a:r>
              <a:rPr lang="en-US" cap="none" spc="220"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5" dirty="0">
                <a:effectLst/>
                <a:latin typeface="Times New Roman" panose="02020603050405020304" pitchFamily="18" charset="0"/>
                <a:ea typeface="Symbol" panose="05050102010706020507" pitchFamily="18" charset="2"/>
                <a:cs typeface="Times New Roman" panose="02020603050405020304" pitchFamily="18" charset="0"/>
              </a:rPr>
              <a:t>being</a:t>
            </a:r>
            <a:r>
              <a:rPr lang="en-US" cap="none" spc="280"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5" dirty="0">
                <a:effectLst/>
                <a:latin typeface="Times New Roman" panose="02020603050405020304" pitchFamily="18" charset="0"/>
                <a:ea typeface="Symbol" panose="05050102010706020507" pitchFamily="18" charset="2"/>
                <a:cs typeface="Times New Roman" panose="02020603050405020304" pitchFamily="18" charset="0"/>
              </a:rPr>
              <a:t>transferred.</a:t>
            </a:r>
            <a:endParaRPr lang="en-US" cap="none" dirty="0">
              <a:effectLst/>
              <a:latin typeface="Times New Roman" panose="02020603050405020304" pitchFamily="18" charset="0"/>
              <a:ea typeface="Symbol" panose="05050102010706020507" pitchFamily="18" charset="2"/>
              <a:cs typeface="Times New Roman" panose="02020603050405020304" pitchFamily="18" charset="0"/>
            </a:endParaRPr>
          </a:p>
          <a:p>
            <a:pPr marL="742950" marR="561340" lvl="1" indent="-285750">
              <a:lnSpc>
                <a:spcPct val="150000"/>
              </a:lnSpc>
              <a:spcBef>
                <a:spcPts val="950"/>
              </a:spcBef>
              <a:spcAft>
                <a:spcPts val="0"/>
              </a:spcAft>
              <a:buSzPts val="1200"/>
              <a:buFont typeface="Symbol" panose="05050102010706020507" pitchFamily="18" charset="2"/>
              <a:buChar char=""/>
              <a:tabLst>
                <a:tab pos="813435" algn="l"/>
              </a:tabLst>
            </a:pPr>
            <a:r>
              <a:rPr lang="en-US" cap="none" spc="5" dirty="0">
                <a:effectLst/>
                <a:latin typeface="Times New Roman" panose="02020603050405020304" pitchFamily="18" charset="0"/>
                <a:ea typeface="Symbol" panose="05050102010706020507" pitchFamily="18" charset="2"/>
                <a:cs typeface="Times New Roman" panose="02020603050405020304" pitchFamily="18" charset="0"/>
              </a:rPr>
              <a:t>We</a:t>
            </a:r>
            <a:r>
              <a:rPr lang="en-US" cap="none" spc="75"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dirty="0">
                <a:effectLst/>
                <a:latin typeface="Times New Roman" panose="02020603050405020304" pitchFamily="18" charset="0"/>
                <a:ea typeface="Symbol" panose="05050102010706020507" pitchFamily="18" charset="2"/>
                <a:cs typeface="Times New Roman" panose="02020603050405020304" pitchFamily="18" charset="0"/>
              </a:rPr>
              <a:t>will</a:t>
            </a:r>
            <a:r>
              <a:rPr lang="en-US" cap="none" spc="85"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5" dirty="0">
                <a:effectLst/>
                <a:latin typeface="Times New Roman" panose="02020603050405020304" pitchFamily="18" charset="0"/>
                <a:ea typeface="Symbol" panose="05050102010706020507" pitchFamily="18" charset="2"/>
                <a:cs typeface="Times New Roman" panose="02020603050405020304" pitchFamily="18" charset="0"/>
              </a:rPr>
              <a:t>try</a:t>
            </a:r>
            <a:r>
              <a:rPr lang="en-US" cap="none" spc="105"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dirty="0">
                <a:effectLst/>
                <a:latin typeface="Times New Roman" panose="02020603050405020304" pitchFamily="18" charset="0"/>
                <a:ea typeface="Symbol" panose="05050102010706020507" pitchFamily="18" charset="2"/>
                <a:cs typeface="Times New Roman" panose="02020603050405020304" pitchFamily="18" charset="0"/>
              </a:rPr>
              <a:t>to</a:t>
            </a:r>
            <a:r>
              <a:rPr lang="en-US" cap="none" spc="155"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5" dirty="0">
                <a:effectLst/>
                <a:latin typeface="Times New Roman" panose="02020603050405020304" pitchFamily="18" charset="0"/>
                <a:ea typeface="Symbol" panose="05050102010706020507" pitchFamily="18" charset="2"/>
                <a:cs typeface="Times New Roman" panose="02020603050405020304" pitchFamily="18" charset="0"/>
              </a:rPr>
              <a:t>implement</a:t>
            </a:r>
            <a:r>
              <a:rPr lang="en-US" cap="none" spc="85"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dirty="0">
                <a:effectLst/>
                <a:latin typeface="Times New Roman" panose="02020603050405020304" pitchFamily="18" charset="0"/>
                <a:ea typeface="Symbol" panose="05050102010706020507" pitchFamily="18" charset="2"/>
                <a:cs typeface="Times New Roman" panose="02020603050405020304" pitchFamily="18" charset="0"/>
              </a:rPr>
              <a:t>to</a:t>
            </a:r>
            <a:r>
              <a:rPr lang="en-US" cap="none" spc="105"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5" dirty="0">
                <a:effectLst/>
                <a:latin typeface="Times New Roman" panose="02020603050405020304" pitchFamily="18" charset="0"/>
                <a:ea typeface="Symbol" panose="05050102010706020507" pitchFamily="18" charset="2"/>
                <a:cs typeface="Times New Roman" panose="02020603050405020304" pitchFamily="18" charset="0"/>
              </a:rPr>
              <a:t>stream</a:t>
            </a:r>
            <a:r>
              <a:rPr lang="en-US" cap="none" spc="105"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5" dirty="0">
                <a:effectLst/>
                <a:latin typeface="Times New Roman" panose="02020603050405020304" pitchFamily="18" charset="0"/>
                <a:ea typeface="Symbol" panose="05050102010706020507" pitchFamily="18" charset="2"/>
                <a:cs typeface="Times New Roman" panose="02020603050405020304" pitchFamily="18" charset="0"/>
              </a:rPr>
              <a:t>larger</a:t>
            </a:r>
            <a:r>
              <a:rPr lang="en-US" cap="none" spc="110"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5" dirty="0">
                <a:effectLst/>
                <a:latin typeface="Times New Roman" panose="02020603050405020304" pitchFamily="18" charset="0"/>
                <a:ea typeface="Symbol" panose="05050102010706020507" pitchFamily="18" charset="2"/>
                <a:cs typeface="Times New Roman" panose="02020603050405020304" pitchFamily="18" charset="0"/>
              </a:rPr>
              <a:t>files</a:t>
            </a:r>
            <a:r>
              <a:rPr lang="en-US" cap="none" spc="90"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10" dirty="0">
                <a:effectLst/>
                <a:latin typeface="Times New Roman" panose="02020603050405020304" pitchFamily="18" charset="0"/>
                <a:ea typeface="Symbol" panose="05050102010706020507" pitchFamily="18" charset="2"/>
                <a:cs typeface="Times New Roman" panose="02020603050405020304" pitchFamily="18" charset="0"/>
              </a:rPr>
              <a:t>by</a:t>
            </a:r>
            <a:r>
              <a:rPr lang="en-US" cap="none" spc="105"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dirty="0">
                <a:effectLst/>
                <a:latin typeface="Times New Roman" panose="02020603050405020304" pitchFamily="18" charset="0"/>
                <a:ea typeface="Symbol" panose="05050102010706020507" pitchFamily="18" charset="2"/>
                <a:cs typeface="Times New Roman" panose="02020603050405020304" pitchFamily="18" charset="0"/>
              </a:rPr>
              <a:t>using</a:t>
            </a:r>
            <a:r>
              <a:rPr lang="en-US" cap="none" spc="55"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dirty="0">
                <a:effectLst/>
                <a:latin typeface="Times New Roman" panose="02020603050405020304" pitchFamily="18" charset="0"/>
                <a:ea typeface="Symbol" panose="05050102010706020507" pitchFamily="18" charset="2"/>
                <a:cs typeface="Times New Roman" panose="02020603050405020304" pitchFamily="18" charset="0"/>
              </a:rPr>
              <a:t>different</a:t>
            </a:r>
            <a:r>
              <a:rPr lang="en-US" cap="none" spc="85"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dirty="0">
                <a:effectLst/>
                <a:latin typeface="Times New Roman" panose="02020603050405020304" pitchFamily="18" charset="0"/>
                <a:ea typeface="Symbol" panose="05050102010706020507" pitchFamily="18" charset="2"/>
                <a:cs typeface="Times New Roman" panose="02020603050405020304" pitchFamily="18" charset="0"/>
              </a:rPr>
              <a:t>protocols</a:t>
            </a:r>
            <a:r>
              <a:rPr lang="en-US" cap="none" spc="90"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5" dirty="0">
                <a:effectLst/>
                <a:latin typeface="Times New Roman" panose="02020603050405020304" pitchFamily="18" charset="0"/>
                <a:ea typeface="Symbol" panose="05050102010706020507" pitchFamily="18" charset="2"/>
                <a:cs typeface="Times New Roman" panose="02020603050405020304" pitchFamily="18" charset="0"/>
              </a:rPr>
              <a:t>such</a:t>
            </a:r>
            <a:r>
              <a:rPr lang="en-US" cap="none" spc="105"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5" dirty="0">
                <a:effectLst/>
                <a:latin typeface="Times New Roman" panose="02020603050405020304" pitchFamily="18" charset="0"/>
                <a:ea typeface="Symbol" panose="05050102010706020507" pitchFamily="18" charset="2"/>
                <a:cs typeface="Times New Roman" panose="02020603050405020304" pitchFamily="18" charset="0"/>
              </a:rPr>
              <a:t>as</a:t>
            </a:r>
            <a:r>
              <a:rPr lang="en-US" cap="none" spc="210" dirty="0">
                <a:effectLst/>
                <a:latin typeface="Times New Roman" panose="02020603050405020304" pitchFamily="18" charset="0"/>
                <a:ea typeface="Symbol" panose="05050102010706020507" pitchFamily="18" charset="2"/>
                <a:cs typeface="Times New Roman" panose="02020603050405020304" pitchFamily="18" charset="0"/>
              </a:rPr>
              <a:t> </a:t>
            </a:r>
            <a:r>
              <a:rPr lang="en-US" cap="none" spc="-15" dirty="0">
                <a:effectLst/>
                <a:latin typeface="Times New Roman" panose="02020603050405020304" pitchFamily="18" charset="0"/>
                <a:ea typeface="Symbol" panose="05050102010706020507" pitchFamily="18" charset="2"/>
                <a:cs typeface="Times New Roman" panose="02020603050405020304" pitchFamily="18" charset="0"/>
              </a:rPr>
              <a:t>sftp.</a:t>
            </a:r>
            <a:endParaRPr lang="en-US" cap="none" dirty="0">
              <a:effectLst/>
              <a:latin typeface="Times New Roman" panose="02020603050405020304" pitchFamily="18" charset="0"/>
              <a:ea typeface="Symbol" panose="05050102010706020507" pitchFamily="18" charset="2"/>
              <a:cs typeface="Times New Roman" panose="02020603050405020304" pitchFamily="18" charset="0"/>
            </a:endParaRPr>
          </a:p>
          <a:p>
            <a:pPr>
              <a:lnSpc>
                <a:spcPct val="150000"/>
              </a:lnSpc>
            </a:pPr>
            <a:endParaRPr lang="en-US" sz="1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190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430568"/>
            <a:ext cx="10364451" cy="508947"/>
          </a:xfrm>
        </p:spPr>
        <p:txBody>
          <a:bodyPr>
            <a:normAutofit fontScale="90000"/>
          </a:bodyPr>
          <a:lstStyle/>
          <a:p>
            <a:r>
              <a:rPr lang="en-IN" b="1" cap="none" dirty="0">
                <a:latin typeface="Times New Roman" pitchFamily="18" charset="0"/>
                <a:cs typeface="Times New Roman" pitchFamily="18" charset="0"/>
              </a:rPr>
              <a:t>References</a:t>
            </a:r>
          </a:p>
        </p:txBody>
      </p:sp>
      <p:sp>
        <p:nvSpPr>
          <p:cNvPr id="3" name="Content Placeholder 2">
            <a:extLst>
              <a:ext uri="{FF2B5EF4-FFF2-40B4-BE49-F238E27FC236}">
                <a16:creationId xmlns:a16="http://schemas.microsoft.com/office/drawing/2014/main" id="{51812E2E-B550-4E71-81D3-11228A79D3D4}"/>
              </a:ext>
            </a:extLst>
          </p:cNvPr>
          <p:cNvSpPr>
            <a:spLocks noGrp="1"/>
          </p:cNvSpPr>
          <p:nvPr>
            <p:ph sz="quarter" idx="13"/>
          </p:nvPr>
        </p:nvSpPr>
        <p:spPr>
          <a:xfrm>
            <a:off x="745723" y="1267987"/>
            <a:ext cx="10363826" cy="6202571"/>
          </a:xfrm>
        </p:spPr>
        <p:txBody>
          <a:bodyPr>
            <a:noAutofit/>
          </a:bodyPr>
          <a:lstStyle/>
          <a:p>
            <a:pPr marL="63500" marR="74295" indent="0" algn="just">
              <a:lnSpc>
                <a:spcPct val="100000"/>
              </a:lnSpc>
              <a:spcBef>
                <a:spcPts val="10"/>
              </a:spcBef>
              <a:buNone/>
            </a:pP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800" cap="none" spc="1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1800" cap="none"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Eason,</a:t>
            </a:r>
            <a:r>
              <a:rPr lang="en-US" sz="1800" cap="none" spc="1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20" dirty="0">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sz="1800" cap="none" spc="1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Noble,</a:t>
            </a:r>
            <a:r>
              <a:rPr lang="en-US" sz="1800" cap="none"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800" cap="none" spc="1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1800" cap="none" spc="1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Sneddon,</a:t>
            </a:r>
            <a:r>
              <a:rPr lang="en-US" sz="1800" cap="none" spc="1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“on</a:t>
            </a:r>
            <a:r>
              <a:rPr lang="en-US" sz="1800" cap="none" spc="1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5" dirty="0">
                <a:effectLst/>
                <a:latin typeface="Times New Roman" panose="02020603050405020304" pitchFamily="18" charset="0"/>
                <a:ea typeface="Times New Roman" panose="02020603050405020304" pitchFamily="18" charset="0"/>
                <a:cs typeface="Times New Roman" panose="02020603050405020304" pitchFamily="18" charset="0"/>
              </a:rPr>
              <a:t>certain</a:t>
            </a:r>
            <a:r>
              <a:rPr lang="en-US" sz="1800" cap="none"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integrals</a:t>
            </a:r>
            <a:r>
              <a:rPr lang="en-US" sz="1800" cap="none" spc="1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800" cap="none" spc="1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lipschitz-hankel</a:t>
            </a:r>
            <a:r>
              <a:rPr lang="en-US" sz="1800" cap="none"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type</a:t>
            </a:r>
            <a:r>
              <a:rPr lang="en-US" sz="1800" cap="none" spc="1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involving</a:t>
            </a:r>
            <a:r>
              <a:rPr lang="en-US" sz="1800" cap="none"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products</a:t>
            </a:r>
            <a:r>
              <a:rPr lang="en-US" sz="1800" cap="none" spc="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800" cap="none"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err="1">
                <a:effectLst/>
                <a:latin typeface="Times New Roman" panose="02020603050405020304" pitchFamily="18" charset="0"/>
                <a:ea typeface="Times New Roman" panose="02020603050405020304" pitchFamily="18" charset="0"/>
                <a:cs typeface="Times New Roman" panose="02020603050405020304" pitchFamily="18" charset="0"/>
              </a:rPr>
              <a:t>bessel</a:t>
            </a:r>
            <a:r>
              <a:rPr lang="en-US" sz="1800" cap="none"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functions,”</a:t>
            </a:r>
            <a:r>
              <a:rPr lang="en-US" sz="1800" cap="none"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phil.</a:t>
            </a:r>
            <a:r>
              <a:rPr lang="en-US" sz="1800" cap="none"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Trans.</a:t>
            </a:r>
            <a:r>
              <a:rPr lang="en-US" sz="1800" cap="none"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Roy.</a:t>
            </a:r>
            <a:r>
              <a:rPr lang="en-US" sz="1800" cap="none"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Soc.</a:t>
            </a:r>
            <a:r>
              <a:rPr lang="en-US" sz="1800" cap="none"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London,</a:t>
            </a:r>
            <a:r>
              <a:rPr lang="en-US" sz="1800" cap="none"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5" dirty="0">
                <a:effectLst/>
                <a:latin typeface="Times New Roman" panose="02020603050405020304" pitchFamily="18" charset="0"/>
                <a:ea typeface="Times New Roman" panose="02020603050405020304" pitchFamily="18" charset="0"/>
                <a:cs typeface="Times New Roman" panose="02020603050405020304" pitchFamily="18" charset="0"/>
              </a:rPr>
              <a:t>vol.</a:t>
            </a:r>
            <a:r>
              <a:rPr lang="en-US" sz="1800" cap="none"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A247,</a:t>
            </a:r>
            <a:r>
              <a:rPr lang="en-US" sz="1800" cap="none"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pp.</a:t>
            </a:r>
            <a:r>
              <a:rPr lang="en-US" sz="1800" cap="none" spc="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529-551,</a:t>
            </a:r>
            <a:r>
              <a:rPr lang="en-US" sz="1800" cap="none"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err="1">
                <a:effectLst/>
                <a:latin typeface="Times New Roman" panose="02020603050405020304" pitchFamily="18" charset="0"/>
                <a:ea typeface="Times New Roman" panose="02020603050405020304" pitchFamily="18" charset="0"/>
                <a:cs typeface="Times New Roman" panose="02020603050405020304" pitchFamily="18" charset="0"/>
              </a:rPr>
              <a:t>april</a:t>
            </a:r>
            <a:r>
              <a:rPr lang="en-US" sz="1800" cap="none"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latin typeface="Times New Roman" panose="02020603050405020304" pitchFamily="18" charset="0"/>
                <a:ea typeface="Times New Roman" panose="02020603050405020304" pitchFamily="18" charset="0"/>
                <a:cs typeface="Times New Roman" panose="02020603050405020304" pitchFamily="18" charset="0"/>
              </a:rPr>
              <a:t>2018</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63500" marR="74295" indent="0" algn="just">
              <a:lnSpc>
                <a:spcPct val="100000"/>
              </a:lnSpc>
              <a:spcBef>
                <a:spcPts val="10"/>
              </a:spcBef>
              <a:buNone/>
            </a:pPr>
            <a:endPar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0" marR="75565" indent="0" algn="just">
              <a:lnSpc>
                <a:spcPct val="100000"/>
              </a:lnSpc>
              <a:spcBef>
                <a:spcPts val="0"/>
              </a:spcBef>
              <a:buNone/>
            </a:pP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cap="none" spc="1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j.</a:t>
            </a:r>
            <a:r>
              <a:rPr lang="en-US" sz="1800" cap="none" spc="2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5" dirty="0">
                <a:effectLst/>
                <a:latin typeface="Times New Roman" panose="02020603050405020304" pitchFamily="18" charset="0"/>
                <a:ea typeface="Times New Roman" panose="02020603050405020304" pitchFamily="18" charset="0"/>
                <a:cs typeface="Times New Roman" panose="02020603050405020304" pitchFamily="18" charset="0"/>
              </a:rPr>
              <a:t>Clerk</a:t>
            </a:r>
            <a:r>
              <a:rPr lang="en-US" sz="1800" cap="none"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maxwell,</a:t>
            </a:r>
            <a:r>
              <a:rPr lang="en-US" sz="1800" cap="none" spc="2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800" cap="none" spc="2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treatise</a:t>
            </a:r>
            <a:r>
              <a:rPr lang="en-US" sz="1800" cap="none" spc="2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on</a:t>
            </a:r>
            <a:r>
              <a:rPr lang="en-US" sz="1800" cap="none" spc="2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electricity</a:t>
            </a:r>
            <a:r>
              <a:rPr lang="en-US" sz="1800" cap="none" spc="2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800" cap="none" spc="2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magnetism,</a:t>
            </a:r>
            <a:r>
              <a:rPr lang="en-US" sz="1800" cap="none" spc="2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5" dirty="0">
                <a:effectLst/>
                <a:latin typeface="Times New Roman" panose="02020603050405020304" pitchFamily="18" charset="0"/>
                <a:ea typeface="Times New Roman" panose="02020603050405020304" pitchFamily="18" charset="0"/>
                <a:cs typeface="Times New Roman" panose="02020603050405020304" pitchFamily="18" charset="0"/>
              </a:rPr>
              <a:t>3rd</a:t>
            </a:r>
            <a:r>
              <a:rPr lang="en-US" sz="1800" cap="none" spc="2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ed.,</a:t>
            </a:r>
            <a:r>
              <a:rPr lang="en-US" sz="1800" cap="none" spc="2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5" dirty="0">
                <a:effectLst/>
                <a:latin typeface="Times New Roman" panose="02020603050405020304" pitchFamily="18" charset="0"/>
                <a:ea typeface="Times New Roman" panose="02020603050405020304" pitchFamily="18" charset="0"/>
                <a:cs typeface="Times New Roman" panose="02020603050405020304" pitchFamily="18" charset="0"/>
              </a:rPr>
              <a:t>Vol.</a:t>
            </a:r>
            <a:r>
              <a:rPr lang="en-US" sz="1800" cap="none" spc="2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5"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cap="none" spc="2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Oxford:</a:t>
            </a:r>
            <a:r>
              <a:rPr lang="en-US" sz="1800" cap="none" spc="1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clarendon,</a:t>
            </a:r>
            <a:r>
              <a:rPr lang="en-US" sz="1800" cap="none"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5" dirty="0">
                <a:effectLst/>
                <a:latin typeface="Times New Roman" panose="02020603050405020304" pitchFamily="18" charset="0"/>
                <a:ea typeface="Times New Roman" panose="02020603050405020304" pitchFamily="18" charset="0"/>
                <a:cs typeface="Times New Roman" panose="02020603050405020304" pitchFamily="18" charset="0"/>
              </a:rPr>
              <a:t>1892,</a:t>
            </a:r>
            <a:r>
              <a:rPr lang="en-US" sz="1800" cap="none"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pp.68-73.</a:t>
            </a:r>
          </a:p>
          <a:p>
            <a:pPr marL="63500" marR="75565" indent="0" algn="just">
              <a:lnSpc>
                <a:spcPct val="100000"/>
              </a:lnSpc>
              <a:spcBef>
                <a:spcPts val="0"/>
              </a:spcBef>
              <a:buNone/>
            </a:pPr>
            <a:endPar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0" marR="76835" indent="0" algn="just">
              <a:lnSpc>
                <a:spcPct val="100000"/>
              </a:lnSpc>
              <a:spcBef>
                <a:spcPts val="0"/>
              </a:spcBef>
              <a:buNone/>
            </a:pP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800" cap="none" spc="1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err="1">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cap="none" spc="2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Jacobs</a:t>
            </a:r>
            <a:r>
              <a:rPr lang="en-US" sz="1800" cap="none"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800" cap="none" spc="2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C.P.</a:t>
            </a:r>
            <a:r>
              <a:rPr lang="en-US" sz="1800" cap="none" spc="2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Bean,</a:t>
            </a:r>
            <a:r>
              <a:rPr lang="en-US" sz="1800" cap="none" spc="2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“fine</a:t>
            </a:r>
            <a:r>
              <a:rPr lang="en-US" sz="1800" cap="none" spc="2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particles,</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thin</a:t>
            </a:r>
            <a:r>
              <a:rPr lang="en-US" sz="1800" cap="none" spc="2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films</a:t>
            </a:r>
            <a:r>
              <a:rPr lang="en-US" sz="1800" cap="none"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800" cap="none" spc="2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exchange</a:t>
            </a:r>
            <a:r>
              <a:rPr lang="en-US" sz="1800" cap="none" spc="2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anisotropy,”</a:t>
            </a:r>
            <a:r>
              <a:rPr lang="en-US" sz="1800" cap="none" spc="2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25"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1800" cap="none" spc="3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magnetism,</a:t>
            </a:r>
            <a:r>
              <a:rPr lang="en-US" sz="1800" cap="none"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vol.</a:t>
            </a:r>
            <a:r>
              <a:rPr lang="en-US" sz="1800" cap="none"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5" dirty="0" err="1">
                <a:effectLst/>
                <a:latin typeface="Times New Roman" panose="02020603050405020304" pitchFamily="18" charset="0"/>
                <a:ea typeface="Times New Roman" panose="02020603050405020304" pitchFamily="18" charset="0"/>
                <a:cs typeface="Times New Roman" panose="02020603050405020304" pitchFamily="18" charset="0"/>
              </a:rPr>
              <a:t>Iii</a:t>
            </a:r>
            <a:r>
              <a:rPr lang="en-US" sz="1800" cap="none" spc="-15"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cap="none"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g.T.</a:t>
            </a:r>
            <a:r>
              <a:rPr lang="en-US" sz="1800" cap="none"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err="1">
                <a:effectLst/>
                <a:latin typeface="Times New Roman" panose="02020603050405020304" pitchFamily="18" charset="0"/>
                <a:ea typeface="Times New Roman" panose="02020603050405020304" pitchFamily="18" charset="0"/>
                <a:cs typeface="Times New Roman" panose="02020603050405020304" pitchFamily="18" charset="0"/>
              </a:rPr>
              <a:t>Rado</a:t>
            </a:r>
            <a:r>
              <a:rPr lang="en-US" sz="1800" cap="none"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5"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800" cap="none"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1800" cap="none"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5" dirty="0">
                <a:effectLst/>
                <a:latin typeface="Times New Roman" panose="02020603050405020304" pitchFamily="18" charset="0"/>
                <a:ea typeface="Times New Roman" panose="02020603050405020304" pitchFamily="18" charset="0"/>
                <a:cs typeface="Times New Roman" panose="02020603050405020304" pitchFamily="18" charset="0"/>
              </a:rPr>
              <a:t>Suhl,</a:t>
            </a:r>
            <a:r>
              <a:rPr lang="en-US" sz="1800" cap="none"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eds.</a:t>
            </a:r>
            <a:r>
              <a:rPr lang="en-US" sz="1800" cap="none"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New</a:t>
            </a:r>
            <a:r>
              <a:rPr lang="en-US" sz="1800" cap="none"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20" dirty="0" err="1">
                <a:effectLst/>
                <a:latin typeface="Times New Roman" panose="02020603050405020304" pitchFamily="18" charset="0"/>
                <a:ea typeface="Times New Roman" panose="02020603050405020304" pitchFamily="18" charset="0"/>
                <a:cs typeface="Times New Roman" panose="02020603050405020304" pitchFamily="18" charset="0"/>
              </a:rPr>
              <a:t>york</a:t>
            </a:r>
            <a:r>
              <a:rPr lang="en-US" sz="1800" cap="none" spc="-2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cap="none"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academic,</a:t>
            </a:r>
            <a:r>
              <a:rPr lang="en-US" sz="1800" cap="none"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1963,</a:t>
            </a:r>
            <a:r>
              <a:rPr lang="en-US" sz="1800" cap="none"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pp.</a:t>
            </a:r>
            <a:r>
              <a:rPr lang="en-US" sz="1800" cap="none"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271-</a:t>
            </a:r>
            <a:r>
              <a:rPr lang="en-US" sz="1800" cap="none" spc="3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350.</a:t>
            </a:r>
          </a:p>
          <a:p>
            <a:pPr marL="63500" marR="76835" indent="0" algn="just">
              <a:lnSpc>
                <a:spcPct val="100000"/>
              </a:lnSpc>
              <a:spcBef>
                <a:spcPts val="0"/>
              </a:spcBef>
              <a:buNone/>
            </a:pPr>
            <a:endPar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0" marR="74930" indent="0" algn="just">
              <a:lnSpc>
                <a:spcPct val="100000"/>
              </a:lnSpc>
              <a:spcBef>
                <a:spcPts val="0"/>
              </a:spcBef>
              <a:buNone/>
            </a:pP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1800" cap="none" spc="1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3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800" cap="none"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Yorozu,</a:t>
            </a:r>
            <a:r>
              <a:rPr lang="en-US" sz="1800" cap="none" spc="2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M.</a:t>
            </a:r>
            <a:r>
              <a:rPr lang="en-US" sz="1800" cap="none" spc="2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Hirano,</a:t>
            </a:r>
            <a:r>
              <a:rPr lang="en-US" sz="1800" cap="none" spc="2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K.</a:t>
            </a:r>
            <a:r>
              <a:rPr lang="en-US" sz="1800" cap="none" spc="2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Oka,</a:t>
            </a:r>
            <a:r>
              <a:rPr lang="en-US" sz="1800" cap="none" spc="2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800" cap="none"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3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Tagawa,</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“electron</a:t>
            </a:r>
            <a:r>
              <a:rPr lang="en-US" sz="1800" cap="none" spc="2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spectroscopy</a:t>
            </a:r>
            <a:r>
              <a:rPr lang="en-US" sz="1800" cap="none" spc="2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studies</a:t>
            </a:r>
            <a:r>
              <a:rPr lang="en-US" sz="1800" cap="none" spc="2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on</a:t>
            </a:r>
            <a:r>
              <a:rPr lang="en-US" sz="1800" cap="none" spc="2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magneto-optical</a:t>
            </a:r>
            <a:r>
              <a:rPr lang="en-US" sz="1800" cap="none"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media</a:t>
            </a:r>
            <a:r>
              <a:rPr lang="en-US" sz="1800" cap="none"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plastic</a:t>
            </a:r>
            <a:r>
              <a:rPr lang="en-US" sz="1800" cap="none"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substrate</a:t>
            </a:r>
            <a:r>
              <a:rPr lang="en-US" sz="1800" cap="none"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interface,”</a:t>
            </a:r>
            <a:r>
              <a:rPr lang="en-US" sz="1800" cap="none"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IEEE</a:t>
            </a:r>
            <a:r>
              <a:rPr lang="en-US" sz="1800" cap="none"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transl.</a:t>
            </a:r>
            <a:r>
              <a:rPr lang="en-US" sz="1800" cap="none"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J.</a:t>
            </a:r>
            <a:r>
              <a:rPr lang="en-US" sz="1800" cap="none"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err="1">
                <a:effectLst/>
                <a:latin typeface="Times New Roman" panose="02020603050405020304" pitchFamily="18" charset="0"/>
                <a:ea typeface="Times New Roman" panose="02020603050405020304" pitchFamily="18" charset="0"/>
                <a:cs typeface="Times New Roman" panose="02020603050405020304" pitchFamily="18" charset="0"/>
              </a:rPr>
              <a:t>Magn</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cap="none"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Japan,</a:t>
            </a:r>
            <a:r>
              <a:rPr lang="en-US" sz="1800" cap="none"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5" dirty="0">
                <a:effectLst/>
                <a:latin typeface="Times New Roman" panose="02020603050405020304" pitchFamily="18" charset="0"/>
                <a:ea typeface="Times New Roman" panose="02020603050405020304" pitchFamily="18" charset="0"/>
                <a:cs typeface="Times New Roman" panose="02020603050405020304" pitchFamily="18" charset="0"/>
              </a:rPr>
              <a:t>vol.</a:t>
            </a:r>
            <a:r>
              <a:rPr lang="en-US" sz="1800" cap="none" spc="3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5"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cap="none"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pp.</a:t>
            </a:r>
            <a:r>
              <a:rPr lang="en-US" sz="1800" cap="none"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740-741,</a:t>
            </a:r>
            <a:r>
              <a:rPr lang="en-US" sz="1800" cap="none"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august</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latin typeface="Times New Roman" panose="02020603050405020304" pitchFamily="18" charset="0"/>
                <a:ea typeface="Times New Roman" panose="02020603050405020304" pitchFamily="18" charset="0"/>
                <a:cs typeface="Times New Roman" panose="02020603050405020304" pitchFamily="18" charset="0"/>
              </a:rPr>
              <a:t>2015</a:t>
            </a:r>
            <a:endPar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0" marR="74930" indent="0" algn="just">
              <a:lnSpc>
                <a:spcPct val="100000"/>
              </a:lnSpc>
              <a:spcBef>
                <a:spcPts val="0"/>
              </a:spcBef>
              <a:buNone/>
            </a:pPr>
            <a:endPar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0" marR="75565" indent="0" algn="just">
              <a:lnSpc>
                <a:spcPct val="100000"/>
              </a:lnSpc>
              <a:spcBef>
                <a:spcPts val="45"/>
              </a:spcBef>
              <a:buNone/>
            </a:pP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[5]</a:t>
            </a:r>
            <a:r>
              <a:rPr lang="en-US" sz="1800" cap="none" spc="1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1800" cap="none"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Shiao</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-li</a:t>
            </a:r>
            <a:r>
              <a:rPr lang="en-US" sz="1800" cap="none"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800" cap="none" spc="1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1800" cap="none"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1800" cap="none"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Cheng,</a:t>
            </a:r>
            <a:r>
              <a:rPr lang="en-US" sz="1800" cap="none"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"PIANO:</a:t>
            </a:r>
            <a:r>
              <a:rPr lang="en-US" sz="1800" cap="none"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800" cap="none" spc="1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power</a:t>
            </a:r>
            <a:r>
              <a:rPr lang="en-US" sz="1800" cap="none"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saving</a:t>
            </a:r>
            <a:r>
              <a:rPr lang="en-US" sz="1800" cap="none"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strategy</a:t>
            </a:r>
            <a:r>
              <a:rPr lang="en-US" sz="1800" cap="none" spc="1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1800" cap="none"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cellular/</a:t>
            </a:r>
            <a:r>
              <a:rPr lang="en-US" sz="1800" cap="none" spc="-5" dirty="0" err="1">
                <a:effectLst/>
                <a:latin typeface="Times New Roman" panose="02020603050405020304" pitchFamily="18" charset="0"/>
                <a:ea typeface="Times New Roman" panose="02020603050405020304" pitchFamily="18" charset="0"/>
                <a:cs typeface="Times New Roman" panose="02020603050405020304" pitchFamily="18" charset="0"/>
              </a:rPr>
              <a:t>vowlan</a:t>
            </a:r>
            <a:r>
              <a:rPr lang="en-US" sz="1800" cap="none" spc="2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dual-mode,"</a:t>
            </a:r>
            <a:r>
              <a:rPr lang="en-US" sz="1800" cap="none"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cap="none" spc="-15" dirty="0">
                <a:effectLst/>
                <a:latin typeface="Times New Roman" panose="02020603050405020304" pitchFamily="18" charset="0"/>
                <a:ea typeface="Times New Roman" panose="02020603050405020304" pitchFamily="18" charset="0"/>
                <a:cs typeface="Times New Roman" panose="02020603050405020304" pitchFamily="18" charset="0"/>
              </a:rPr>
              <a:t>wireless</a:t>
            </a:r>
            <a:r>
              <a:rPr lang="en-US" sz="1800" i="1" cap="none" spc="5" dirty="0">
                <a:effectLst/>
                <a:latin typeface="Times New Roman" panose="02020603050405020304" pitchFamily="18" charset="0"/>
                <a:ea typeface="Times New Roman" panose="02020603050405020304" pitchFamily="18" charset="0"/>
                <a:cs typeface="Times New Roman" panose="02020603050405020304" pitchFamily="18" charset="0"/>
              </a:rPr>
              <a:t> network</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cap="none"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5" dirty="0">
                <a:effectLst/>
                <a:latin typeface="Times New Roman" panose="02020603050405020304" pitchFamily="18" charset="0"/>
                <a:ea typeface="Times New Roman" panose="02020603050405020304" pitchFamily="18" charset="0"/>
                <a:cs typeface="Times New Roman" panose="02020603050405020304" pitchFamily="18" charset="0"/>
              </a:rPr>
              <a:t>vol.</a:t>
            </a:r>
            <a:r>
              <a:rPr lang="en-US" sz="1800" cap="none"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14,</a:t>
            </a:r>
            <a:r>
              <a:rPr lang="en-US" sz="1800" cap="none"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10" dirty="0">
                <a:effectLst/>
                <a:latin typeface="Times New Roman" panose="02020603050405020304" pitchFamily="18" charset="0"/>
                <a:ea typeface="Times New Roman" panose="02020603050405020304" pitchFamily="18" charset="0"/>
                <a:cs typeface="Times New Roman" panose="02020603050405020304" pitchFamily="18" charset="0"/>
              </a:rPr>
              <a:t>pp.</a:t>
            </a:r>
            <a:r>
              <a:rPr lang="en-US" sz="1800" cap="none"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683-698,</a:t>
            </a:r>
            <a:r>
              <a:rPr lang="en-US" sz="1800" cap="none"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spc="-5" dirty="0">
                <a:effectLst/>
                <a:latin typeface="Times New Roman" panose="02020603050405020304" pitchFamily="18" charset="0"/>
                <a:ea typeface="Times New Roman" panose="02020603050405020304" pitchFamily="18" charset="0"/>
                <a:cs typeface="Times New Roman" panose="02020603050405020304" pitchFamily="18" charset="0"/>
              </a:rPr>
              <a:t>2008.</a:t>
            </a:r>
            <a:endPar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spcBef>
                <a:spcPts val="25"/>
              </a:spcBef>
              <a:buNone/>
            </a:pP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L="63500" marR="70485" indent="0" algn="just">
              <a:lnSpc>
                <a:spcPct val="99000"/>
              </a:lnSpc>
              <a:spcBef>
                <a:spcPts val="0"/>
              </a:spcBef>
              <a:buNone/>
            </a:pPr>
            <a:r>
              <a:rPr lang="en-US" sz="1800" cap="none" spc="5" dirty="0">
                <a:effectLst/>
                <a:latin typeface="Times New Roman" panose="02020603050405020304" pitchFamily="18" charset="0"/>
                <a:ea typeface="Calibri" panose="020F0502020204030204" pitchFamily="34" charset="0"/>
                <a:cs typeface="Times New Roman" panose="02020603050405020304" pitchFamily="18" charset="0"/>
              </a:rPr>
              <a:t>[6]</a:t>
            </a:r>
            <a:r>
              <a:rPr lang="en-US" sz="1800" cap="none" spc="1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800" cap="none" spc="2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spc="-10" dirty="0">
                <a:effectLst/>
                <a:latin typeface="Times New Roman" panose="02020603050405020304" pitchFamily="18" charset="0"/>
                <a:ea typeface="Calibri" panose="020F0502020204030204" pitchFamily="34" charset="0"/>
                <a:cs typeface="Times New Roman" panose="02020603050405020304" pitchFamily="18" charset="0"/>
              </a:rPr>
              <a:t>Yuvraj,</a:t>
            </a:r>
            <a:r>
              <a:rPr lang="en-US" sz="1800" cap="none" spc="2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spc="5" dirty="0">
                <a:effectLst/>
                <a:latin typeface="Times New Roman" panose="02020603050405020304" pitchFamily="18" charset="0"/>
                <a:ea typeface="Calibri" panose="020F0502020204030204" pitchFamily="34" charset="0"/>
                <a:cs typeface="Times New Roman" panose="02020603050405020304" pitchFamily="18" charset="0"/>
              </a:rPr>
              <a:t>C.</a:t>
            </a:r>
            <a:r>
              <a:rPr lang="en-US" sz="1800" cap="none" spc="2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Ranveer,</a:t>
            </a:r>
            <a:r>
              <a:rPr lang="en-US" sz="1800" cap="none" spc="2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spc="5" dirty="0">
                <a:effectLst/>
                <a:latin typeface="Times New Roman" panose="02020603050405020304" pitchFamily="18" charset="0"/>
                <a:ea typeface="Calibri" panose="020F0502020204030204" pitchFamily="34" charset="0"/>
                <a:cs typeface="Times New Roman" panose="02020603050405020304" pitchFamily="18" charset="0"/>
              </a:rPr>
              <a:t>W.</a:t>
            </a:r>
            <a:r>
              <a:rPr lang="en-US" sz="1800" cap="none" spc="2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spc="-5" dirty="0">
                <a:effectLst/>
                <a:latin typeface="Times New Roman" panose="02020603050405020304" pitchFamily="18" charset="0"/>
                <a:ea typeface="Calibri" panose="020F0502020204030204" pitchFamily="34" charset="0"/>
                <a:cs typeface="Times New Roman" panose="02020603050405020304" pitchFamily="18" charset="0"/>
              </a:rPr>
              <a:t>Alec,</a:t>
            </a:r>
            <a:r>
              <a:rPr lang="en-US" sz="1800" cap="none" spc="2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spc="5" dirty="0">
                <a:effectLst/>
                <a:latin typeface="Times New Roman" panose="02020603050405020304" pitchFamily="18" charset="0"/>
                <a:ea typeface="Calibri" panose="020F0502020204030204" pitchFamily="34" charset="0"/>
                <a:cs typeface="Times New Roman" panose="02020603050405020304" pitchFamily="18" charset="0"/>
              </a:rPr>
              <a:t>B.</a:t>
            </a:r>
            <a:r>
              <a:rPr lang="en-US" sz="1800" cap="none" spc="2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spc="-5" dirty="0" err="1">
                <a:effectLst/>
                <a:latin typeface="Times New Roman" panose="02020603050405020304" pitchFamily="18" charset="0"/>
                <a:ea typeface="Calibri" panose="020F0502020204030204" pitchFamily="34" charset="0"/>
                <a:cs typeface="Times New Roman" panose="02020603050405020304" pitchFamily="18" charset="0"/>
              </a:rPr>
              <a:t>Paramvir</a:t>
            </a:r>
            <a:r>
              <a:rPr lang="en-US" sz="1800" cap="none" spc="-5"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cap="none" spc="2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spc="5" dirty="0">
                <a:effectLst/>
                <a:latin typeface="Times New Roman" panose="02020603050405020304" pitchFamily="18" charset="0"/>
                <a:ea typeface="Calibri" panose="020F0502020204030204" pitchFamily="34" charset="0"/>
                <a:cs typeface="Times New Roman" panose="02020603050405020304" pitchFamily="18" charset="0"/>
              </a:rPr>
              <a:t>C.</a:t>
            </a:r>
            <a:r>
              <a:rPr lang="en-US" sz="1800" cap="none" spc="2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spc="-5" dirty="0">
                <a:effectLst/>
                <a:latin typeface="Times New Roman" panose="02020603050405020304" pitchFamily="18" charset="0"/>
                <a:ea typeface="Calibri" panose="020F0502020204030204" pitchFamily="34" charset="0"/>
                <a:cs typeface="Times New Roman" panose="02020603050405020304" pitchFamily="18" charset="0"/>
              </a:rPr>
              <a:t>Kevin,</a:t>
            </a:r>
            <a:r>
              <a:rPr lang="en-US" sz="1800" cap="none" spc="2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spc="5"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1800" cap="none" spc="29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G.</a:t>
            </a:r>
            <a:r>
              <a:rPr lang="en-US" sz="1800" cap="none" spc="2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Rajesh,</a:t>
            </a:r>
            <a:r>
              <a:rPr lang="en-US" sz="1800" cap="none" spc="2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spc="-10" dirty="0">
                <a:effectLst/>
                <a:latin typeface="Times New Roman" panose="02020603050405020304" pitchFamily="18" charset="0"/>
                <a:ea typeface="Calibri" panose="020F0502020204030204" pitchFamily="34" charset="0"/>
                <a:cs typeface="Times New Roman" panose="02020603050405020304" pitchFamily="18" charset="0"/>
              </a:rPr>
              <a:t>"wireless</a:t>
            </a:r>
            <a:r>
              <a:rPr lang="en-US" sz="1800" cap="none" spc="3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wakeups</a:t>
            </a:r>
            <a:r>
              <a:rPr lang="en-US" sz="1800" cap="none"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spc="-10" dirty="0">
                <a:effectLst/>
                <a:latin typeface="Times New Roman" panose="02020603050405020304" pitchFamily="18" charset="0"/>
                <a:ea typeface="Calibri" panose="020F0502020204030204" pitchFamily="34" charset="0"/>
                <a:cs typeface="Times New Roman" panose="02020603050405020304" pitchFamily="18" charset="0"/>
              </a:rPr>
              <a:t>revisited:</a:t>
            </a:r>
            <a:r>
              <a:rPr lang="en-US" sz="1800" cap="none"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spc="-10" dirty="0">
                <a:effectLst/>
                <a:latin typeface="Times New Roman" panose="02020603050405020304" pitchFamily="18" charset="0"/>
                <a:ea typeface="Calibri" panose="020F0502020204030204" pitchFamily="34" charset="0"/>
                <a:cs typeface="Times New Roman" panose="02020603050405020304" pitchFamily="18" charset="0"/>
              </a:rPr>
              <a:t>energy</a:t>
            </a:r>
            <a:r>
              <a:rPr lang="en-US" sz="1800" cap="none"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management</a:t>
            </a:r>
            <a:r>
              <a:rPr lang="en-US" sz="1800" cap="none"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for</a:t>
            </a:r>
            <a:r>
              <a:rPr lang="en-US" sz="1800" cap="none"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spc="-15" dirty="0" err="1">
                <a:effectLst/>
                <a:latin typeface="Times New Roman" panose="02020603050405020304" pitchFamily="18" charset="0"/>
                <a:ea typeface="Calibri" panose="020F0502020204030204" pitchFamily="34" charset="0"/>
                <a:cs typeface="Times New Roman" panose="02020603050405020304" pitchFamily="18" charset="0"/>
              </a:rPr>
              <a:t>voip</a:t>
            </a:r>
            <a:r>
              <a:rPr lang="en-US" sz="1800" cap="none"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spc="-5" dirty="0">
                <a:effectLst/>
                <a:latin typeface="Times New Roman" panose="02020603050405020304" pitchFamily="18" charset="0"/>
                <a:ea typeface="Calibri" panose="020F0502020204030204" pitchFamily="34" charset="0"/>
                <a:cs typeface="Times New Roman" panose="02020603050405020304" pitchFamily="18" charset="0"/>
              </a:rPr>
              <a:t>over</a:t>
            </a:r>
            <a:r>
              <a:rPr lang="en-US" sz="1800" cap="none"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wi-fi</a:t>
            </a:r>
            <a:r>
              <a:rPr lang="en-US" sz="1800" cap="none"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spc="-5" dirty="0">
                <a:effectLst/>
                <a:latin typeface="Times New Roman" panose="02020603050405020304" pitchFamily="18" charset="0"/>
                <a:ea typeface="Calibri" panose="020F0502020204030204" pitchFamily="34" charset="0"/>
                <a:cs typeface="Times New Roman" panose="02020603050405020304" pitchFamily="18" charset="0"/>
              </a:rPr>
              <a:t>smartphones,"</a:t>
            </a:r>
            <a:r>
              <a:rPr lang="en-US" sz="1800" cap="none"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spc="-25" dirty="0">
                <a:effectLst/>
                <a:latin typeface="Times New Roman" panose="02020603050405020304" pitchFamily="18" charset="0"/>
                <a:ea typeface="Calibri" panose="020F0502020204030204" pitchFamily="34" charset="0"/>
                <a:cs typeface="Times New Roman" panose="02020603050405020304" pitchFamily="18" charset="0"/>
              </a:rPr>
              <a:t>in</a:t>
            </a:r>
            <a:r>
              <a:rPr lang="en-US" sz="1800" cap="none" spc="8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cap="none" spc="-5" dirty="0">
                <a:effectLst/>
                <a:latin typeface="Times New Roman" panose="02020603050405020304" pitchFamily="18" charset="0"/>
                <a:ea typeface="Calibri" panose="020F0502020204030204" pitchFamily="34" charset="0"/>
                <a:cs typeface="Times New Roman" panose="02020603050405020304" pitchFamily="18" charset="0"/>
              </a:rPr>
              <a:t>proceedings</a:t>
            </a:r>
            <a:r>
              <a:rPr lang="en-US" sz="1800" i="1" cap="none" spc="4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cap="none" spc="1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1800" i="1" cap="none" spc="8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cap="none" spc="2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i="1" cap="none" spc="1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cap="none" spc="-5" dirty="0">
                <a:effectLst/>
                <a:latin typeface="Times New Roman" panose="02020603050405020304" pitchFamily="18" charset="0"/>
                <a:ea typeface="Calibri" panose="020F0502020204030204" pitchFamily="34" charset="0"/>
                <a:cs typeface="Times New Roman" panose="02020603050405020304" pitchFamily="18" charset="0"/>
              </a:rPr>
              <a:t>5th</a:t>
            </a:r>
            <a:r>
              <a:rPr lang="en-US" sz="1800" i="1" cap="none" spc="10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cap="none" dirty="0">
                <a:effectLst/>
                <a:latin typeface="Times New Roman" panose="02020603050405020304" pitchFamily="18" charset="0"/>
                <a:ea typeface="Calibri" panose="020F0502020204030204" pitchFamily="34" charset="0"/>
                <a:cs typeface="Times New Roman" panose="02020603050405020304" pitchFamily="18" charset="0"/>
              </a:rPr>
              <a:t>international</a:t>
            </a:r>
            <a:r>
              <a:rPr lang="en-US" sz="1800" i="1" cap="none" spc="8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cap="none" dirty="0">
                <a:effectLst/>
                <a:latin typeface="Times New Roman" panose="02020603050405020304" pitchFamily="18" charset="0"/>
                <a:ea typeface="Calibri" panose="020F0502020204030204" pitchFamily="34" charset="0"/>
                <a:cs typeface="Times New Roman" panose="02020603050405020304" pitchFamily="18" charset="0"/>
              </a:rPr>
              <a:t>conference</a:t>
            </a:r>
            <a:r>
              <a:rPr lang="en-US" sz="1800" i="1" cap="none" spc="2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cap="none" spc="-15" dirty="0">
                <a:effectLst/>
                <a:latin typeface="Times New Roman" panose="02020603050405020304" pitchFamily="18" charset="0"/>
                <a:ea typeface="Calibri" panose="020F0502020204030204" pitchFamily="34" charset="0"/>
                <a:cs typeface="Times New Roman" panose="02020603050405020304" pitchFamily="18" charset="0"/>
              </a:rPr>
              <a:t>on</a:t>
            </a:r>
            <a:r>
              <a:rPr lang="en-US" sz="1800" i="1" cap="none" spc="28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cap="none" spc="-10" dirty="0">
                <a:effectLst/>
                <a:latin typeface="Times New Roman" panose="02020603050405020304" pitchFamily="18" charset="0"/>
                <a:ea typeface="Calibri" panose="020F0502020204030204" pitchFamily="34" charset="0"/>
                <a:cs typeface="Times New Roman" panose="02020603050405020304" pitchFamily="18" charset="0"/>
              </a:rPr>
              <a:t>mobile</a:t>
            </a:r>
            <a:r>
              <a:rPr lang="en-US" sz="1800" i="1" cap="none" spc="2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cap="none" spc="5" dirty="0">
                <a:effectLst/>
                <a:latin typeface="Times New Roman" panose="02020603050405020304" pitchFamily="18" charset="0"/>
                <a:ea typeface="Calibri" panose="020F0502020204030204" pitchFamily="34" charset="0"/>
                <a:cs typeface="Times New Roman" panose="02020603050405020304" pitchFamily="18" charset="0"/>
              </a:rPr>
              <a:t>systems,</a:t>
            </a:r>
            <a:r>
              <a:rPr lang="en-US" sz="1800" i="1" cap="none" spc="2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cap="none" spc="-5" dirty="0">
                <a:effectLst/>
                <a:latin typeface="Times New Roman" panose="02020603050405020304" pitchFamily="18" charset="0"/>
                <a:ea typeface="Calibri" panose="020F0502020204030204" pitchFamily="34" charset="0"/>
                <a:cs typeface="Times New Roman" panose="02020603050405020304" pitchFamily="18" charset="0"/>
              </a:rPr>
              <a:t>applications</a:t>
            </a:r>
            <a:r>
              <a:rPr lang="en-US" sz="1800" i="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cap="none" spc="2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cap="none" spc="-5"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1800" i="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cap="none" spc="28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cap="none" dirty="0">
                <a:effectLst/>
                <a:latin typeface="Times New Roman" panose="02020603050405020304" pitchFamily="18" charset="0"/>
                <a:ea typeface="Calibri" panose="020F0502020204030204" pitchFamily="34" charset="0"/>
                <a:cs typeface="Times New Roman" panose="02020603050405020304" pitchFamily="18" charset="0"/>
              </a:rPr>
              <a:t>services;</a:t>
            </a:r>
            <a:r>
              <a:rPr lang="en-US" sz="1800" i="1" cap="none" spc="2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spc="-5" dirty="0">
                <a:effectLst/>
                <a:latin typeface="Times New Roman" panose="02020603050405020304" pitchFamily="18" charset="0"/>
                <a:ea typeface="Calibri" panose="020F0502020204030204" pitchFamily="34" charset="0"/>
                <a:cs typeface="Times New Roman" panose="02020603050405020304" pitchFamily="18" charset="0"/>
              </a:rPr>
              <a:t>san</a:t>
            </a:r>
            <a:r>
              <a:rPr lang="en-US" sz="1800" cap="none"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spc="5" dirty="0" err="1">
                <a:effectLst/>
                <a:latin typeface="Times New Roman" panose="02020603050405020304" pitchFamily="18" charset="0"/>
                <a:ea typeface="Calibri" panose="020F0502020204030204" pitchFamily="34" charset="0"/>
                <a:cs typeface="Times New Roman" panose="02020603050405020304" pitchFamily="18" charset="0"/>
              </a:rPr>
              <a:t>juan</a:t>
            </a:r>
            <a:r>
              <a:rPr lang="en-US" sz="1800" cap="none" spc="5"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cap="none"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spc="-10" dirty="0" err="1">
                <a:effectLst/>
                <a:latin typeface="Times New Roman" panose="02020603050405020304" pitchFamily="18" charset="0"/>
                <a:ea typeface="Calibri" panose="020F0502020204030204" pitchFamily="34" charset="0"/>
                <a:cs typeface="Times New Roman" panose="02020603050405020304" pitchFamily="18" charset="0"/>
              </a:rPr>
              <a:t>puerto</a:t>
            </a:r>
            <a:r>
              <a:rPr lang="en-US" sz="1800" cap="none"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spc="-5" dirty="0" err="1">
                <a:effectLst/>
                <a:latin typeface="Times New Roman" panose="02020603050405020304" pitchFamily="18" charset="0"/>
                <a:ea typeface="Calibri" panose="020F0502020204030204" pitchFamily="34" charset="0"/>
                <a:cs typeface="Times New Roman" panose="02020603050405020304" pitchFamily="18" charset="0"/>
              </a:rPr>
              <a:t>rico</a:t>
            </a:r>
            <a:r>
              <a:rPr lang="en-US" sz="1800" cap="none" spc="-5"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cap="none"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spc="-5" dirty="0">
                <a:effectLst/>
                <a:latin typeface="Times New Roman" panose="02020603050405020304" pitchFamily="18" charset="0"/>
                <a:ea typeface="Calibri" panose="020F0502020204030204" pitchFamily="34" charset="0"/>
                <a:cs typeface="Times New Roman" panose="02020603050405020304" pitchFamily="18" charset="0"/>
              </a:rPr>
              <a:t>ACM,</a:t>
            </a:r>
            <a:r>
              <a:rPr lang="en-US" sz="1800" cap="none"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spc="-5" dirty="0">
                <a:effectLst/>
                <a:latin typeface="Times New Roman" panose="02020603050405020304" pitchFamily="18" charset="0"/>
                <a:ea typeface="Calibri" panose="020F0502020204030204" pitchFamily="34" charset="0"/>
                <a:cs typeface="Times New Roman" panose="02020603050405020304" pitchFamily="18" charset="0"/>
              </a:rPr>
              <a:t>2007.</a:t>
            </a:r>
            <a:endParaRPr lang="en-US" sz="18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10"/>
              </a:spcBef>
              <a:buNone/>
            </a:pP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cap="none"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954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AEA37D-9E6C-4BFB-A2D2-CACEA4FE1BB3}"/>
              </a:ext>
            </a:extLst>
          </p:cNvPr>
          <p:cNvSpPr>
            <a:spLocks noGrp="1"/>
          </p:cNvSpPr>
          <p:nvPr>
            <p:ph type="title"/>
          </p:nvPr>
        </p:nvSpPr>
        <p:spPr>
          <a:xfrm>
            <a:off x="913774" y="2630911"/>
            <a:ext cx="10364451" cy="1596177"/>
          </a:xfrm>
        </p:spPr>
        <p:txBody>
          <a:bodyPr/>
          <a:lstStyle/>
          <a:p>
            <a:r>
              <a:rPr lang="en-US" b="1" cap="none"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77255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C265A-DBBD-40C4-85ED-059C9C63E80A}"/>
              </a:ext>
            </a:extLst>
          </p:cNvPr>
          <p:cNvSpPr>
            <a:spLocks noGrp="1"/>
          </p:cNvSpPr>
          <p:nvPr>
            <p:ph type="title"/>
          </p:nvPr>
        </p:nvSpPr>
        <p:spPr>
          <a:xfrm>
            <a:off x="1028833" y="2648208"/>
            <a:ext cx="10364451" cy="780792"/>
          </a:xfrm>
        </p:spPr>
        <p:txBody>
          <a:bodyPr>
            <a:normAutofit/>
          </a:bodyPr>
          <a:lstStyle/>
          <a:p>
            <a:r>
              <a:rPr lang="en-IN" b="1" cap="none" dirty="0">
                <a:latin typeface="Times New Roman" pitchFamily="18" charset="0"/>
                <a:cs typeface="Times New Roman" pitchFamily="18" charset="0"/>
              </a:rPr>
              <a:t>Literature survey</a:t>
            </a:r>
          </a:p>
        </p:txBody>
      </p:sp>
    </p:spTree>
    <p:extLst>
      <p:ext uri="{BB962C8B-B14F-4D97-AF65-F5344CB8AC3E}">
        <p14:creationId xmlns:p14="http://schemas.microsoft.com/office/powerpoint/2010/main" val="3304871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81E1-F4A7-43A8-B1E5-19712F8BE0A0}"/>
              </a:ext>
            </a:extLst>
          </p:cNvPr>
          <p:cNvSpPr>
            <a:spLocks noGrp="1"/>
          </p:cNvSpPr>
          <p:nvPr>
            <p:ph type="title"/>
          </p:nvPr>
        </p:nvSpPr>
        <p:spPr/>
        <p:txBody>
          <a:bodyPr/>
          <a:lstStyle/>
          <a:p>
            <a:r>
              <a:rPr lang="en-US" dirty="0"/>
              <a:t>Reference Papers</a:t>
            </a:r>
          </a:p>
        </p:txBody>
      </p:sp>
      <p:graphicFrame>
        <p:nvGraphicFramePr>
          <p:cNvPr id="5" name="Table 1">
            <a:extLst>
              <a:ext uri="{FF2B5EF4-FFF2-40B4-BE49-F238E27FC236}">
                <a16:creationId xmlns:a16="http://schemas.microsoft.com/office/drawing/2014/main" id="{2EABC494-0537-4EB1-846F-27E4CE4A9F41}"/>
              </a:ext>
            </a:extLst>
          </p:cNvPr>
          <p:cNvGraphicFramePr/>
          <p:nvPr/>
        </p:nvGraphicFramePr>
        <p:xfrm>
          <a:off x="0" y="0"/>
          <a:ext cx="12192000" cy="6858000"/>
        </p:xfrm>
        <a:graphic>
          <a:graphicData uri="http://schemas.openxmlformats.org/drawingml/2006/table">
            <a:tbl>
              <a:tblPr/>
              <a:tblGrid>
                <a:gridCol w="532263">
                  <a:extLst>
                    <a:ext uri="{9D8B030D-6E8A-4147-A177-3AD203B41FA5}">
                      <a16:colId xmlns:a16="http://schemas.microsoft.com/office/drawing/2014/main" val="20000"/>
                    </a:ext>
                  </a:extLst>
                </a:gridCol>
                <a:gridCol w="1859287">
                  <a:extLst>
                    <a:ext uri="{9D8B030D-6E8A-4147-A177-3AD203B41FA5}">
                      <a16:colId xmlns:a16="http://schemas.microsoft.com/office/drawing/2014/main" val="20001"/>
                    </a:ext>
                  </a:extLst>
                </a:gridCol>
                <a:gridCol w="1492585">
                  <a:extLst>
                    <a:ext uri="{9D8B030D-6E8A-4147-A177-3AD203B41FA5}">
                      <a16:colId xmlns:a16="http://schemas.microsoft.com/office/drawing/2014/main" val="20002"/>
                    </a:ext>
                  </a:extLst>
                </a:gridCol>
                <a:gridCol w="1670504">
                  <a:extLst>
                    <a:ext uri="{9D8B030D-6E8A-4147-A177-3AD203B41FA5}">
                      <a16:colId xmlns:a16="http://schemas.microsoft.com/office/drawing/2014/main" val="20003"/>
                    </a:ext>
                  </a:extLst>
                </a:gridCol>
                <a:gridCol w="1433015">
                  <a:extLst>
                    <a:ext uri="{9D8B030D-6E8A-4147-A177-3AD203B41FA5}">
                      <a16:colId xmlns:a16="http://schemas.microsoft.com/office/drawing/2014/main" val="20004"/>
                    </a:ext>
                  </a:extLst>
                </a:gridCol>
                <a:gridCol w="3237238">
                  <a:extLst>
                    <a:ext uri="{9D8B030D-6E8A-4147-A177-3AD203B41FA5}">
                      <a16:colId xmlns:a16="http://schemas.microsoft.com/office/drawing/2014/main" val="20005"/>
                    </a:ext>
                  </a:extLst>
                </a:gridCol>
                <a:gridCol w="1967108">
                  <a:extLst>
                    <a:ext uri="{9D8B030D-6E8A-4147-A177-3AD203B41FA5}">
                      <a16:colId xmlns:a16="http://schemas.microsoft.com/office/drawing/2014/main" val="20006"/>
                    </a:ext>
                  </a:extLst>
                </a:gridCol>
              </a:tblGrid>
              <a:tr h="834955">
                <a:tc>
                  <a:txBody>
                    <a:bodyPr/>
                    <a:lstStyle/>
                    <a:p>
                      <a:pPr algn="ctr">
                        <a:lnSpc>
                          <a:spcPct val="100000"/>
                        </a:lnSpc>
                      </a:pPr>
                      <a:r>
                        <a:rPr lang="en-US" sz="1800" b="1" strike="noStrike" spc="-1" dirty="0" err="1">
                          <a:solidFill>
                            <a:srgbClr val="FFFFFF"/>
                          </a:solidFill>
                          <a:latin typeface="Century Gothic"/>
                        </a:rPr>
                        <a:t>Sl</a:t>
                      </a:r>
                      <a:r>
                        <a:rPr lang="en-US" sz="1800" b="1" strike="noStrike" spc="-1" dirty="0">
                          <a:solidFill>
                            <a:srgbClr val="FFFFFF"/>
                          </a:solidFill>
                          <a:latin typeface="Century Gothic"/>
                        </a:rPr>
                        <a:t> No</a:t>
                      </a:r>
                      <a:endParaRPr lang="en-IN"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Title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Authors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Year of Publication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dirty="0">
                          <a:solidFill>
                            <a:srgbClr val="FFFFFF"/>
                          </a:solidFill>
                          <a:latin typeface="Century Gothic"/>
                        </a:rPr>
                        <a:t>Type of data</a:t>
                      </a:r>
                      <a:endParaRPr lang="en-IN"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Methodologies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dirty="0">
                          <a:solidFill>
                            <a:srgbClr val="FFFFFF"/>
                          </a:solidFill>
                          <a:latin typeface="Century Gothic"/>
                        </a:rPr>
                        <a:t>Limitations</a:t>
                      </a:r>
                      <a:endParaRPr lang="en-IN"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extLst>
                  <a:ext uri="{0D108BD9-81ED-4DB2-BD59-A6C34878D82A}">
                    <a16:rowId xmlns:a16="http://schemas.microsoft.com/office/drawing/2014/main" val="10000"/>
                  </a:ext>
                </a:extLst>
              </a:tr>
              <a:tr h="2522733">
                <a:tc>
                  <a:txBody>
                    <a:bodyPr/>
                    <a:lstStyle/>
                    <a:p>
                      <a:pPr>
                        <a:lnSpc>
                          <a:spcPct val="100000"/>
                        </a:lnSpc>
                      </a:pPr>
                      <a:r>
                        <a:rPr lang="en-US" sz="1800" b="0" strike="noStrike" spc="-1" dirty="0">
                          <a:solidFill>
                            <a:srgbClr val="000000"/>
                          </a:solidFill>
                          <a:latin typeface="Century Gothic"/>
                        </a:rPr>
                        <a:t>1</a:t>
                      </a:r>
                      <a:endParaRPr lang="en-IN" sz="18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D0D3EB"/>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Design of a Media Stream Relay Engine on the Android OS </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D0D3EB"/>
                    </a:solidFill>
                  </a:tcPr>
                </a:tc>
                <a:tc>
                  <a:txBody>
                    <a:bodyPr/>
                    <a:lstStyle/>
                    <a:p>
                      <a:pPr>
                        <a:lnSpc>
                          <a:spcPct val="100000"/>
                        </a:lnSpc>
                      </a:pPr>
                      <a:r>
                        <a:rPr lang="en-IN" dirty="0">
                          <a:latin typeface="Times New Roman" panose="02020603050405020304" pitchFamily="18" charset="0"/>
                          <a:cs typeface="Times New Roman" panose="02020603050405020304" pitchFamily="18" charset="0"/>
                        </a:rPr>
                        <a:t>Huigwang Je, Dongwoo Kwon and Hongtaek Ju </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D0D3EB"/>
                    </a:solidFill>
                  </a:tcPr>
                </a:tc>
                <a:tc>
                  <a:txBody>
                    <a:bodyPr/>
                    <a:lstStyle/>
                    <a:p>
                      <a:pPr algn="ctr">
                        <a:lnSpc>
                          <a:spcPct val="100000"/>
                        </a:lnSpc>
                      </a:pPr>
                      <a:r>
                        <a:rPr lang="en-US" sz="1800" b="0" strike="noStrike" spc="-1" dirty="0">
                          <a:solidFill>
                            <a:srgbClr val="000000"/>
                          </a:solidFill>
                          <a:latin typeface="Times New Roman"/>
                        </a:rPr>
                        <a:t>2015</a:t>
                      </a:r>
                      <a:endParaRPr lang="en-IN" sz="18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D0D3EB"/>
                    </a:solidFill>
                  </a:tcPr>
                </a:tc>
                <a:tc>
                  <a:txBody>
                    <a:bodyPr/>
                    <a:lstStyle/>
                    <a:p>
                      <a:pPr>
                        <a:lnSpc>
                          <a:spcPct val="100000"/>
                        </a:lnSpc>
                      </a:pPr>
                      <a:r>
                        <a:rPr lang="en-US" sz="1800" b="0" strike="noStrike" spc="-1" dirty="0">
                          <a:solidFill>
                            <a:srgbClr val="000000"/>
                          </a:solidFill>
                          <a:latin typeface="Times New Roman"/>
                        </a:rPr>
                        <a:t>Research paper</a:t>
                      </a:r>
                      <a:endParaRPr lang="en-IN" sz="18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D0D3EB"/>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Proposed as a solution to the problem of decreased network performance for large-scale multimedia delivery in a single wireless LAN environment.</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D0D3EB"/>
                    </a:solidFill>
                  </a:tcPr>
                </a:tc>
                <a:tc>
                  <a:txBody>
                    <a:bodyPr/>
                    <a:lstStyle/>
                    <a:p>
                      <a:pPr>
                        <a:lnSpc>
                          <a:spcPct val="100000"/>
                        </a:lnSpc>
                      </a:pPr>
                      <a:r>
                        <a:rPr lang="en-IN" sz="1800" b="0" strike="noStrike" spc="-1" dirty="0">
                          <a:latin typeface="Arial"/>
                        </a:rPr>
                        <a:t>It requires the administrator access which causes a vulnerability in the security</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D0D3EB"/>
                    </a:solidFill>
                  </a:tcPr>
                </a:tc>
                <a:extLst>
                  <a:ext uri="{0D108BD9-81ED-4DB2-BD59-A6C34878D82A}">
                    <a16:rowId xmlns:a16="http://schemas.microsoft.com/office/drawing/2014/main" val="10001"/>
                  </a:ext>
                </a:extLst>
              </a:tr>
              <a:tr h="3500312">
                <a:tc>
                  <a:txBody>
                    <a:bodyPr/>
                    <a:lstStyle/>
                    <a:p>
                      <a:pPr marL="0" indent="0">
                        <a:lnSpc>
                          <a:spcPct val="100000"/>
                        </a:lnSpc>
                      </a:pPr>
                      <a:r>
                        <a:rPr lang="en-IN" sz="1800" b="0" strike="noStrike" spc="-1" dirty="0">
                          <a:latin typeface="Times New Roman" panose="02020603050405020304" pitchFamily="18" charset="0"/>
                          <a:cs typeface="Times New Roman" panose="02020603050405020304" pitchFamily="18" charset="0"/>
                        </a:rPr>
                        <a:t>2</a:t>
                      </a:r>
                    </a:p>
                  </a:txBody>
                  <a:tcPr>
                    <a:lnL w="12240">
                      <a:solidFill>
                        <a:srgbClr val="FFFFFF"/>
                      </a:solidFill>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E9EAF5"/>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Mobile Network Configuration for Large-scale Multimedia Delivery on a Single WLAN </a:t>
                      </a: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E9EAF5"/>
                    </a:solidFill>
                  </a:tcPr>
                </a:tc>
                <a:tc>
                  <a:txBody>
                    <a:bodyPr/>
                    <a:lstStyle/>
                    <a:p>
                      <a:pPr>
                        <a:lnSpc>
                          <a:spcPct val="100000"/>
                        </a:lnSpc>
                      </a:pPr>
                      <a:r>
                        <a:rPr lang="nl-NL" dirty="0">
                          <a:latin typeface="Times New Roman" panose="02020603050405020304" pitchFamily="18" charset="0"/>
                          <a:cs typeface="Times New Roman" panose="02020603050405020304" pitchFamily="18" charset="0"/>
                        </a:rPr>
                        <a:t>Huigwang Je, Dongwoo Kwon, Hyeonwoo Kim, and Hongtaek Ju </a:t>
                      </a: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E9EAF5"/>
                    </a:solidFill>
                  </a:tcPr>
                </a:tc>
                <a:tc>
                  <a:txBody>
                    <a:bodyPr/>
                    <a:lstStyle/>
                    <a:p>
                      <a:pPr algn="ctr">
                        <a:lnSpc>
                          <a:spcPct val="100000"/>
                        </a:lnSpc>
                      </a:pPr>
                      <a:r>
                        <a:rPr lang="en-IN" sz="1800" b="0" strike="noStrike" spc="-1" dirty="0">
                          <a:latin typeface="Times New Roman" panose="02020603050405020304" pitchFamily="18" charset="0"/>
                          <a:cs typeface="Times New Roman" panose="02020603050405020304" pitchFamily="18" charset="0"/>
                        </a:rPr>
                        <a:t>2014</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E9EAF5"/>
                    </a:solidFill>
                  </a:tcPr>
                </a:tc>
                <a:tc>
                  <a:txBody>
                    <a:bodyPr/>
                    <a:lstStyle/>
                    <a:p>
                      <a:pPr>
                        <a:lnSpc>
                          <a:spcPct val="100000"/>
                        </a:lnSpc>
                      </a:pPr>
                      <a:r>
                        <a:rPr lang="en-IN" sz="1800" b="0" strike="noStrike" spc="-1" dirty="0">
                          <a:latin typeface="Times New Roman" panose="02020603050405020304" pitchFamily="18" charset="0"/>
                          <a:cs typeface="Times New Roman" panose="02020603050405020304" pitchFamily="18" charset="0"/>
                        </a:rPr>
                        <a:t>Research paper</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E9EAF5"/>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The wireless network was configured in a structure for efficient multimedia streaming service in a single wireless LAN environment, and subsequently, the network performance was measured.</a:t>
                      </a: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E9EAF5"/>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If the number of connected devices increases then data transfer rate decreases.</a:t>
                      </a:r>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9EAF5"/>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97343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73951-FC46-4BF5-B5D3-C5F089541D25}"/>
              </a:ext>
            </a:extLst>
          </p:cNvPr>
          <p:cNvSpPr>
            <a:spLocks noGrp="1"/>
          </p:cNvSpPr>
          <p:nvPr>
            <p:ph type="title"/>
          </p:nvPr>
        </p:nvSpPr>
        <p:spPr/>
        <p:txBody>
          <a:bodyPr/>
          <a:lstStyle/>
          <a:p>
            <a:endParaRPr lang="en-IN"/>
          </a:p>
        </p:txBody>
      </p:sp>
      <p:graphicFrame>
        <p:nvGraphicFramePr>
          <p:cNvPr id="5" name="Table 1">
            <a:extLst>
              <a:ext uri="{FF2B5EF4-FFF2-40B4-BE49-F238E27FC236}">
                <a16:creationId xmlns:a16="http://schemas.microsoft.com/office/drawing/2014/main" id="{86148DCA-7416-4773-9736-BC2C4D3CA307}"/>
              </a:ext>
            </a:extLst>
          </p:cNvPr>
          <p:cNvGraphicFramePr/>
          <p:nvPr/>
        </p:nvGraphicFramePr>
        <p:xfrm>
          <a:off x="1" y="0"/>
          <a:ext cx="12191999" cy="6858000"/>
        </p:xfrm>
        <a:graphic>
          <a:graphicData uri="http://schemas.openxmlformats.org/drawingml/2006/table">
            <a:tbl>
              <a:tblPr/>
              <a:tblGrid>
                <a:gridCol w="553206">
                  <a:extLst>
                    <a:ext uri="{9D8B030D-6E8A-4147-A177-3AD203B41FA5}">
                      <a16:colId xmlns:a16="http://schemas.microsoft.com/office/drawing/2014/main" val="20000"/>
                    </a:ext>
                  </a:extLst>
                </a:gridCol>
                <a:gridCol w="1838344">
                  <a:extLst>
                    <a:ext uri="{9D8B030D-6E8A-4147-A177-3AD203B41FA5}">
                      <a16:colId xmlns:a16="http://schemas.microsoft.com/office/drawing/2014/main" val="20001"/>
                    </a:ext>
                  </a:extLst>
                </a:gridCol>
                <a:gridCol w="1492585">
                  <a:extLst>
                    <a:ext uri="{9D8B030D-6E8A-4147-A177-3AD203B41FA5}">
                      <a16:colId xmlns:a16="http://schemas.microsoft.com/office/drawing/2014/main" val="20002"/>
                    </a:ext>
                  </a:extLst>
                </a:gridCol>
                <a:gridCol w="1862222">
                  <a:extLst>
                    <a:ext uri="{9D8B030D-6E8A-4147-A177-3AD203B41FA5}">
                      <a16:colId xmlns:a16="http://schemas.microsoft.com/office/drawing/2014/main" val="20003"/>
                    </a:ext>
                  </a:extLst>
                </a:gridCol>
                <a:gridCol w="1433708">
                  <a:extLst>
                    <a:ext uri="{9D8B030D-6E8A-4147-A177-3AD203B41FA5}">
                      <a16:colId xmlns:a16="http://schemas.microsoft.com/office/drawing/2014/main" val="20004"/>
                    </a:ext>
                  </a:extLst>
                </a:gridCol>
                <a:gridCol w="3044826">
                  <a:extLst>
                    <a:ext uri="{9D8B030D-6E8A-4147-A177-3AD203B41FA5}">
                      <a16:colId xmlns:a16="http://schemas.microsoft.com/office/drawing/2014/main" val="20005"/>
                    </a:ext>
                  </a:extLst>
                </a:gridCol>
                <a:gridCol w="1967108">
                  <a:extLst>
                    <a:ext uri="{9D8B030D-6E8A-4147-A177-3AD203B41FA5}">
                      <a16:colId xmlns:a16="http://schemas.microsoft.com/office/drawing/2014/main" val="20006"/>
                    </a:ext>
                  </a:extLst>
                </a:gridCol>
              </a:tblGrid>
              <a:tr h="700009">
                <a:tc>
                  <a:txBody>
                    <a:bodyPr/>
                    <a:lstStyle/>
                    <a:p>
                      <a:pPr algn="ctr">
                        <a:lnSpc>
                          <a:spcPct val="100000"/>
                        </a:lnSpc>
                      </a:pPr>
                      <a:r>
                        <a:rPr lang="en-US" sz="1800" b="1" strike="noStrike" spc="-1">
                          <a:solidFill>
                            <a:srgbClr val="FFFFFF"/>
                          </a:solidFill>
                          <a:latin typeface="Century Gothic"/>
                        </a:rPr>
                        <a:t>Sl No</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Title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dirty="0">
                          <a:solidFill>
                            <a:srgbClr val="FFFFFF"/>
                          </a:solidFill>
                          <a:latin typeface="Century Gothic"/>
                        </a:rPr>
                        <a:t>Authors</a:t>
                      </a:r>
                      <a:endParaRPr lang="en-IN"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Year of Publication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Type of data</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Methodologies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Limitations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extLst>
                  <a:ext uri="{0D108BD9-81ED-4DB2-BD59-A6C34878D82A}">
                    <a16:rowId xmlns:a16="http://schemas.microsoft.com/office/drawing/2014/main" val="10000"/>
                  </a:ext>
                </a:extLst>
              </a:tr>
              <a:tr h="2858259">
                <a:tc>
                  <a:txBody>
                    <a:bodyPr/>
                    <a:lstStyle/>
                    <a:p>
                      <a:pPr>
                        <a:lnSpc>
                          <a:spcPct val="100000"/>
                        </a:lnSpc>
                      </a:pPr>
                      <a:r>
                        <a:rPr lang="en-IN" sz="1800" b="0" strike="noStrike" spc="-1" dirty="0">
                          <a:latin typeface="Times New Roman" panose="02020603050405020304" pitchFamily="18" charset="0"/>
                          <a:cs typeface="Times New Roman" panose="02020603050405020304" pitchFamily="18" charset="0"/>
                        </a:rPr>
                        <a:t>3</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P2P Networking: An Information-Sharing Alternative</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IN" dirty="0">
                          <a:latin typeface="Times New Roman" panose="02020603050405020304" pitchFamily="18" charset="0"/>
                          <a:cs typeface="Times New Roman" panose="02020603050405020304" pitchFamily="18" charset="0"/>
                        </a:rPr>
                        <a:t>Manoj Parameswaran, Anjana Susarla Andrew, B. Whinston</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gn="ctr">
                        <a:lnSpc>
                          <a:spcPct val="100000"/>
                        </a:lnSpc>
                      </a:pPr>
                      <a:r>
                        <a:rPr lang="en-IN" sz="1800" b="0" strike="noStrike" spc="-1" dirty="0">
                          <a:latin typeface="Times New Roman" panose="02020603050405020304" pitchFamily="18" charset="0"/>
                          <a:cs typeface="Times New Roman" panose="02020603050405020304" pitchFamily="18" charset="0"/>
                        </a:rPr>
                        <a:t>2001</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IN" sz="1800" b="0" strike="noStrike" spc="-1" dirty="0">
                          <a:latin typeface="Times New Roman" panose="02020603050405020304" pitchFamily="18" charset="0"/>
                          <a:cs typeface="Times New Roman" panose="02020603050405020304" pitchFamily="18" charset="0"/>
                        </a:rPr>
                        <a:t>Research paper</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Uses client-server technologies that incorporate networking as an ancillary, value-added feature. Peer-to-peer computing that offers a radically new way of isolating and focusing on the networking aspect as the business model’s mainstay.</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If all the clients simultaneously request data from the server, it may get overloaded. This may lead to congestion in the network</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extLst>
                  <a:ext uri="{0D108BD9-81ED-4DB2-BD59-A6C34878D82A}">
                    <a16:rowId xmlns:a16="http://schemas.microsoft.com/office/drawing/2014/main" val="10001"/>
                  </a:ext>
                </a:extLst>
              </a:tr>
              <a:tr h="3299732">
                <a:tc>
                  <a:txBody>
                    <a:bodyPr/>
                    <a:lstStyle/>
                    <a:p>
                      <a:pPr marL="0" indent="0">
                        <a:lnSpc>
                          <a:spcPct val="100000"/>
                        </a:lnSpc>
                      </a:pPr>
                      <a:r>
                        <a:rPr lang="en-IN" sz="1800" b="0" strike="noStrike" spc="-1" dirty="0">
                          <a:latin typeface="Times New Roman" panose="02020603050405020304" pitchFamily="18" charset="0"/>
                          <a:cs typeface="Times New Roman" panose="02020603050405020304" pitchFamily="18" charset="0"/>
                        </a:rPr>
                        <a:t>4</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In-Kernel Relay for Scalable One-to-Many Streaming</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nSpc>
                          <a:spcPct val="100000"/>
                        </a:lnSpc>
                      </a:pPr>
                      <a:r>
                        <a:rPr lang="en-IN" dirty="0">
                          <a:latin typeface="Times New Roman" panose="02020603050405020304" pitchFamily="18" charset="0"/>
                          <a:cs typeface="Times New Roman" panose="02020603050405020304" pitchFamily="18" charset="0"/>
                        </a:rPr>
                        <a:t>Ying-Dar Lin, Chia-Yu Ku, Yuan-Cheng Lai, Chia-</a:t>
                      </a:r>
                      <a:r>
                        <a:rPr lang="en-IN" dirty="0" err="1">
                          <a:latin typeface="Times New Roman" panose="02020603050405020304" pitchFamily="18" charset="0"/>
                          <a:cs typeface="Times New Roman" panose="02020603050405020304" pitchFamily="18" charset="0"/>
                        </a:rPr>
                        <a:t>Fon</a:t>
                      </a:r>
                      <a:r>
                        <a:rPr lang="en-IN" dirty="0">
                          <a:latin typeface="Times New Roman" panose="02020603050405020304" pitchFamily="18" charset="0"/>
                          <a:cs typeface="Times New Roman" panose="02020603050405020304" pitchFamily="18" charset="0"/>
                        </a:rPr>
                        <a:t> Hung</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gn="ctr">
                        <a:lnSpc>
                          <a:spcPct val="100000"/>
                        </a:lnSpc>
                      </a:pPr>
                      <a:r>
                        <a:rPr lang="en-IN" sz="1800" b="0" strike="noStrike" spc="-1" dirty="0">
                          <a:latin typeface="Times New Roman" panose="02020603050405020304" pitchFamily="18" charset="0"/>
                          <a:cs typeface="Times New Roman" panose="02020603050405020304" pitchFamily="18" charset="0"/>
                        </a:rPr>
                        <a:t>2013</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nSpc>
                          <a:spcPct val="100000"/>
                        </a:lnSpc>
                      </a:pPr>
                      <a:r>
                        <a:rPr lang="en-IN" sz="1800" b="0" strike="noStrike" spc="-1" dirty="0">
                          <a:latin typeface="Times New Roman" panose="02020603050405020304" pitchFamily="18" charset="0"/>
                          <a:cs typeface="Times New Roman" panose="02020603050405020304" pitchFamily="18" charset="0"/>
                        </a:rPr>
                        <a:t>Research paper</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The in-kernel One-to-Many Streaming Splicing (OMSS) relay method can help improve the relay data paths of critical nodes to reduce computing power for UDP and TCP streams and enhance the subscriber capacity.</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nSpc>
                          <a:spcPct val="100000"/>
                        </a:lnSpc>
                      </a:pPr>
                      <a:r>
                        <a:rPr lang="en-IN" sz="1800" b="0" strike="noStrike" spc="-1" dirty="0">
                          <a:latin typeface="Times New Roman" panose="02020603050405020304" pitchFamily="18" charset="0"/>
                          <a:cs typeface="Times New Roman" panose="02020603050405020304" pitchFamily="18" charset="0"/>
                        </a:rPr>
                        <a:t>Uses OMSS method in which manipulation of data can be done easily</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64585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73951-FC46-4BF5-B5D3-C5F089541D25}"/>
              </a:ext>
            </a:extLst>
          </p:cNvPr>
          <p:cNvSpPr>
            <a:spLocks noGrp="1"/>
          </p:cNvSpPr>
          <p:nvPr>
            <p:ph type="title"/>
          </p:nvPr>
        </p:nvSpPr>
        <p:spPr/>
        <p:txBody>
          <a:bodyPr/>
          <a:lstStyle/>
          <a:p>
            <a:endParaRPr lang="en-IN"/>
          </a:p>
        </p:txBody>
      </p:sp>
      <p:graphicFrame>
        <p:nvGraphicFramePr>
          <p:cNvPr id="5" name="Table 1">
            <a:extLst>
              <a:ext uri="{FF2B5EF4-FFF2-40B4-BE49-F238E27FC236}">
                <a16:creationId xmlns:a16="http://schemas.microsoft.com/office/drawing/2014/main" id="{86148DCA-7416-4773-9736-BC2C4D3CA307}"/>
              </a:ext>
            </a:extLst>
          </p:cNvPr>
          <p:cNvGraphicFramePr/>
          <p:nvPr/>
        </p:nvGraphicFramePr>
        <p:xfrm>
          <a:off x="0" y="12714"/>
          <a:ext cx="12191999" cy="6845286"/>
        </p:xfrm>
        <a:graphic>
          <a:graphicData uri="http://schemas.openxmlformats.org/drawingml/2006/table">
            <a:tbl>
              <a:tblPr/>
              <a:tblGrid>
                <a:gridCol w="553206">
                  <a:extLst>
                    <a:ext uri="{9D8B030D-6E8A-4147-A177-3AD203B41FA5}">
                      <a16:colId xmlns:a16="http://schemas.microsoft.com/office/drawing/2014/main" val="20000"/>
                    </a:ext>
                  </a:extLst>
                </a:gridCol>
                <a:gridCol w="1838344">
                  <a:extLst>
                    <a:ext uri="{9D8B030D-6E8A-4147-A177-3AD203B41FA5}">
                      <a16:colId xmlns:a16="http://schemas.microsoft.com/office/drawing/2014/main" val="20001"/>
                    </a:ext>
                  </a:extLst>
                </a:gridCol>
                <a:gridCol w="1492585">
                  <a:extLst>
                    <a:ext uri="{9D8B030D-6E8A-4147-A177-3AD203B41FA5}">
                      <a16:colId xmlns:a16="http://schemas.microsoft.com/office/drawing/2014/main" val="20002"/>
                    </a:ext>
                  </a:extLst>
                </a:gridCol>
                <a:gridCol w="1862222">
                  <a:extLst>
                    <a:ext uri="{9D8B030D-6E8A-4147-A177-3AD203B41FA5}">
                      <a16:colId xmlns:a16="http://schemas.microsoft.com/office/drawing/2014/main" val="20003"/>
                    </a:ext>
                  </a:extLst>
                </a:gridCol>
                <a:gridCol w="1433708">
                  <a:extLst>
                    <a:ext uri="{9D8B030D-6E8A-4147-A177-3AD203B41FA5}">
                      <a16:colId xmlns:a16="http://schemas.microsoft.com/office/drawing/2014/main" val="20004"/>
                    </a:ext>
                  </a:extLst>
                </a:gridCol>
                <a:gridCol w="3044826">
                  <a:extLst>
                    <a:ext uri="{9D8B030D-6E8A-4147-A177-3AD203B41FA5}">
                      <a16:colId xmlns:a16="http://schemas.microsoft.com/office/drawing/2014/main" val="20005"/>
                    </a:ext>
                  </a:extLst>
                </a:gridCol>
                <a:gridCol w="1967108">
                  <a:extLst>
                    <a:ext uri="{9D8B030D-6E8A-4147-A177-3AD203B41FA5}">
                      <a16:colId xmlns:a16="http://schemas.microsoft.com/office/drawing/2014/main" val="20006"/>
                    </a:ext>
                  </a:extLst>
                </a:gridCol>
              </a:tblGrid>
              <a:tr h="820205">
                <a:tc>
                  <a:txBody>
                    <a:bodyPr/>
                    <a:lstStyle/>
                    <a:p>
                      <a:pPr algn="ctr">
                        <a:lnSpc>
                          <a:spcPct val="100000"/>
                        </a:lnSpc>
                      </a:pPr>
                      <a:r>
                        <a:rPr lang="en-US" sz="1800" b="1" strike="noStrike" spc="-1">
                          <a:solidFill>
                            <a:srgbClr val="FFFFFF"/>
                          </a:solidFill>
                          <a:latin typeface="Century Gothic"/>
                        </a:rPr>
                        <a:t>Sl No</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Title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dirty="0">
                          <a:solidFill>
                            <a:srgbClr val="FFFFFF"/>
                          </a:solidFill>
                          <a:latin typeface="Century Gothic"/>
                        </a:rPr>
                        <a:t>Authors</a:t>
                      </a:r>
                      <a:endParaRPr lang="en-IN"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Year of Publication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Type of data</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Methodologies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Limitations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extLst>
                  <a:ext uri="{0D108BD9-81ED-4DB2-BD59-A6C34878D82A}">
                    <a16:rowId xmlns:a16="http://schemas.microsoft.com/office/drawing/2014/main" val="10000"/>
                  </a:ext>
                </a:extLst>
              </a:tr>
              <a:tr h="3343217">
                <a:tc>
                  <a:txBody>
                    <a:bodyPr/>
                    <a:lstStyle/>
                    <a:p>
                      <a:pPr>
                        <a:lnSpc>
                          <a:spcPct val="100000"/>
                        </a:lnSpc>
                      </a:pPr>
                      <a:r>
                        <a:rPr lang="en-IN" sz="1800" b="0" strike="noStrike" spc="-1" dirty="0">
                          <a:latin typeface="Times New Roman" panose="02020603050405020304" pitchFamily="18" charset="0"/>
                          <a:cs typeface="Times New Roman" panose="02020603050405020304" pitchFamily="18" charset="0"/>
                        </a:rPr>
                        <a:t>5</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D0D3EB"/>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A Transport Protocol for Supporting Multimedia Streaming in Mobile Ad Hoc Networks</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D0D3EB"/>
                    </a:solidFill>
                  </a:tcPr>
                </a:tc>
                <a:tc>
                  <a:txBody>
                    <a:bodyPr/>
                    <a:lstStyle/>
                    <a:p>
                      <a:pPr>
                        <a:lnSpc>
                          <a:spcPct val="100000"/>
                        </a:lnSpc>
                      </a:pPr>
                      <a:r>
                        <a:rPr lang="en-IN" dirty="0" err="1">
                          <a:latin typeface="Times New Roman" panose="02020603050405020304" pitchFamily="18" charset="0"/>
                          <a:cs typeface="Times New Roman" panose="02020603050405020304" pitchFamily="18" charset="0"/>
                        </a:rPr>
                        <a:t>Zhenghua</a:t>
                      </a:r>
                      <a:r>
                        <a:rPr lang="en-IN" dirty="0">
                          <a:latin typeface="Times New Roman" panose="02020603050405020304" pitchFamily="18" charset="0"/>
                          <a:cs typeface="Times New Roman" panose="02020603050405020304" pitchFamily="18" charset="0"/>
                        </a:rPr>
                        <a:t> Fu, </a:t>
                      </a:r>
                      <a:r>
                        <a:rPr lang="en-IN" dirty="0" err="1">
                          <a:latin typeface="Times New Roman" panose="02020603050405020304" pitchFamily="18" charset="0"/>
                          <a:cs typeface="Times New Roman" panose="02020603050405020304" pitchFamily="18" charset="0"/>
                        </a:rPr>
                        <a:t>Xiaoqiao</a:t>
                      </a:r>
                      <a:r>
                        <a:rPr lang="en-IN" dirty="0">
                          <a:latin typeface="Times New Roman" panose="02020603050405020304" pitchFamily="18" charset="0"/>
                          <a:cs typeface="Times New Roman" panose="02020603050405020304" pitchFamily="18" charset="0"/>
                        </a:rPr>
                        <a:t> Meng, and </a:t>
                      </a:r>
                      <a:r>
                        <a:rPr lang="en-IN" dirty="0" err="1">
                          <a:latin typeface="Times New Roman" panose="02020603050405020304" pitchFamily="18" charset="0"/>
                          <a:cs typeface="Times New Roman" panose="02020603050405020304" pitchFamily="18" charset="0"/>
                        </a:rPr>
                        <a:t>Songwu</a:t>
                      </a:r>
                      <a:r>
                        <a:rPr lang="en-IN" dirty="0">
                          <a:latin typeface="Times New Roman" panose="02020603050405020304" pitchFamily="18" charset="0"/>
                          <a:cs typeface="Times New Roman" panose="02020603050405020304" pitchFamily="18" charset="0"/>
                        </a:rPr>
                        <a:t> Lu</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D0D3EB"/>
                    </a:solidFill>
                  </a:tcPr>
                </a:tc>
                <a:tc>
                  <a:txBody>
                    <a:bodyPr/>
                    <a:lstStyle/>
                    <a:p>
                      <a:pPr algn="ctr">
                        <a:lnSpc>
                          <a:spcPct val="100000"/>
                        </a:lnSpc>
                      </a:pPr>
                      <a:r>
                        <a:rPr lang="en-IN" sz="1800" b="0" strike="noStrike" spc="-1" dirty="0">
                          <a:latin typeface="Times New Roman" panose="02020603050405020304" pitchFamily="18" charset="0"/>
                          <a:cs typeface="Times New Roman" panose="02020603050405020304" pitchFamily="18" charset="0"/>
                        </a:rPr>
                        <a:t>2003</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D0D3EB"/>
                    </a:solidFill>
                  </a:tcPr>
                </a:tc>
                <a:tc>
                  <a:txBody>
                    <a:bodyPr/>
                    <a:lstStyle/>
                    <a:p>
                      <a:pPr>
                        <a:lnSpc>
                          <a:spcPct val="100000"/>
                        </a:lnSpc>
                      </a:pPr>
                      <a:r>
                        <a:rPr lang="en-IN" sz="1800" b="0" strike="noStrike" spc="-1" dirty="0">
                          <a:latin typeface="Times New Roman" panose="02020603050405020304" pitchFamily="18" charset="0"/>
                          <a:cs typeface="Times New Roman" panose="02020603050405020304" pitchFamily="18" charset="0"/>
                        </a:rPr>
                        <a:t>Research paper</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D0D3EB"/>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The design and implementation of a transmission control protocol (TCP)-friendly transport protocol for ad hoc networks. Our key design novelty is to perform </a:t>
                      </a:r>
                      <a:r>
                        <a:rPr lang="en-US" dirty="0" err="1">
                          <a:latin typeface="Times New Roman" panose="02020603050405020304" pitchFamily="18" charset="0"/>
                          <a:cs typeface="Times New Roman" panose="02020603050405020304" pitchFamily="18" charset="0"/>
                        </a:rPr>
                        <a:t>multimetric</a:t>
                      </a:r>
                      <a:r>
                        <a:rPr lang="en-US" dirty="0">
                          <a:latin typeface="Times New Roman" panose="02020603050405020304" pitchFamily="18" charset="0"/>
                          <a:cs typeface="Times New Roman" panose="02020603050405020304" pitchFamily="18" charset="0"/>
                        </a:rPr>
                        <a:t> joint identification for packet and connection behaviors based on end-to-end measurements</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D0D3EB"/>
                    </a:solidFill>
                  </a:tcPr>
                </a:tc>
                <a:tc>
                  <a:txBody>
                    <a:bodyPr/>
                    <a:lstStyle/>
                    <a:p>
                      <a:pPr>
                        <a:lnSpc>
                          <a:spcPct val="100000"/>
                        </a:lnSpc>
                      </a:pPr>
                      <a:r>
                        <a:rPr lang="en-IN" sz="1800" b="0" strike="noStrike" spc="-1" dirty="0">
                          <a:latin typeface="Times New Roman" panose="02020603050405020304" pitchFamily="18" charset="0"/>
                          <a:cs typeface="Times New Roman" panose="02020603050405020304" pitchFamily="18" charset="0"/>
                        </a:rPr>
                        <a:t>TCP protocol provides reliable data delivery support but high latency problems arises</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D0D3EB"/>
                    </a:solidFill>
                  </a:tcPr>
                </a:tc>
                <a:extLst>
                  <a:ext uri="{0D108BD9-81ED-4DB2-BD59-A6C34878D82A}">
                    <a16:rowId xmlns:a16="http://schemas.microsoft.com/office/drawing/2014/main" val="10001"/>
                  </a:ext>
                </a:extLst>
              </a:tr>
              <a:tr h="2681864">
                <a:tc>
                  <a:txBody>
                    <a:bodyPr/>
                    <a:lstStyle/>
                    <a:p>
                      <a:pPr>
                        <a:lnSpc>
                          <a:spcPct val="100000"/>
                        </a:lnSpc>
                      </a:pPr>
                      <a:r>
                        <a:rPr lang="en-US" sz="1800" b="0" strike="noStrike" spc="-1" dirty="0">
                          <a:solidFill>
                            <a:srgbClr val="000000"/>
                          </a:solidFill>
                          <a:latin typeface="Times New Roman" panose="02020603050405020304" pitchFamily="18" charset="0"/>
                          <a:cs typeface="Times New Roman" panose="02020603050405020304" pitchFamily="18" charset="0"/>
                        </a:rPr>
                        <a:t>6</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Collaborative Streaming-based Media Content Sharing in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-enabled Home Networks </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nSpc>
                          <a:spcPct val="100000"/>
                        </a:lnSpc>
                      </a:pPr>
                      <a:r>
                        <a:rPr lang="en-IN" dirty="0">
                          <a:latin typeface="Times New Roman" panose="02020603050405020304" pitchFamily="18" charset="0"/>
                          <a:cs typeface="Times New Roman" panose="02020603050405020304" pitchFamily="18" charset="0"/>
                        </a:rPr>
                        <a:t>Hayoung Yoon, JongWon Kim</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gn="ctr">
                        <a:lnSpc>
                          <a:spcPct val="100000"/>
                        </a:lnSpc>
                      </a:pPr>
                      <a:r>
                        <a:rPr lang="en-US" sz="1800" b="0" strike="noStrike" spc="-1" dirty="0">
                          <a:solidFill>
                            <a:srgbClr val="000000"/>
                          </a:solidFill>
                          <a:latin typeface="Times New Roman" panose="02020603050405020304" pitchFamily="18" charset="0"/>
                          <a:cs typeface="Times New Roman" panose="02020603050405020304" pitchFamily="18" charset="0"/>
                        </a:rPr>
                        <a:t>2010</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nSpc>
                          <a:spcPct val="100000"/>
                        </a:lnSpc>
                      </a:pPr>
                      <a:r>
                        <a:rPr lang="en-US" sz="1800" b="0" strike="noStrike" spc="-1" dirty="0">
                          <a:solidFill>
                            <a:srgbClr val="000000"/>
                          </a:solidFill>
                          <a:latin typeface="Times New Roman" panose="02020603050405020304" pitchFamily="18" charset="0"/>
                          <a:cs typeface="Times New Roman" panose="02020603050405020304" pitchFamily="18" charset="0"/>
                        </a:rPr>
                        <a:t>Research paper</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nSpc>
                          <a:spcPct val="100000"/>
                        </a:lnSpc>
                      </a:pPr>
                      <a:r>
                        <a:rPr lang="en-IN" dirty="0">
                          <a:latin typeface="Times New Roman" panose="02020603050405020304" pitchFamily="18" charset="0"/>
                          <a:cs typeface="Times New Roman" panose="02020603050405020304" pitchFamily="18" charset="0"/>
                        </a:rPr>
                        <a:t>Proposed DOMS (Decentralized collaborative Media content Streaming) that realizes flexible media content sharing by exploiting collaborative segment-based streaming amongst </a:t>
                      </a:r>
                      <a:r>
                        <a:rPr lang="en-IN" dirty="0" err="1">
                          <a:latin typeface="Times New Roman" panose="02020603050405020304" pitchFamily="18" charset="0"/>
                          <a:cs typeface="Times New Roman" panose="02020603050405020304" pitchFamily="18" charset="0"/>
                        </a:rPr>
                        <a:t>WiFi</a:t>
                      </a:r>
                      <a:r>
                        <a:rPr lang="en-IN" dirty="0">
                          <a:latin typeface="Times New Roman" panose="02020603050405020304" pitchFamily="18" charset="0"/>
                          <a:cs typeface="Times New Roman" panose="02020603050405020304" pitchFamily="18" charset="0"/>
                        </a:rPr>
                        <a:t> devices via the temporarily-established direct links</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nSpc>
                          <a:spcPct val="100000"/>
                        </a:lnSpc>
                      </a:pPr>
                      <a:r>
                        <a:rPr lang="en-US" sz="1800" b="0" strike="noStrike" spc="-1" dirty="0">
                          <a:solidFill>
                            <a:srgbClr val="000000"/>
                          </a:solidFill>
                          <a:latin typeface="Times New Roman" panose="02020603050405020304" pitchFamily="18" charset="0"/>
                          <a:cs typeface="Times New Roman" panose="02020603050405020304" pitchFamily="18" charset="0"/>
                        </a:rPr>
                        <a:t>DOMS requires a stable connection and more processing</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2201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73951-FC46-4BF5-B5D3-C5F089541D25}"/>
              </a:ext>
            </a:extLst>
          </p:cNvPr>
          <p:cNvSpPr>
            <a:spLocks noGrp="1"/>
          </p:cNvSpPr>
          <p:nvPr>
            <p:ph type="title"/>
          </p:nvPr>
        </p:nvSpPr>
        <p:spPr/>
        <p:txBody>
          <a:bodyPr/>
          <a:lstStyle/>
          <a:p>
            <a:endParaRPr lang="en-IN"/>
          </a:p>
        </p:txBody>
      </p:sp>
      <p:graphicFrame>
        <p:nvGraphicFramePr>
          <p:cNvPr id="6" name="Content Placeholder 5">
            <a:extLst>
              <a:ext uri="{FF2B5EF4-FFF2-40B4-BE49-F238E27FC236}">
                <a16:creationId xmlns:a16="http://schemas.microsoft.com/office/drawing/2014/main" id="{FA5C215B-6B17-454E-8F9F-19C620E7BCC1}"/>
              </a:ext>
            </a:extLst>
          </p:cNvPr>
          <p:cNvGraphicFramePr>
            <a:graphicFrameLocks noGrp="1"/>
          </p:cNvGraphicFramePr>
          <p:nvPr>
            <p:ph idx="1"/>
          </p:nvPr>
        </p:nvGraphicFramePr>
        <p:xfrm>
          <a:off x="-1" y="4844955"/>
          <a:ext cx="12192000" cy="2013045"/>
        </p:xfrm>
        <a:graphic>
          <a:graphicData uri="http://schemas.openxmlformats.org/drawingml/2006/table">
            <a:tbl>
              <a:tblPr/>
              <a:tblGrid>
                <a:gridCol w="553206">
                  <a:extLst>
                    <a:ext uri="{9D8B030D-6E8A-4147-A177-3AD203B41FA5}">
                      <a16:colId xmlns:a16="http://schemas.microsoft.com/office/drawing/2014/main" val="1157178771"/>
                    </a:ext>
                  </a:extLst>
                </a:gridCol>
                <a:gridCol w="1838344">
                  <a:extLst>
                    <a:ext uri="{9D8B030D-6E8A-4147-A177-3AD203B41FA5}">
                      <a16:colId xmlns:a16="http://schemas.microsoft.com/office/drawing/2014/main" val="2646468742"/>
                    </a:ext>
                  </a:extLst>
                </a:gridCol>
                <a:gridCol w="1492585">
                  <a:extLst>
                    <a:ext uri="{9D8B030D-6E8A-4147-A177-3AD203B41FA5}">
                      <a16:colId xmlns:a16="http://schemas.microsoft.com/office/drawing/2014/main" val="261574335"/>
                    </a:ext>
                  </a:extLst>
                </a:gridCol>
                <a:gridCol w="1862222">
                  <a:extLst>
                    <a:ext uri="{9D8B030D-6E8A-4147-A177-3AD203B41FA5}">
                      <a16:colId xmlns:a16="http://schemas.microsoft.com/office/drawing/2014/main" val="4019119193"/>
                    </a:ext>
                  </a:extLst>
                </a:gridCol>
                <a:gridCol w="1433708">
                  <a:extLst>
                    <a:ext uri="{9D8B030D-6E8A-4147-A177-3AD203B41FA5}">
                      <a16:colId xmlns:a16="http://schemas.microsoft.com/office/drawing/2014/main" val="1304680414"/>
                    </a:ext>
                  </a:extLst>
                </a:gridCol>
                <a:gridCol w="3044827">
                  <a:extLst>
                    <a:ext uri="{9D8B030D-6E8A-4147-A177-3AD203B41FA5}">
                      <a16:colId xmlns:a16="http://schemas.microsoft.com/office/drawing/2014/main" val="2441876019"/>
                    </a:ext>
                  </a:extLst>
                </a:gridCol>
                <a:gridCol w="1967108">
                  <a:extLst>
                    <a:ext uri="{9D8B030D-6E8A-4147-A177-3AD203B41FA5}">
                      <a16:colId xmlns:a16="http://schemas.microsoft.com/office/drawing/2014/main" val="3481845205"/>
                    </a:ext>
                  </a:extLst>
                </a:gridCol>
              </a:tblGrid>
              <a:tr h="2013045">
                <a:tc>
                  <a:txBody>
                    <a:bodyPr/>
                    <a:lstStyle/>
                    <a:p>
                      <a:pPr>
                        <a:lnSpc>
                          <a:spcPct val="100000"/>
                        </a:lnSpc>
                      </a:pPr>
                      <a:endParaRPr lang="en-IN" sz="18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endParaRPr lang="en-IN" sz="18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endParaRPr lang="en-IN" sz="18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endParaRPr lang="en-IN" sz="18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endParaRPr lang="en-IN" sz="18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endParaRPr lang="en-IN" sz="18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endParaRPr lang="en-IN" sz="18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extLst>
                  <a:ext uri="{0D108BD9-81ED-4DB2-BD59-A6C34878D82A}">
                    <a16:rowId xmlns:a16="http://schemas.microsoft.com/office/drawing/2014/main" val="2882565376"/>
                  </a:ext>
                </a:extLst>
              </a:tr>
            </a:tbl>
          </a:graphicData>
        </a:graphic>
      </p:graphicFrame>
      <p:graphicFrame>
        <p:nvGraphicFramePr>
          <p:cNvPr id="5" name="Table 1">
            <a:extLst>
              <a:ext uri="{FF2B5EF4-FFF2-40B4-BE49-F238E27FC236}">
                <a16:creationId xmlns:a16="http://schemas.microsoft.com/office/drawing/2014/main" id="{86148DCA-7416-4773-9736-BC2C4D3CA307}"/>
              </a:ext>
            </a:extLst>
          </p:cNvPr>
          <p:cNvGraphicFramePr/>
          <p:nvPr/>
        </p:nvGraphicFramePr>
        <p:xfrm>
          <a:off x="0" y="12714"/>
          <a:ext cx="12191999" cy="6845287"/>
        </p:xfrm>
        <a:graphic>
          <a:graphicData uri="http://schemas.openxmlformats.org/drawingml/2006/table">
            <a:tbl>
              <a:tblPr/>
              <a:tblGrid>
                <a:gridCol w="553206">
                  <a:extLst>
                    <a:ext uri="{9D8B030D-6E8A-4147-A177-3AD203B41FA5}">
                      <a16:colId xmlns:a16="http://schemas.microsoft.com/office/drawing/2014/main" val="20000"/>
                    </a:ext>
                  </a:extLst>
                </a:gridCol>
                <a:gridCol w="1616788">
                  <a:extLst>
                    <a:ext uri="{9D8B030D-6E8A-4147-A177-3AD203B41FA5}">
                      <a16:colId xmlns:a16="http://schemas.microsoft.com/office/drawing/2014/main" val="20001"/>
                    </a:ext>
                  </a:extLst>
                </a:gridCol>
                <a:gridCol w="1714141">
                  <a:extLst>
                    <a:ext uri="{9D8B030D-6E8A-4147-A177-3AD203B41FA5}">
                      <a16:colId xmlns:a16="http://schemas.microsoft.com/office/drawing/2014/main" val="20002"/>
                    </a:ext>
                  </a:extLst>
                </a:gridCol>
                <a:gridCol w="1574969">
                  <a:extLst>
                    <a:ext uri="{9D8B030D-6E8A-4147-A177-3AD203B41FA5}">
                      <a16:colId xmlns:a16="http://schemas.microsoft.com/office/drawing/2014/main" val="20003"/>
                    </a:ext>
                  </a:extLst>
                </a:gridCol>
                <a:gridCol w="1323833">
                  <a:extLst>
                    <a:ext uri="{9D8B030D-6E8A-4147-A177-3AD203B41FA5}">
                      <a16:colId xmlns:a16="http://schemas.microsoft.com/office/drawing/2014/main" val="20004"/>
                    </a:ext>
                  </a:extLst>
                </a:gridCol>
                <a:gridCol w="3070747">
                  <a:extLst>
                    <a:ext uri="{9D8B030D-6E8A-4147-A177-3AD203B41FA5}">
                      <a16:colId xmlns:a16="http://schemas.microsoft.com/office/drawing/2014/main" val="20005"/>
                    </a:ext>
                  </a:extLst>
                </a:gridCol>
                <a:gridCol w="2338315">
                  <a:extLst>
                    <a:ext uri="{9D8B030D-6E8A-4147-A177-3AD203B41FA5}">
                      <a16:colId xmlns:a16="http://schemas.microsoft.com/office/drawing/2014/main" val="20006"/>
                    </a:ext>
                  </a:extLst>
                </a:gridCol>
              </a:tblGrid>
              <a:tr h="705087">
                <a:tc>
                  <a:txBody>
                    <a:bodyPr/>
                    <a:lstStyle/>
                    <a:p>
                      <a:pPr algn="ctr">
                        <a:lnSpc>
                          <a:spcPct val="100000"/>
                        </a:lnSpc>
                      </a:pPr>
                      <a:r>
                        <a:rPr lang="en-US" sz="1800" b="1" strike="noStrike" spc="-1">
                          <a:solidFill>
                            <a:srgbClr val="FFFFFF"/>
                          </a:solidFill>
                          <a:latin typeface="Century Gothic"/>
                        </a:rPr>
                        <a:t>Sl No</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4E67C8"/>
                    </a:solidFill>
                  </a:tcPr>
                </a:tc>
                <a:tc>
                  <a:txBody>
                    <a:bodyPr/>
                    <a:lstStyle/>
                    <a:p>
                      <a:pPr algn="ctr">
                        <a:lnSpc>
                          <a:spcPct val="100000"/>
                        </a:lnSpc>
                      </a:pPr>
                      <a:r>
                        <a:rPr lang="en-US" sz="1800" b="1" strike="noStrike" spc="-1">
                          <a:solidFill>
                            <a:srgbClr val="FFFFFF"/>
                          </a:solidFill>
                          <a:latin typeface="Century Gothic"/>
                        </a:rPr>
                        <a:t>Title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4E67C8"/>
                    </a:solidFill>
                  </a:tcPr>
                </a:tc>
                <a:tc>
                  <a:txBody>
                    <a:bodyPr/>
                    <a:lstStyle/>
                    <a:p>
                      <a:pPr algn="ctr">
                        <a:lnSpc>
                          <a:spcPct val="100000"/>
                        </a:lnSpc>
                      </a:pPr>
                      <a:r>
                        <a:rPr lang="en-US" sz="1800" b="1" strike="noStrike" spc="-1" dirty="0">
                          <a:solidFill>
                            <a:srgbClr val="FFFFFF"/>
                          </a:solidFill>
                          <a:latin typeface="Century Gothic"/>
                        </a:rPr>
                        <a:t>Authors</a:t>
                      </a:r>
                      <a:endParaRPr lang="en-IN" sz="1800" b="0" strike="noStrike" spc="-1" dirty="0">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4E67C8"/>
                    </a:solidFill>
                  </a:tcPr>
                </a:tc>
                <a:tc>
                  <a:txBody>
                    <a:bodyPr/>
                    <a:lstStyle/>
                    <a:p>
                      <a:pPr algn="ctr">
                        <a:lnSpc>
                          <a:spcPct val="100000"/>
                        </a:lnSpc>
                      </a:pPr>
                      <a:r>
                        <a:rPr lang="en-US" sz="1800" b="1" strike="noStrike" spc="-1" dirty="0">
                          <a:solidFill>
                            <a:srgbClr val="FFFFFF"/>
                          </a:solidFill>
                          <a:latin typeface="Century Gothic"/>
                        </a:rPr>
                        <a:t>Year of Publication </a:t>
                      </a:r>
                      <a:endParaRPr lang="en-IN" sz="1800" b="0" strike="noStrike" spc="-1" dirty="0">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4E67C8"/>
                    </a:solidFill>
                  </a:tcPr>
                </a:tc>
                <a:tc>
                  <a:txBody>
                    <a:bodyPr/>
                    <a:lstStyle/>
                    <a:p>
                      <a:pPr algn="ctr">
                        <a:lnSpc>
                          <a:spcPct val="100000"/>
                        </a:lnSpc>
                      </a:pPr>
                      <a:r>
                        <a:rPr lang="en-US" sz="1800" b="1" strike="noStrike" spc="-1" dirty="0">
                          <a:solidFill>
                            <a:srgbClr val="FFFFFF"/>
                          </a:solidFill>
                          <a:latin typeface="Century Gothic"/>
                        </a:rPr>
                        <a:t>Type of data</a:t>
                      </a:r>
                      <a:endParaRPr lang="en-IN" sz="1800" b="0" strike="noStrike" spc="-1" dirty="0">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4E67C8"/>
                    </a:solidFill>
                  </a:tcPr>
                </a:tc>
                <a:tc>
                  <a:txBody>
                    <a:bodyPr/>
                    <a:lstStyle/>
                    <a:p>
                      <a:pPr algn="ctr">
                        <a:lnSpc>
                          <a:spcPct val="100000"/>
                        </a:lnSpc>
                      </a:pPr>
                      <a:r>
                        <a:rPr lang="en-US" sz="1800" b="1" strike="noStrike" spc="-1">
                          <a:solidFill>
                            <a:srgbClr val="FFFFFF"/>
                          </a:solidFill>
                          <a:latin typeface="Century Gothic"/>
                        </a:rPr>
                        <a:t>Methodologies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4E67C8"/>
                    </a:solidFill>
                  </a:tcPr>
                </a:tc>
                <a:tc>
                  <a:txBody>
                    <a:bodyPr/>
                    <a:lstStyle/>
                    <a:p>
                      <a:pPr algn="ctr">
                        <a:lnSpc>
                          <a:spcPct val="100000"/>
                        </a:lnSpc>
                      </a:pPr>
                      <a:r>
                        <a:rPr lang="en-US" sz="1800" b="1" strike="noStrike" spc="-1">
                          <a:solidFill>
                            <a:srgbClr val="FFFFFF"/>
                          </a:solidFill>
                          <a:latin typeface="Century Gothic"/>
                        </a:rPr>
                        <a:t>Limitations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4E67C8"/>
                    </a:solidFill>
                  </a:tcPr>
                </a:tc>
                <a:extLst>
                  <a:ext uri="{0D108BD9-81ED-4DB2-BD59-A6C34878D82A}">
                    <a16:rowId xmlns:a16="http://schemas.microsoft.com/office/drawing/2014/main" val="10000"/>
                  </a:ext>
                </a:extLst>
              </a:tr>
              <a:tr h="3834743">
                <a:tc>
                  <a:txBody>
                    <a:bodyPr/>
                    <a:lstStyle/>
                    <a:p>
                      <a:pPr>
                        <a:lnSpc>
                          <a:spcPct val="100000"/>
                        </a:lnSpc>
                      </a:pPr>
                      <a:r>
                        <a:rPr lang="en-US" sz="1800" b="0" strike="noStrike" spc="-1" dirty="0">
                          <a:solidFill>
                            <a:srgbClr val="000000"/>
                          </a:solidFill>
                          <a:latin typeface="Times New Roman" panose="02020603050405020304" pitchFamily="18" charset="0"/>
                          <a:cs typeface="Times New Roman" panose="02020603050405020304" pitchFamily="18" charset="0"/>
                        </a:rPr>
                        <a:t>7</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IN" dirty="0">
                          <a:latin typeface="Times New Roman" panose="02020603050405020304" pitchFamily="18" charset="0"/>
                          <a:cs typeface="Times New Roman" panose="02020603050405020304" pitchFamily="18" charset="0"/>
                        </a:rPr>
                        <a:t>A Case for End System Multicast</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IN" dirty="0">
                          <a:latin typeface="Times New Roman" panose="02020603050405020304" pitchFamily="18" charset="0"/>
                          <a:cs typeface="Times New Roman" panose="02020603050405020304" pitchFamily="18" charset="0"/>
                        </a:rPr>
                        <a:t>Yang-</a:t>
                      </a:r>
                      <a:r>
                        <a:rPr lang="en-IN" dirty="0" err="1">
                          <a:latin typeface="Times New Roman" panose="02020603050405020304" pitchFamily="18" charset="0"/>
                          <a:cs typeface="Times New Roman" panose="02020603050405020304" pitchFamily="18" charset="0"/>
                        </a:rPr>
                        <a:t>hua</a:t>
                      </a:r>
                      <a:r>
                        <a:rPr lang="en-IN" dirty="0">
                          <a:latin typeface="Times New Roman" panose="02020603050405020304" pitchFamily="18" charset="0"/>
                          <a:cs typeface="Times New Roman" panose="02020603050405020304" pitchFamily="18" charset="0"/>
                        </a:rPr>
                        <a:t> Chu, Sanjay G. Rao, Srinivasan Seshan and Hui Zhang</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gn="ctr">
                        <a:lnSpc>
                          <a:spcPct val="100000"/>
                        </a:lnSpc>
                      </a:pPr>
                      <a:r>
                        <a:rPr lang="en-US" sz="1800" b="0" strike="noStrike" spc="-1" dirty="0">
                          <a:solidFill>
                            <a:srgbClr val="000000"/>
                          </a:solidFill>
                          <a:latin typeface="Times New Roman" panose="02020603050405020304" pitchFamily="18" charset="0"/>
                          <a:cs typeface="Times New Roman" panose="02020603050405020304" pitchFamily="18" charset="0"/>
                        </a:rPr>
                        <a:t>2002</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US" sz="1800" b="0" strike="noStrike" spc="-1" dirty="0">
                          <a:solidFill>
                            <a:srgbClr val="000000"/>
                          </a:solidFill>
                          <a:latin typeface="Times New Roman" panose="02020603050405020304" pitchFamily="18" charset="0"/>
                          <a:cs typeface="Times New Roman" panose="02020603050405020304" pitchFamily="18" charset="0"/>
                        </a:rPr>
                        <a:t>Research paper</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Explored an alternative architecture that we term End System Multicast, where end systems implement all multicast related functionality including membership management and packet replication. This shifting of multicast support from routers to end systems has the potential to address most problems associated with IP Multicast.</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IP Multicast is the first significant feature that has been added to the IP layer since its original design and most routers today implement IP Multicast. Despite this, IP Multicast has several drawbacks that have so far prevented the service from being widely deployed.</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extLst>
                  <a:ext uri="{0D108BD9-81ED-4DB2-BD59-A6C34878D82A}">
                    <a16:rowId xmlns:a16="http://schemas.microsoft.com/office/drawing/2014/main" val="10001"/>
                  </a:ext>
                </a:extLst>
              </a:tr>
              <a:tr h="2305457">
                <a:tc>
                  <a:txBody>
                    <a:bodyPr/>
                    <a:lstStyle/>
                    <a:p>
                      <a:pPr marL="0" indent="0">
                        <a:lnSpc>
                          <a:spcPct val="100000"/>
                        </a:lnSpc>
                      </a:pPr>
                      <a:r>
                        <a:rPr lang="en-IN" sz="1800" b="0" strike="noStrike" spc="-1" dirty="0">
                          <a:latin typeface="Times New Roman" panose="02020603050405020304" pitchFamily="18" charset="0"/>
                          <a:cs typeface="Times New Roman" panose="02020603050405020304" pitchFamily="18" charset="0"/>
                        </a:rPr>
                        <a:t>8</a:t>
                      </a: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9EAF5"/>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A Distributed Search Service for Peer-to-Peer File Sharing in Mobile Applications</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9EAF5"/>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Christoph Lindemann and Oliver P. Waldhorst</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9EAF5"/>
                    </a:solidFill>
                  </a:tcPr>
                </a:tc>
                <a:tc>
                  <a:txBody>
                    <a:bodyPr/>
                    <a:lstStyle/>
                    <a:p>
                      <a:pPr algn="ctr">
                        <a:lnSpc>
                          <a:spcPct val="100000"/>
                        </a:lnSpc>
                      </a:pPr>
                      <a:r>
                        <a:rPr lang="en-IN" sz="1800" b="0" strike="noStrike" spc="-1" dirty="0">
                          <a:latin typeface="Times New Roman" panose="02020603050405020304" pitchFamily="18" charset="0"/>
                          <a:cs typeface="Times New Roman" panose="02020603050405020304" pitchFamily="18" charset="0"/>
                        </a:rPr>
                        <a:t>2002</a:t>
                      </a: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9EAF5"/>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strike="noStrike" spc="-1" dirty="0">
                          <a:solidFill>
                            <a:srgbClr val="000000"/>
                          </a:solidFill>
                          <a:latin typeface="Times New Roman" panose="02020603050405020304" pitchFamily="18" charset="0"/>
                          <a:cs typeface="Times New Roman" panose="02020603050405020304" pitchFamily="18" charset="0"/>
                        </a:rPr>
                        <a:t>Research paper</a:t>
                      </a:r>
                      <a:endParaRPr lang="en-IN" sz="1800" b="0" strike="noStrike" spc="-1" dirty="0">
                        <a:latin typeface="Times New Roman" panose="02020603050405020304" pitchFamily="18" charset="0"/>
                        <a:cs typeface="Times New Roman" panose="02020603050405020304" pitchFamily="18" charset="0"/>
                      </a:endParaRPr>
                    </a:p>
                    <a:p>
                      <a:pPr>
                        <a:lnSpc>
                          <a:spcPct val="100000"/>
                        </a:lnSpc>
                      </a:pP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9EAF5"/>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Enabling resource-effective searching for files distributed across mobile devices based on simple queries</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9EAF5"/>
                    </a:solidFill>
                  </a:tcPr>
                </a:tc>
                <a:tc>
                  <a:txBody>
                    <a:bodyPr/>
                    <a:lstStyle/>
                    <a:p>
                      <a:pPr>
                        <a:lnSpc>
                          <a:spcPct val="100000"/>
                        </a:lnSpc>
                      </a:pPr>
                      <a:r>
                        <a:rPr lang="en-IN" sz="1800" b="0" strike="noStrike" spc="-1" dirty="0">
                          <a:latin typeface="Times New Roman" panose="02020603050405020304" pitchFamily="18" charset="0"/>
                          <a:cs typeface="Times New Roman" panose="02020603050405020304" pitchFamily="18" charset="0"/>
                        </a:rPr>
                        <a:t>It searches all the data in the device which makes the privacy effected </a:t>
                      </a: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9EAF5"/>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39733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73951-FC46-4BF5-B5D3-C5F089541D25}"/>
              </a:ext>
            </a:extLst>
          </p:cNvPr>
          <p:cNvSpPr>
            <a:spLocks noGrp="1"/>
          </p:cNvSpPr>
          <p:nvPr>
            <p:ph type="title"/>
          </p:nvPr>
        </p:nvSpPr>
        <p:spPr/>
        <p:txBody>
          <a:bodyPr/>
          <a:lstStyle/>
          <a:p>
            <a:endParaRPr lang="en-IN"/>
          </a:p>
        </p:txBody>
      </p:sp>
      <p:graphicFrame>
        <p:nvGraphicFramePr>
          <p:cNvPr id="6" name="Content Placeholder 5">
            <a:extLst>
              <a:ext uri="{FF2B5EF4-FFF2-40B4-BE49-F238E27FC236}">
                <a16:creationId xmlns:a16="http://schemas.microsoft.com/office/drawing/2014/main" id="{FA5C215B-6B17-454E-8F9F-19C620E7BCC1}"/>
              </a:ext>
            </a:extLst>
          </p:cNvPr>
          <p:cNvGraphicFramePr>
            <a:graphicFrameLocks noGrp="1"/>
          </p:cNvGraphicFramePr>
          <p:nvPr>
            <p:ph idx="1"/>
          </p:nvPr>
        </p:nvGraphicFramePr>
        <p:xfrm>
          <a:off x="0" y="5499114"/>
          <a:ext cx="12192000" cy="1737360"/>
        </p:xfrm>
        <a:graphic>
          <a:graphicData uri="http://schemas.openxmlformats.org/drawingml/2006/table">
            <a:tbl>
              <a:tblPr/>
              <a:tblGrid>
                <a:gridCol w="553206">
                  <a:extLst>
                    <a:ext uri="{9D8B030D-6E8A-4147-A177-3AD203B41FA5}">
                      <a16:colId xmlns:a16="http://schemas.microsoft.com/office/drawing/2014/main" val="1157178771"/>
                    </a:ext>
                  </a:extLst>
                </a:gridCol>
                <a:gridCol w="1838344">
                  <a:extLst>
                    <a:ext uri="{9D8B030D-6E8A-4147-A177-3AD203B41FA5}">
                      <a16:colId xmlns:a16="http://schemas.microsoft.com/office/drawing/2014/main" val="2646468742"/>
                    </a:ext>
                  </a:extLst>
                </a:gridCol>
                <a:gridCol w="1743722">
                  <a:extLst>
                    <a:ext uri="{9D8B030D-6E8A-4147-A177-3AD203B41FA5}">
                      <a16:colId xmlns:a16="http://schemas.microsoft.com/office/drawing/2014/main" val="261574335"/>
                    </a:ext>
                  </a:extLst>
                </a:gridCol>
                <a:gridCol w="1611085">
                  <a:extLst>
                    <a:ext uri="{9D8B030D-6E8A-4147-A177-3AD203B41FA5}">
                      <a16:colId xmlns:a16="http://schemas.microsoft.com/office/drawing/2014/main" val="4019119193"/>
                    </a:ext>
                  </a:extLst>
                </a:gridCol>
                <a:gridCol w="1433708">
                  <a:extLst>
                    <a:ext uri="{9D8B030D-6E8A-4147-A177-3AD203B41FA5}">
                      <a16:colId xmlns:a16="http://schemas.microsoft.com/office/drawing/2014/main" val="1304680414"/>
                    </a:ext>
                  </a:extLst>
                </a:gridCol>
                <a:gridCol w="3001165">
                  <a:extLst>
                    <a:ext uri="{9D8B030D-6E8A-4147-A177-3AD203B41FA5}">
                      <a16:colId xmlns:a16="http://schemas.microsoft.com/office/drawing/2014/main" val="2441876019"/>
                    </a:ext>
                  </a:extLst>
                </a:gridCol>
                <a:gridCol w="2010770">
                  <a:extLst>
                    <a:ext uri="{9D8B030D-6E8A-4147-A177-3AD203B41FA5}">
                      <a16:colId xmlns:a16="http://schemas.microsoft.com/office/drawing/2014/main" val="3481845205"/>
                    </a:ext>
                  </a:extLst>
                </a:gridCol>
              </a:tblGrid>
              <a:tr h="1483399">
                <a:tc>
                  <a:txBody>
                    <a:bodyPr/>
                    <a:lstStyle/>
                    <a:p>
                      <a:pPr>
                        <a:lnSpc>
                          <a:spcPct val="100000"/>
                        </a:lnSpc>
                      </a:pPr>
                      <a:r>
                        <a:rPr lang="en-IN" sz="1800" b="0" strike="noStrike" spc="-1" dirty="0">
                          <a:latin typeface="Times New Roman" panose="02020603050405020304" pitchFamily="18" charset="0"/>
                          <a:cs typeface="Times New Roman" panose="02020603050405020304" pitchFamily="18" charset="0"/>
                        </a:rPr>
                        <a:t>11</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An Efficient Implementation of File Sharing∗ Systems on the Basis of WiMAX and Wi-Fi </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IN" dirty="0" err="1">
                          <a:latin typeface="Times New Roman" panose="02020603050405020304" pitchFamily="18" charset="0"/>
                          <a:cs typeface="Times New Roman" panose="02020603050405020304" pitchFamily="18" charset="0"/>
                        </a:rPr>
                        <a:t>Jingyuan</a:t>
                      </a:r>
                      <a:r>
                        <a:rPr lang="en-IN" dirty="0">
                          <a:latin typeface="Times New Roman" panose="02020603050405020304" pitchFamily="18" charset="0"/>
                          <a:cs typeface="Times New Roman" panose="02020603050405020304" pitchFamily="18" charset="0"/>
                        </a:rPr>
                        <a:t> Li, </a:t>
                      </a:r>
                      <a:r>
                        <a:rPr lang="en-IN" dirty="0" err="1">
                          <a:latin typeface="Times New Roman" panose="02020603050405020304" pitchFamily="18" charset="0"/>
                          <a:cs typeface="Times New Roman" panose="02020603050405020304" pitchFamily="18" charset="0"/>
                        </a:rPr>
                        <a:t>Liusheng</a:t>
                      </a:r>
                      <a:r>
                        <a:rPr lang="en-IN" dirty="0">
                          <a:latin typeface="Times New Roman" panose="02020603050405020304" pitchFamily="18" charset="0"/>
                          <a:cs typeface="Times New Roman" panose="02020603050405020304" pitchFamily="18" charset="0"/>
                        </a:rPr>
                        <a:t> Huang, </a:t>
                      </a:r>
                      <a:r>
                        <a:rPr lang="en-IN" dirty="0" err="1">
                          <a:latin typeface="Times New Roman" panose="02020603050405020304" pitchFamily="18" charset="0"/>
                          <a:cs typeface="Times New Roman" panose="02020603050405020304" pitchFamily="18" charset="0"/>
                        </a:rPr>
                        <a:t>Weijia</a:t>
                      </a:r>
                      <a:r>
                        <a:rPr lang="en-IN" dirty="0">
                          <a:latin typeface="Times New Roman" panose="02020603050405020304" pitchFamily="18" charset="0"/>
                          <a:cs typeface="Times New Roman" panose="02020603050405020304" pitchFamily="18" charset="0"/>
                        </a:rPr>
                        <a:t> Jia, </a:t>
                      </a:r>
                      <a:r>
                        <a:rPr lang="en-IN" dirty="0" err="1">
                          <a:latin typeface="Times New Roman" panose="02020603050405020304" pitchFamily="18" charset="0"/>
                          <a:cs typeface="Times New Roman" panose="02020603050405020304" pitchFamily="18" charset="0"/>
                        </a:rPr>
                        <a:t>Mingjun</a:t>
                      </a:r>
                      <a:r>
                        <a:rPr lang="en-IN" dirty="0">
                          <a:latin typeface="Times New Roman" panose="02020603050405020304" pitchFamily="18" charset="0"/>
                          <a:cs typeface="Times New Roman" panose="02020603050405020304" pitchFamily="18" charset="0"/>
                        </a:rPr>
                        <a:t> Xiao and Peng Du</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gn="ctr">
                        <a:lnSpc>
                          <a:spcPct val="100000"/>
                        </a:lnSpc>
                      </a:pPr>
                      <a:r>
                        <a:rPr lang="en-IN" sz="1800" b="0" strike="noStrike" spc="-1" dirty="0">
                          <a:latin typeface="Times New Roman" panose="02020603050405020304" pitchFamily="18" charset="0"/>
                          <a:cs typeface="Times New Roman" panose="02020603050405020304" pitchFamily="18" charset="0"/>
                        </a:rPr>
                        <a:t>2006</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IN" sz="1800" b="0" strike="noStrike" spc="-1" dirty="0">
                          <a:latin typeface="Times New Roman" panose="02020603050405020304" pitchFamily="18" charset="0"/>
                          <a:cs typeface="Times New Roman" panose="02020603050405020304" pitchFamily="18" charset="0"/>
                        </a:rPr>
                        <a:t>Research paper</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Proposed an efficient algorithm for P2P file sharing systems based on WiMAX mesh mode and Wi-Fi technologies</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WiMAX is very power intensive technology and requires strong electrical support</a:t>
                      </a: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FFFFFF"/>
                      </a:solidFill>
                      <a:prstDash val="solid"/>
                      <a:round/>
                      <a:headEnd type="none" w="med" len="med"/>
                      <a:tailEnd type="none" w="med" len="med"/>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extLst>
                  <a:ext uri="{0D108BD9-81ED-4DB2-BD59-A6C34878D82A}">
                    <a16:rowId xmlns:a16="http://schemas.microsoft.com/office/drawing/2014/main" val="2882565376"/>
                  </a:ext>
                </a:extLst>
              </a:tr>
            </a:tbl>
          </a:graphicData>
        </a:graphic>
      </p:graphicFrame>
      <p:graphicFrame>
        <p:nvGraphicFramePr>
          <p:cNvPr id="5" name="Table 1">
            <a:extLst>
              <a:ext uri="{FF2B5EF4-FFF2-40B4-BE49-F238E27FC236}">
                <a16:creationId xmlns:a16="http://schemas.microsoft.com/office/drawing/2014/main" id="{86148DCA-7416-4773-9736-BC2C4D3CA307}"/>
              </a:ext>
            </a:extLst>
          </p:cNvPr>
          <p:cNvGraphicFramePr/>
          <p:nvPr/>
        </p:nvGraphicFramePr>
        <p:xfrm>
          <a:off x="0" y="12714"/>
          <a:ext cx="12191999" cy="5486400"/>
        </p:xfrm>
        <a:graphic>
          <a:graphicData uri="http://schemas.openxmlformats.org/drawingml/2006/table">
            <a:tbl>
              <a:tblPr/>
              <a:tblGrid>
                <a:gridCol w="553206">
                  <a:extLst>
                    <a:ext uri="{9D8B030D-6E8A-4147-A177-3AD203B41FA5}">
                      <a16:colId xmlns:a16="http://schemas.microsoft.com/office/drawing/2014/main" val="20000"/>
                    </a:ext>
                  </a:extLst>
                </a:gridCol>
                <a:gridCol w="1838344">
                  <a:extLst>
                    <a:ext uri="{9D8B030D-6E8A-4147-A177-3AD203B41FA5}">
                      <a16:colId xmlns:a16="http://schemas.microsoft.com/office/drawing/2014/main" val="20001"/>
                    </a:ext>
                  </a:extLst>
                </a:gridCol>
                <a:gridCol w="1757369">
                  <a:extLst>
                    <a:ext uri="{9D8B030D-6E8A-4147-A177-3AD203B41FA5}">
                      <a16:colId xmlns:a16="http://schemas.microsoft.com/office/drawing/2014/main" val="20002"/>
                    </a:ext>
                  </a:extLst>
                </a:gridCol>
                <a:gridCol w="1597438">
                  <a:extLst>
                    <a:ext uri="{9D8B030D-6E8A-4147-A177-3AD203B41FA5}">
                      <a16:colId xmlns:a16="http://schemas.microsoft.com/office/drawing/2014/main" val="20003"/>
                    </a:ext>
                  </a:extLst>
                </a:gridCol>
                <a:gridCol w="1433708">
                  <a:extLst>
                    <a:ext uri="{9D8B030D-6E8A-4147-A177-3AD203B41FA5}">
                      <a16:colId xmlns:a16="http://schemas.microsoft.com/office/drawing/2014/main" val="20004"/>
                    </a:ext>
                  </a:extLst>
                </a:gridCol>
                <a:gridCol w="2987517">
                  <a:extLst>
                    <a:ext uri="{9D8B030D-6E8A-4147-A177-3AD203B41FA5}">
                      <a16:colId xmlns:a16="http://schemas.microsoft.com/office/drawing/2014/main" val="20005"/>
                    </a:ext>
                  </a:extLst>
                </a:gridCol>
                <a:gridCol w="2024417">
                  <a:extLst>
                    <a:ext uri="{9D8B030D-6E8A-4147-A177-3AD203B41FA5}">
                      <a16:colId xmlns:a16="http://schemas.microsoft.com/office/drawing/2014/main" val="20006"/>
                    </a:ext>
                  </a:extLst>
                </a:gridCol>
              </a:tblGrid>
              <a:tr h="609593">
                <a:tc>
                  <a:txBody>
                    <a:bodyPr/>
                    <a:lstStyle/>
                    <a:p>
                      <a:pPr algn="ctr">
                        <a:lnSpc>
                          <a:spcPct val="100000"/>
                        </a:lnSpc>
                      </a:pPr>
                      <a:r>
                        <a:rPr lang="en-US" sz="1800" b="1" strike="noStrike" spc="-1">
                          <a:solidFill>
                            <a:srgbClr val="FFFFFF"/>
                          </a:solidFill>
                          <a:latin typeface="Century Gothic"/>
                        </a:rPr>
                        <a:t>Sl No</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Title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dirty="0">
                          <a:solidFill>
                            <a:srgbClr val="FFFFFF"/>
                          </a:solidFill>
                          <a:latin typeface="Century Gothic"/>
                        </a:rPr>
                        <a:t>Authors</a:t>
                      </a:r>
                      <a:endParaRPr lang="en-IN"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Year of Publication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Type of data</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Methodologies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lstStyle/>
                    <a:p>
                      <a:pPr algn="ctr">
                        <a:lnSpc>
                          <a:spcPct val="100000"/>
                        </a:lnSpc>
                      </a:pPr>
                      <a:r>
                        <a:rPr lang="en-US" sz="1800" b="1" strike="noStrike" spc="-1">
                          <a:solidFill>
                            <a:srgbClr val="FFFFFF"/>
                          </a:solidFill>
                          <a:latin typeface="Century Gothic"/>
                        </a:rPr>
                        <a:t>Limitations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extLst>
                  <a:ext uri="{0D108BD9-81ED-4DB2-BD59-A6C34878D82A}">
                    <a16:rowId xmlns:a16="http://schemas.microsoft.com/office/drawing/2014/main" val="10000"/>
                  </a:ext>
                </a:extLst>
              </a:tr>
              <a:tr h="2159193">
                <a:tc>
                  <a:txBody>
                    <a:bodyPr/>
                    <a:lstStyle/>
                    <a:p>
                      <a:pPr>
                        <a:lnSpc>
                          <a:spcPct val="100000"/>
                        </a:lnSpc>
                      </a:pPr>
                      <a:r>
                        <a:rPr lang="en-IN" sz="1800" b="0" strike="noStrike" spc="-1" dirty="0">
                          <a:latin typeface="Times New Roman" panose="02020603050405020304" pitchFamily="18" charset="0"/>
                          <a:cs typeface="Times New Roman" panose="02020603050405020304" pitchFamily="18" charset="0"/>
                        </a:rPr>
                        <a:t>9</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A Special-Purpose Peer-to-Peer File Sharing System for Mobile Ad Hoc Networks </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IN" dirty="0">
                          <a:latin typeface="Times New Roman" panose="02020603050405020304" pitchFamily="18" charset="0"/>
                          <a:cs typeface="Times New Roman" panose="02020603050405020304" pitchFamily="18" charset="0"/>
                        </a:rPr>
                        <a:t>Alexander Klemm, Christoph Lindemann, and Oliver P. Wald horst</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gn="ctr">
                        <a:lnSpc>
                          <a:spcPct val="100000"/>
                        </a:lnSpc>
                      </a:pPr>
                      <a:r>
                        <a:rPr lang="en-IN" sz="1800" b="0" strike="noStrike" spc="-1" dirty="0">
                          <a:latin typeface="Times New Roman" panose="02020603050405020304" pitchFamily="18" charset="0"/>
                          <a:cs typeface="Times New Roman" panose="02020603050405020304" pitchFamily="18" charset="0"/>
                        </a:rPr>
                        <a:t>2003</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IN" sz="1800" b="0" strike="noStrike" spc="-1" dirty="0">
                          <a:latin typeface="Times New Roman" panose="02020603050405020304" pitchFamily="18" charset="0"/>
                          <a:cs typeface="Times New Roman" panose="02020603050405020304" pitchFamily="18" charset="0"/>
                        </a:rPr>
                        <a:t>Research paper</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a special purpose system for searching and file transfer tailored to both the characteristics of MANET and the requirements of peer-to-peer file sharing</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The researchers proposed the use of this structure for audio; it is not suitable for high-capacity media such as streaming video</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3EB"/>
                    </a:solidFill>
                  </a:tcPr>
                </a:tc>
                <a:extLst>
                  <a:ext uri="{0D108BD9-81ED-4DB2-BD59-A6C34878D82A}">
                    <a16:rowId xmlns:a16="http://schemas.microsoft.com/office/drawing/2014/main" val="10001"/>
                  </a:ext>
                </a:extLst>
              </a:tr>
              <a:tr h="2418296">
                <a:tc>
                  <a:txBody>
                    <a:bodyPr/>
                    <a:lstStyle/>
                    <a:p>
                      <a:pPr marL="0" indent="0">
                        <a:lnSpc>
                          <a:spcPct val="100000"/>
                        </a:lnSpc>
                      </a:pPr>
                      <a:r>
                        <a:rPr lang="en-IN" sz="1800" b="0" strike="noStrike" spc="-1" dirty="0">
                          <a:latin typeface="Times New Roman" panose="02020603050405020304" pitchFamily="18" charset="0"/>
                          <a:cs typeface="Times New Roman" panose="02020603050405020304" pitchFamily="18" charset="0"/>
                        </a:rPr>
                        <a:t>10</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On-demand Video Streaming in Mobile Opportunistic Networks</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nSpc>
                          <a:spcPct val="100000"/>
                        </a:lnSpc>
                      </a:pPr>
                      <a:r>
                        <a:rPr lang="en-IN" dirty="0">
                          <a:latin typeface="Times New Roman" panose="02020603050405020304" pitchFamily="18" charset="0"/>
                          <a:cs typeface="Times New Roman" panose="02020603050405020304" pitchFamily="18" charset="0"/>
                        </a:rPr>
                        <a:t>Hayoung Yoon, Jong Won Kim, </a:t>
                      </a:r>
                      <a:r>
                        <a:rPr lang="en-IN" dirty="0" err="1">
                          <a:latin typeface="Times New Roman" panose="02020603050405020304" pitchFamily="18" charset="0"/>
                          <a:cs typeface="Times New Roman" panose="02020603050405020304" pitchFamily="18" charset="0"/>
                        </a:rPr>
                        <a:t>Feiselia</a:t>
                      </a:r>
                      <a:r>
                        <a:rPr lang="en-IN" dirty="0">
                          <a:latin typeface="Times New Roman" panose="02020603050405020304" pitchFamily="18" charset="0"/>
                          <a:cs typeface="Times New Roman" panose="02020603050405020304" pitchFamily="18" charset="0"/>
                        </a:rPr>
                        <a:t> Tan, and Robert Hsieh</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gn="ctr">
                        <a:lnSpc>
                          <a:spcPct val="100000"/>
                        </a:lnSpc>
                      </a:pPr>
                      <a:r>
                        <a:rPr lang="en-IN" sz="1800" b="0" strike="noStrike" spc="-1" dirty="0">
                          <a:latin typeface="Times New Roman" panose="02020603050405020304" pitchFamily="18" charset="0"/>
                          <a:cs typeface="Times New Roman" panose="02020603050405020304" pitchFamily="18" charset="0"/>
                        </a:rPr>
                        <a:t>2008</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strike="noStrike" spc="-1" dirty="0">
                          <a:latin typeface="Times New Roman" panose="02020603050405020304" pitchFamily="18" charset="0"/>
                          <a:cs typeface="Times New Roman" panose="02020603050405020304" pitchFamily="18" charset="0"/>
                        </a:rPr>
                        <a:t>Research paper</a:t>
                      </a:r>
                    </a:p>
                    <a:p>
                      <a:pPr>
                        <a:lnSpc>
                          <a:spcPct val="100000"/>
                        </a:lnSpc>
                      </a:pP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nSpc>
                          <a:spcPct val="100000"/>
                        </a:lnSpc>
                      </a:pPr>
                      <a:r>
                        <a:rPr lang="en-IN" dirty="0">
                          <a:latin typeface="Times New Roman" panose="02020603050405020304" pitchFamily="18" charset="0"/>
                          <a:cs typeface="Times New Roman" panose="02020603050405020304" pitchFamily="18" charset="0"/>
                        </a:rPr>
                        <a:t>Proposed </a:t>
                      </a:r>
                      <a:r>
                        <a:rPr lang="en-IN" dirty="0" err="1">
                          <a:latin typeface="Times New Roman" panose="02020603050405020304" pitchFamily="18" charset="0"/>
                          <a:cs typeface="Times New Roman" panose="02020603050405020304" pitchFamily="18" charset="0"/>
                        </a:rPr>
                        <a:t>MOVi</a:t>
                      </a:r>
                      <a:r>
                        <a:rPr lang="en-IN" dirty="0">
                          <a:latin typeface="Times New Roman" panose="02020603050405020304" pitchFamily="18" charset="0"/>
                          <a:cs typeface="Times New Roman" panose="02020603050405020304" pitchFamily="18" charset="0"/>
                        </a:rPr>
                        <a:t> (Mobile Opportunistic Video-on-demand), a mobile peer-to-peer video-on-demand application based on ubiquitous WIFI enabled devices such as smartphones and Ultra Mobile PCs</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It exploits sparsely distributed access points, user mobility , fluctuating to provide a high bitrate on-demand video streaming service.</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1008391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Droplet</Template>
  <TotalTime>2130</TotalTime>
  <Words>2690</Words>
  <Application>Microsoft Office PowerPoint</Application>
  <PresentationFormat>Widescreen</PresentationFormat>
  <Paragraphs>311</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Century Gothic</vt:lpstr>
      <vt:lpstr>Symbol</vt:lpstr>
      <vt:lpstr>Times New Roman</vt:lpstr>
      <vt:lpstr>Tw Cen MT</vt:lpstr>
      <vt:lpstr>Wingdings</vt:lpstr>
      <vt:lpstr>Droplet</vt:lpstr>
      <vt:lpstr>DEPARTEMENT OF INFORMATION SCIENCE &amp; ENGINEERING FINAL YEAR PROJECT  (2020-2021) </vt:lpstr>
      <vt:lpstr>Contents:</vt:lpstr>
      <vt:lpstr>Introduction</vt:lpstr>
      <vt:lpstr>Literature survey</vt:lpstr>
      <vt:lpstr>Reference Papers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 of current work</vt:lpstr>
      <vt:lpstr>Objectives</vt:lpstr>
      <vt:lpstr>Proposed System</vt:lpstr>
      <vt:lpstr>Methodology</vt:lpstr>
      <vt:lpstr>Flow chart</vt:lpstr>
      <vt:lpstr>Use case diagram</vt:lpstr>
      <vt:lpstr>Screenshots</vt:lpstr>
      <vt:lpstr>PowerPoint Presentation</vt:lpstr>
      <vt:lpstr>PowerPoint Presentation</vt:lpstr>
      <vt:lpstr>PowerPoint Presentation</vt:lpstr>
      <vt:lpstr>Flow of application</vt:lpstr>
      <vt:lpstr>PowerPoint Presentation</vt:lpstr>
      <vt:lpstr>PowerPoint Presentation</vt:lpstr>
      <vt:lpstr>PowerPoint Presentation</vt:lpstr>
      <vt:lpstr>Hardware/Software Requirements</vt:lpstr>
      <vt:lpstr>Conclusion</vt:lpstr>
      <vt:lpstr>Future scope</vt:lpstr>
      <vt:lpstr>References</vt:lpstr>
      <vt:lpstr>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estimation of unstudded diamonds.</dc:title>
  <dc:creator>yash jain</dc:creator>
  <cp:lastModifiedBy>sakthi swarup</cp:lastModifiedBy>
  <cp:revision>232</cp:revision>
  <dcterms:created xsi:type="dcterms:W3CDTF">2017-11-11T05:32:08Z</dcterms:created>
  <dcterms:modified xsi:type="dcterms:W3CDTF">2021-06-02T03:56:42Z</dcterms:modified>
</cp:coreProperties>
</file>