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8"/>
  </p:notesMasterIdLst>
  <p:handoutMasterIdLst>
    <p:handoutMasterId r:id="rId19"/>
  </p:handoutMasterIdLst>
  <p:sldIdLst>
    <p:sldId id="281" r:id="rId5"/>
    <p:sldId id="371" r:id="rId6"/>
    <p:sldId id="353" r:id="rId7"/>
    <p:sldId id="364" r:id="rId8"/>
    <p:sldId id="365" r:id="rId9"/>
    <p:sldId id="366" r:id="rId10"/>
    <p:sldId id="367" r:id="rId11"/>
    <p:sldId id="368" r:id="rId12"/>
    <p:sldId id="362" r:id="rId13"/>
    <p:sldId id="363" r:id="rId14"/>
    <p:sldId id="369" r:id="rId15"/>
    <p:sldId id="372" r:id="rId16"/>
    <p:sldId id="3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nam Jyoshitha" userId="65d7eb2168dcc0fb" providerId="LiveId" clId="{2B7CBB96-20EC-4950-A7F2-9B8B1ADDAA2E}"/>
    <pc:docChg chg="addSld delSld modSld">
      <pc:chgData name="Yannam Jyoshitha" userId="65d7eb2168dcc0fb" providerId="LiveId" clId="{2B7CBB96-20EC-4950-A7F2-9B8B1ADDAA2E}" dt="2024-08-11T12:46:34.396" v="84" actId="1076"/>
      <pc:docMkLst>
        <pc:docMk/>
      </pc:docMkLst>
      <pc:sldChg chg="modSp mod">
        <pc:chgData name="Yannam Jyoshitha" userId="65d7eb2168dcc0fb" providerId="LiveId" clId="{2B7CBB96-20EC-4950-A7F2-9B8B1ADDAA2E}" dt="2024-08-11T04:21:29.904" v="65" actId="20577"/>
        <pc:sldMkLst>
          <pc:docMk/>
          <pc:sldMk cId="2177544562" sldId="353"/>
        </pc:sldMkLst>
        <pc:spChg chg="mod">
          <ac:chgData name="Yannam Jyoshitha" userId="65d7eb2168dcc0fb" providerId="LiveId" clId="{2B7CBB96-20EC-4950-A7F2-9B8B1ADDAA2E}" dt="2024-08-11T04:21:29.904" v="65" actId="20577"/>
          <ac:spMkLst>
            <pc:docMk/>
            <pc:sldMk cId="2177544562" sldId="353"/>
            <ac:spMk id="3" creationId="{817D061C-023A-4DD9-8847-DD7718553EA4}"/>
          </ac:spMkLst>
        </pc:spChg>
      </pc:sldChg>
      <pc:sldChg chg="modSp del mod">
        <pc:chgData name="Yannam Jyoshitha" userId="65d7eb2168dcc0fb" providerId="LiveId" clId="{2B7CBB96-20EC-4950-A7F2-9B8B1ADDAA2E}" dt="2024-08-11T11:17:29.671" v="67" actId="47"/>
        <pc:sldMkLst>
          <pc:docMk/>
          <pc:sldMk cId="1475952504" sldId="361"/>
        </pc:sldMkLst>
        <pc:spChg chg="mod">
          <ac:chgData name="Yannam Jyoshitha" userId="65d7eb2168dcc0fb" providerId="LiveId" clId="{2B7CBB96-20EC-4950-A7F2-9B8B1ADDAA2E}" dt="2024-08-10T19:23:14.142" v="13" actId="20577"/>
          <ac:spMkLst>
            <pc:docMk/>
            <pc:sldMk cId="1475952504" sldId="361"/>
            <ac:spMk id="3" creationId="{817D061C-023A-4DD9-8847-DD7718553EA4}"/>
          </ac:spMkLst>
        </pc:spChg>
      </pc:sldChg>
      <pc:sldChg chg="addSp delSp modSp mod">
        <pc:chgData name="Yannam Jyoshitha" userId="65d7eb2168dcc0fb" providerId="LiveId" clId="{2B7CBB96-20EC-4950-A7F2-9B8B1ADDAA2E}" dt="2024-08-11T11:40:17.467" v="73" actId="207"/>
        <pc:sldMkLst>
          <pc:docMk/>
          <pc:sldMk cId="2933263874" sldId="364"/>
        </pc:sldMkLst>
        <pc:spChg chg="del">
          <ac:chgData name="Yannam Jyoshitha" userId="65d7eb2168dcc0fb" providerId="LiveId" clId="{2B7CBB96-20EC-4950-A7F2-9B8B1ADDAA2E}" dt="2024-08-11T11:39:17.845" v="68" actId="22"/>
          <ac:spMkLst>
            <pc:docMk/>
            <pc:sldMk cId="2933263874" sldId="364"/>
            <ac:spMk id="3" creationId="{817D061C-023A-4DD9-8847-DD7718553EA4}"/>
          </ac:spMkLst>
        </pc:spChg>
        <pc:spChg chg="add mod">
          <ac:chgData name="Yannam Jyoshitha" userId="65d7eb2168dcc0fb" providerId="LiveId" clId="{2B7CBB96-20EC-4950-A7F2-9B8B1ADDAA2E}" dt="2024-08-11T11:40:17.467" v="73" actId="207"/>
          <ac:spMkLst>
            <pc:docMk/>
            <pc:sldMk cId="2933263874" sldId="364"/>
            <ac:spMk id="6" creationId="{A2EFF7B8-CDA1-39B1-1DB9-D8F608A00284}"/>
          </ac:spMkLst>
        </pc:spChg>
        <pc:picChg chg="add mod ord">
          <ac:chgData name="Yannam Jyoshitha" userId="65d7eb2168dcc0fb" providerId="LiveId" clId="{2B7CBB96-20EC-4950-A7F2-9B8B1ADDAA2E}" dt="2024-08-11T11:39:17.845" v="68" actId="22"/>
          <ac:picMkLst>
            <pc:docMk/>
            <pc:sldMk cId="2933263874" sldId="364"/>
            <ac:picMk id="5" creationId="{462A42A4-8062-7AE9-D3AD-E9D107B1E41C}"/>
          </ac:picMkLst>
        </pc:picChg>
      </pc:sldChg>
      <pc:sldChg chg="add">
        <pc:chgData name="Yannam Jyoshitha" userId="65d7eb2168dcc0fb" providerId="LiveId" clId="{2B7CBB96-20EC-4950-A7F2-9B8B1ADDAA2E}" dt="2024-08-11T11:17:16.003" v="66"/>
        <pc:sldMkLst>
          <pc:docMk/>
          <pc:sldMk cId="3484918518" sldId="371"/>
        </pc:sldMkLst>
      </pc:sldChg>
      <pc:sldChg chg="addSp delSp modSp add mod">
        <pc:chgData name="Yannam Jyoshitha" userId="65d7eb2168dcc0fb" providerId="LiveId" clId="{2B7CBB96-20EC-4950-A7F2-9B8B1ADDAA2E}" dt="2024-08-11T12:46:34.396" v="84" actId="1076"/>
        <pc:sldMkLst>
          <pc:docMk/>
          <pc:sldMk cId="1681904583" sldId="372"/>
        </pc:sldMkLst>
        <pc:spChg chg="del mod">
          <ac:chgData name="Yannam Jyoshitha" userId="65d7eb2168dcc0fb" providerId="LiveId" clId="{2B7CBB96-20EC-4950-A7F2-9B8B1ADDAA2E}" dt="2024-08-11T12:45:36.273" v="76" actId="22"/>
          <ac:spMkLst>
            <pc:docMk/>
            <pc:sldMk cId="1681904583" sldId="372"/>
            <ac:spMk id="3" creationId="{817D061C-023A-4DD9-8847-DD7718553EA4}"/>
          </ac:spMkLst>
        </pc:spChg>
        <pc:picChg chg="add mod ord">
          <ac:chgData name="Yannam Jyoshitha" userId="65d7eb2168dcc0fb" providerId="LiveId" clId="{2B7CBB96-20EC-4950-A7F2-9B8B1ADDAA2E}" dt="2024-08-11T12:46:34.396" v="84" actId="1076"/>
          <ac:picMkLst>
            <pc:docMk/>
            <pc:sldMk cId="1681904583" sldId="372"/>
            <ac:picMk id="5" creationId="{515F78A1-96FC-4B72-9B26-0202F2D391D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8/11/2024</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8/11/2024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title"/>
          </p:nvPr>
        </p:nvSpPr>
        <p:spPr>
          <a:xfrm>
            <a:off x="1078991" y="1938528"/>
            <a:ext cx="7352739" cy="2990088"/>
          </a:xfrm>
        </p:spPr>
        <p:txBody>
          <a:bodyPr/>
          <a:lstStyle/>
          <a:p>
            <a:r>
              <a:rPr lang="en-US" sz="6600" dirty="0">
                <a:effectLst/>
                <a:latin typeface="Times New Roman" panose="02020603050405020304" pitchFamily="18" charset="0"/>
                <a:ea typeface="Carlito"/>
                <a:cs typeface="Times New Roman" panose="02020603050405020304" pitchFamily="18" charset="0"/>
              </a:rPr>
              <a:t>Scalable</a:t>
            </a:r>
            <a:r>
              <a:rPr lang="en-US" sz="6600" spc="55" dirty="0">
                <a:effectLst/>
                <a:latin typeface="Times New Roman" panose="02020603050405020304" pitchFamily="18" charset="0"/>
                <a:ea typeface="Carlito"/>
                <a:cs typeface="Times New Roman" panose="02020603050405020304" pitchFamily="18" charset="0"/>
              </a:rPr>
              <a:t> </a:t>
            </a:r>
            <a:r>
              <a:rPr lang="en-US" sz="6600" dirty="0">
                <a:effectLst/>
                <a:latin typeface="Times New Roman" panose="02020603050405020304" pitchFamily="18" charset="0"/>
                <a:ea typeface="Carlito"/>
                <a:cs typeface="Times New Roman" panose="02020603050405020304" pitchFamily="18" charset="0"/>
              </a:rPr>
              <a:t>Fitness</a:t>
            </a:r>
            <a:r>
              <a:rPr lang="en-US" sz="6600" spc="175" dirty="0">
                <a:effectLst/>
                <a:latin typeface="Times New Roman" panose="02020603050405020304" pitchFamily="18" charset="0"/>
                <a:ea typeface="Carlito"/>
                <a:cs typeface="Times New Roman" panose="02020603050405020304" pitchFamily="18" charset="0"/>
              </a:rPr>
              <a:t> </a:t>
            </a:r>
            <a:r>
              <a:rPr lang="en-US" sz="6600" dirty="0">
                <a:effectLst/>
                <a:latin typeface="Times New Roman" panose="02020603050405020304" pitchFamily="18" charset="0"/>
                <a:ea typeface="Carlito"/>
                <a:cs typeface="Times New Roman" panose="02020603050405020304" pitchFamily="18" charset="0"/>
              </a:rPr>
              <a:t>data</a:t>
            </a:r>
            <a:r>
              <a:rPr lang="en-US" sz="6600" spc="85" dirty="0">
                <a:effectLst/>
                <a:latin typeface="Times New Roman" panose="02020603050405020304" pitchFamily="18" charset="0"/>
                <a:ea typeface="Carlito"/>
                <a:cs typeface="Times New Roman" panose="02020603050405020304" pitchFamily="18" charset="0"/>
              </a:rPr>
              <a:t> </a:t>
            </a:r>
            <a:r>
              <a:rPr lang="en-US" sz="6600" spc="-10" dirty="0">
                <a:effectLst/>
                <a:latin typeface="Times New Roman" panose="02020603050405020304" pitchFamily="18" charset="0"/>
                <a:ea typeface="Carlito"/>
                <a:cs typeface="Times New Roman" panose="02020603050405020304" pitchFamily="18" charset="0"/>
              </a:rPr>
              <a:t>exploration</a:t>
            </a:r>
            <a:endParaRPr lang="en-US" dirty="0"/>
          </a:p>
        </p:txBody>
      </p:sp>
      <p:sp>
        <p:nvSpPr>
          <p:cNvPr id="3" name="Subtitle 2">
            <a:extLst>
              <a:ext uri="{FF2B5EF4-FFF2-40B4-BE49-F238E27FC236}">
                <a16:creationId xmlns:a16="http://schemas.microsoft.com/office/drawing/2014/main" id="{ED9E8FDB-60EE-45AE-BB89-9A561A61C2AC}"/>
              </a:ext>
            </a:extLst>
          </p:cNvPr>
          <p:cNvSpPr>
            <a:spLocks noGrp="1"/>
          </p:cNvSpPr>
          <p:nvPr>
            <p:ph type="body" idx="1"/>
          </p:nvPr>
        </p:nvSpPr>
        <p:spPr>
          <a:xfrm>
            <a:off x="8604985" y="5553778"/>
            <a:ext cx="3587015" cy="1193532"/>
          </a:xfrm>
          <a:solidFill>
            <a:schemeClr val="bg1"/>
          </a:solidFill>
          <a:ln>
            <a:solidFill>
              <a:schemeClr val="bg2"/>
            </a:solidFill>
          </a:ln>
        </p:spPr>
        <p:txBody>
          <a:bodyPr>
            <a:normAutofit lnSpcReduction="10000"/>
          </a:bodyPr>
          <a:lstStyle/>
          <a:p>
            <a:r>
              <a:rPr lang="en-US" sz="1800" dirty="0">
                <a:solidFill>
                  <a:schemeClr val="tx1"/>
                </a:solidFill>
                <a:effectLst/>
                <a:latin typeface="Carlito"/>
                <a:ea typeface="Carlito"/>
                <a:cs typeface="Carlito"/>
              </a:rPr>
              <a:t>Sakthi Swarup </a:t>
            </a:r>
            <a:r>
              <a:rPr lang="en-US" sz="1800" dirty="0" err="1">
                <a:solidFill>
                  <a:schemeClr val="tx1"/>
                </a:solidFill>
                <a:effectLst/>
                <a:latin typeface="Carlito"/>
                <a:ea typeface="Carlito"/>
                <a:cs typeface="Carlito"/>
              </a:rPr>
              <a:t>Vasanadu</a:t>
            </a:r>
            <a:r>
              <a:rPr lang="en-US" sz="1800" dirty="0">
                <a:solidFill>
                  <a:schemeClr val="tx1"/>
                </a:solidFill>
                <a:effectLst/>
                <a:latin typeface="Carlito"/>
                <a:ea typeface="Carlito"/>
                <a:cs typeface="Carlito"/>
              </a:rPr>
              <a:t> Kasi – 62</a:t>
            </a:r>
          </a:p>
          <a:p>
            <a:r>
              <a:rPr lang="en-US" sz="1800" dirty="0">
                <a:solidFill>
                  <a:schemeClr val="tx1"/>
                </a:solidFill>
                <a:effectLst/>
                <a:latin typeface="Carlito"/>
                <a:ea typeface="Carlito"/>
                <a:cs typeface="Carlito"/>
              </a:rPr>
              <a:t> </a:t>
            </a:r>
            <a:r>
              <a:rPr lang="en-US" sz="1800" dirty="0" err="1">
                <a:solidFill>
                  <a:schemeClr val="tx1"/>
                </a:solidFill>
                <a:effectLst/>
                <a:latin typeface="Carlito"/>
                <a:ea typeface="Carlito"/>
                <a:cs typeface="Carlito"/>
              </a:rPr>
              <a:t>Chanti</a:t>
            </a:r>
            <a:r>
              <a:rPr lang="en-US" sz="1800" dirty="0">
                <a:solidFill>
                  <a:schemeClr val="tx1"/>
                </a:solidFill>
                <a:effectLst/>
                <a:latin typeface="Carlito"/>
                <a:ea typeface="Carlito"/>
                <a:cs typeface="Carlito"/>
              </a:rPr>
              <a:t> Lalitha </a:t>
            </a:r>
            <a:r>
              <a:rPr lang="en-US" sz="1800" dirty="0" err="1">
                <a:solidFill>
                  <a:schemeClr val="tx1"/>
                </a:solidFill>
                <a:effectLst/>
                <a:latin typeface="Carlito"/>
                <a:ea typeface="Carlito"/>
                <a:cs typeface="Carlito"/>
              </a:rPr>
              <a:t>Pragnya</a:t>
            </a:r>
            <a:r>
              <a:rPr lang="en-US" sz="1800" dirty="0">
                <a:solidFill>
                  <a:schemeClr val="tx1"/>
                </a:solidFill>
                <a:effectLst/>
                <a:latin typeface="Carlito"/>
                <a:ea typeface="Carlito"/>
                <a:cs typeface="Carlito"/>
              </a:rPr>
              <a:t> </a:t>
            </a:r>
            <a:r>
              <a:rPr lang="en-US" sz="1800" dirty="0" err="1">
                <a:solidFill>
                  <a:schemeClr val="tx1"/>
                </a:solidFill>
                <a:effectLst/>
                <a:latin typeface="Carlito"/>
                <a:ea typeface="Carlito"/>
                <a:cs typeface="Carlito"/>
              </a:rPr>
              <a:t>Ravula</a:t>
            </a:r>
            <a:r>
              <a:rPr lang="en-US" sz="1800" dirty="0">
                <a:solidFill>
                  <a:schemeClr val="tx1"/>
                </a:solidFill>
                <a:effectLst/>
                <a:latin typeface="Carlito"/>
                <a:ea typeface="Carlito"/>
                <a:cs typeface="Carlito"/>
              </a:rPr>
              <a:t> - 45 </a:t>
            </a:r>
          </a:p>
          <a:p>
            <a:r>
              <a:rPr lang="en-US" sz="1800" dirty="0">
                <a:solidFill>
                  <a:schemeClr val="tx1"/>
                </a:solidFill>
                <a:effectLst/>
                <a:latin typeface="Carlito"/>
                <a:ea typeface="Carlito"/>
                <a:cs typeface="Carlito"/>
              </a:rPr>
              <a:t>Jyoshitha Yannam – 67</a:t>
            </a:r>
          </a:p>
          <a:p>
            <a:endParaRPr lang="en-US" dirty="0">
              <a:solidFill>
                <a:schemeClr val="tx1"/>
              </a:solidFill>
            </a:endParaRP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App Registration in Azure Active Directory</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Registering the application in Azure Active Directory (AAD) was a critical step in securing access to Azure resources. </a:t>
            </a:r>
          </a:p>
          <a:p>
            <a:pPr algn="just"/>
            <a:r>
              <a:rPr lang="en-US" sz="2400" dirty="0">
                <a:latin typeface="Times New Roman" panose="02020603050405020304" pitchFamily="18" charset="0"/>
                <a:cs typeface="Times New Roman" panose="02020603050405020304" pitchFamily="18" charset="0"/>
              </a:rPr>
              <a:t>By doing so, we ensured that only authorized applications and users could interact with sensitive project data and services, thereby protecting the project from unauthorized access and potential security breaches.</a:t>
            </a:r>
          </a:p>
        </p:txBody>
      </p:sp>
    </p:spTree>
    <p:extLst>
      <p:ext uri="{BB962C8B-B14F-4D97-AF65-F5344CB8AC3E}">
        <p14:creationId xmlns:p14="http://schemas.microsoft.com/office/powerpoint/2010/main" val="310616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Power BI: Data </a:t>
            </a:r>
            <a:r>
              <a:rPr lang="en-US" dirty="0" err="1"/>
              <a:t>Visualisation</a:t>
            </a:r>
            <a:endParaRPr lang="en-US" dirty="0"/>
          </a:p>
        </p:txBody>
      </p:sp>
      <p:sp>
        <p:nvSpPr>
          <p:cNvPr id="3" name="Text Placeholder 2">
            <a:extLst>
              <a:ext uri="{FF2B5EF4-FFF2-40B4-BE49-F238E27FC236}">
                <a16:creationId xmlns:a16="http://schemas.microsoft.com/office/drawing/2014/main" id="{817D061C-023A-4DD9-8847-DD7718553EA4}"/>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Power BI was used to transform the processed data into interactive visualizations and reports. These reports made complex data more understandable and actionable.</a:t>
            </a:r>
          </a:p>
          <a:p>
            <a:pPr algn="just"/>
            <a:r>
              <a:rPr lang="en-US" sz="2400" dirty="0">
                <a:latin typeface="Times New Roman" panose="02020603050405020304" pitchFamily="18" charset="0"/>
                <a:cs typeface="Times New Roman" panose="02020603050405020304" pitchFamily="18" charset="0"/>
              </a:rPr>
              <a:t>The visualizations created in Power BI played a crucial role in enhancing decision-making within the project. By presenting data in a clear and visually appealing manner, these reports helped uncover insights that might have been missed in raw data form, supporting more strategic and informed decisions.</a:t>
            </a:r>
          </a:p>
        </p:txBody>
      </p:sp>
    </p:spTree>
    <p:extLst>
      <p:ext uri="{BB962C8B-B14F-4D97-AF65-F5344CB8AC3E}">
        <p14:creationId xmlns:p14="http://schemas.microsoft.com/office/powerpoint/2010/main" val="2461055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Power BI: Data </a:t>
            </a:r>
            <a:r>
              <a:rPr lang="en-US" dirty="0" err="1"/>
              <a:t>Visualisation</a:t>
            </a:r>
            <a:endParaRPr lang="en-US" dirty="0"/>
          </a:p>
        </p:txBody>
      </p:sp>
      <p:pic>
        <p:nvPicPr>
          <p:cNvPr id="5" name="Content Placeholder 4">
            <a:extLst>
              <a:ext uri="{FF2B5EF4-FFF2-40B4-BE49-F238E27FC236}">
                <a16:creationId xmlns:a16="http://schemas.microsoft.com/office/drawing/2014/main" id="{515F78A1-96FC-4B72-9B26-0202F2D391D2}"/>
              </a:ext>
            </a:extLst>
          </p:cNvPr>
          <p:cNvPicPr>
            <a:picLocks noGrp="1" noChangeAspect="1"/>
          </p:cNvPicPr>
          <p:nvPr>
            <p:ph idx="1"/>
          </p:nvPr>
        </p:nvPicPr>
        <p:blipFill>
          <a:blip r:embed="rId2"/>
          <a:stretch>
            <a:fillRect/>
          </a:stretch>
        </p:blipFill>
        <p:spPr>
          <a:xfrm>
            <a:off x="1425713" y="2006449"/>
            <a:ext cx="9547838" cy="4673484"/>
          </a:xfrm>
        </p:spPr>
      </p:pic>
    </p:spTree>
    <p:extLst>
      <p:ext uri="{BB962C8B-B14F-4D97-AF65-F5344CB8AC3E}">
        <p14:creationId xmlns:p14="http://schemas.microsoft.com/office/powerpoint/2010/main" val="1681904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We successfully set up and used Azure services to store, process, and analyze our project data. This setup made our work more efficient and our analysis more accurate.</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7472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This project aims to analyze fitness tracker data using Microsoft Azure to gain insights into physical activity and health trends. By examining data from devices like Fitbit, we will explore patterns in daily steps, calories burned and  distance traveled.</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491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Dataset Description</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dataset is acquired from Kaggle.</a:t>
            </a:r>
          </a:p>
          <a:p>
            <a:pPr algn="just"/>
            <a:r>
              <a:rPr lang="en-US" sz="2400" dirty="0">
                <a:latin typeface="Times New Roman" panose="02020603050405020304" pitchFamily="18" charset="0"/>
                <a:cs typeface="Times New Roman" panose="02020603050405020304" pitchFamily="18" charset="0"/>
              </a:rPr>
              <a:t>The data consists daily records of user activities such as steps, distance covered in different activity intensities, minutes spent in different activity levels and calories burned.</a:t>
            </a:r>
          </a:p>
          <a:p>
            <a:pPr algn="just"/>
            <a:r>
              <a:rPr lang="en-US" sz="2400" dirty="0">
                <a:latin typeface="Times New Roman" panose="02020603050405020304" pitchFamily="18" charset="0"/>
                <a:cs typeface="Times New Roman" panose="02020603050405020304" pitchFamily="18" charset="0"/>
              </a:rPr>
              <a:t>Overall, the dataset provides a detailed view of users' physical activity over time.</a:t>
            </a:r>
          </a:p>
        </p:txBody>
      </p:sp>
    </p:spTree>
    <p:extLst>
      <p:ext uri="{BB962C8B-B14F-4D97-AF65-F5344CB8AC3E}">
        <p14:creationId xmlns:p14="http://schemas.microsoft.com/office/powerpoint/2010/main" val="217754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Azure Architecture</a:t>
            </a:r>
          </a:p>
        </p:txBody>
      </p:sp>
      <p:pic>
        <p:nvPicPr>
          <p:cNvPr id="5" name="Content Placeholder 4">
            <a:extLst>
              <a:ext uri="{FF2B5EF4-FFF2-40B4-BE49-F238E27FC236}">
                <a16:creationId xmlns:a16="http://schemas.microsoft.com/office/drawing/2014/main" id="{462A42A4-8062-7AE9-D3AD-E9D107B1E41C}"/>
              </a:ext>
            </a:extLst>
          </p:cNvPr>
          <p:cNvPicPr>
            <a:picLocks noGrp="1" noChangeAspect="1"/>
          </p:cNvPicPr>
          <p:nvPr>
            <p:ph idx="1"/>
          </p:nvPr>
        </p:nvPicPr>
        <p:blipFill>
          <a:blip r:embed="rId2"/>
          <a:stretch>
            <a:fillRect/>
          </a:stretch>
        </p:blipFill>
        <p:spPr>
          <a:xfrm>
            <a:off x="1116013" y="2585284"/>
            <a:ext cx="10167937" cy="3479719"/>
          </a:xfrm>
        </p:spPr>
      </p:pic>
      <p:sp>
        <p:nvSpPr>
          <p:cNvPr id="6" name="TextBox 5">
            <a:extLst>
              <a:ext uri="{FF2B5EF4-FFF2-40B4-BE49-F238E27FC236}">
                <a16:creationId xmlns:a16="http://schemas.microsoft.com/office/drawing/2014/main" id="{A2EFF7B8-CDA1-39B1-1DB9-D8F608A00284}"/>
              </a:ext>
            </a:extLst>
          </p:cNvPr>
          <p:cNvSpPr txBox="1"/>
          <p:nvPr/>
        </p:nvSpPr>
        <p:spPr>
          <a:xfrm>
            <a:off x="1115568" y="5305927"/>
            <a:ext cx="1492878" cy="759075"/>
          </a:xfrm>
          <a:prstGeom prst="rect">
            <a:avLst/>
          </a:prstGeom>
          <a:solidFill>
            <a:schemeClr val="bg2">
              <a:lumMod val="95000"/>
            </a:schemeClr>
          </a:solidFill>
        </p:spPr>
        <p:txBody>
          <a:bodyPr wrap="square" rtlCol="0">
            <a:spAutoFit/>
          </a:bodyPr>
          <a:lstStyle/>
          <a:p>
            <a:endParaRPr lang="en-US" dirty="0"/>
          </a:p>
        </p:txBody>
      </p:sp>
    </p:spTree>
    <p:extLst>
      <p:ext uri="{BB962C8B-B14F-4D97-AF65-F5344CB8AC3E}">
        <p14:creationId xmlns:p14="http://schemas.microsoft.com/office/powerpoint/2010/main" val="293326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Creating storage account</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storage account is the cornerstone of any Azure-based data project. </a:t>
            </a:r>
          </a:p>
          <a:p>
            <a:pPr algn="just"/>
            <a:r>
              <a:rPr lang="en-US" sz="2400" dirty="0">
                <a:latin typeface="Times New Roman" panose="02020603050405020304" pitchFamily="18" charset="0"/>
                <a:cs typeface="Times New Roman" panose="02020603050405020304" pitchFamily="18" charset="0"/>
              </a:rPr>
              <a:t>This storage account serves as the central repository for all data, ensuring that it is securely stored and easily accessible throughout the project lifecycle.</a:t>
            </a:r>
          </a:p>
          <a:p>
            <a:pPr algn="just"/>
            <a:r>
              <a:rPr lang="en-US" sz="2400" dirty="0">
                <a:latin typeface="Times New Roman" panose="02020603050405020304" pitchFamily="18" charset="0"/>
                <a:cs typeface="Times New Roman" panose="02020603050405020304" pitchFamily="18" charset="0"/>
              </a:rPr>
              <a:t>This step is crucial for setting the foundation for all subsequent data processing activities.</a:t>
            </a:r>
          </a:p>
        </p:txBody>
      </p:sp>
    </p:spTree>
    <p:extLst>
      <p:ext uri="{BB962C8B-B14F-4D97-AF65-F5344CB8AC3E}">
        <p14:creationId xmlns:p14="http://schemas.microsoft.com/office/powerpoint/2010/main" val="182489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Creating a Container in Data Storage</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Organizing data within the storage account through containers is essential for managing large volumes of data efficiently. </a:t>
            </a:r>
          </a:p>
          <a:p>
            <a:pPr algn="just"/>
            <a:r>
              <a:rPr lang="en-US" sz="2400" dirty="0">
                <a:latin typeface="Times New Roman" panose="02020603050405020304" pitchFamily="18" charset="0"/>
                <a:cs typeface="Times New Roman" panose="02020603050405020304" pitchFamily="18" charset="0"/>
              </a:rPr>
              <a:t>Containers allow for logical segregation of data, making it easier to manage, retrieve and secure. This organization is particularly important when dealing with multiple datasets or when different access controls need to be applied to various parts of the data.</a:t>
            </a:r>
          </a:p>
        </p:txBody>
      </p:sp>
    </p:spTree>
    <p:extLst>
      <p:ext uri="{BB962C8B-B14F-4D97-AF65-F5344CB8AC3E}">
        <p14:creationId xmlns:p14="http://schemas.microsoft.com/office/powerpoint/2010/main" val="103593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normAutofit/>
          </a:bodyPr>
          <a:lstStyle/>
          <a:p>
            <a:r>
              <a:rPr lang="en-US" dirty="0"/>
              <a:t>Azure Data Factory</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ETL (Extract, Transform, Load) process is the backbone of the project’s data pipeline, enabling the seamless flow of data from various sources into a format that is ready for analysis.</a:t>
            </a:r>
          </a:p>
          <a:p>
            <a:pPr algn="just"/>
            <a:r>
              <a:rPr lang="en-US" sz="2400" dirty="0">
                <a:latin typeface="Times New Roman" panose="02020603050405020304" pitchFamily="18" charset="0"/>
                <a:cs typeface="Times New Roman" panose="02020603050405020304" pitchFamily="18" charset="0"/>
              </a:rPr>
              <a:t>Through the ETL process, raw data is cleaned, transformed and enriched making it more useful for analysis. This step enhances data quality and ensures that the data used in analysis is accurate, up-to-date, and relevant, thereby supporting more informed decision-making.</a:t>
            </a:r>
          </a:p>
        </p:txBody>
      </p:sp>
    </p:spTree>
    <p:extLst>
      <p:ext uri="{BB962C8B-B14F-4D97-AF65-F5344CB8AC3E}">
        <p14:creationId xmlns:p14="http://schemas.microsoft.com/office/powerpoint/2010/main" val="3403558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GitHub Integration</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Integrating GitHub into the Azure project provided a powerful platform for version control and collaboration. </a:t>
            </a:r>
          </a:p>
          <a:p>
            <a:pPr algn="just"/>
            <a:r>
              <a:rPr lang="en-US" sz="2400" dirty="0">
                <a:latin typeface="Times New Roman" panose="02020603050405020304" pitchFamily="18" charset="0"/>
                <a:cs typeface="Times New Roman" panose="02020603050405020304" pitchFamily="18" charset="0"/>
              </a:rPr>
              <a:t>It allowed multiple team members to work on the project simultaneously, with changes being tracked and managed effectively. This setup minimized the risks associated with code conflicts and ensured that all team members were working with the latest version of the code.</a:t>
            </a:r>
          </a:p>
        </p:txBody>
      </p:sp>
    </p:spTree>
    <p:extLst>
      <p:ext uri="{BB962C8B-B14F-4D97-AF65-F5344CB8AC3E}">
        <p14:creationId xmlns:p14="http://schemas.microsoft.com/office/powerpoint/2010/main" val="686620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Cluster Creation</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cluster provides the computing power needed to process large datasets and run complex tasks.</a:t>
            </a:r>
          </a:p>
          <a:p>
            <a:pPr algn="just"/>
            <a:r>
              <a:rPr lang="en-US" sz="2400" dirty="0">
                <a:latin typeface="Times New Roman" panose="02020603050405020304" pitchFamily="18" charset="0"/>
                <a:cs typeface="Times New Roman" panose="02020603050405020304" pitchFamily="18" charset="0"/>
              </a:rPr>
              <a:t>It ensures that our data processing is efficient and can scale up or down based on the workload.</a:t>
            </a:r>
          </a:p>
        </p:txBody>
      </p:sp>
    </p:spTree>
    <p:extLst>
      <p:ext uri="{BB962C8B-B14F-4D97-AF65-F5344CB8AC3E}">
        <p14:creationId xmlns:p14="http://schemas.microsoft.com/office/powerpoint/2010/main" val="22776160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275</TotalTime>
  <Words>634</Words>
  <Application>Microsoft Office PowerPoint</Application>
  <PresentationFormat>Widescreen</PresentationFormat>
  <Paragraphs>39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Avenir Next LT Pro</vt:lpstr>
      <vt:lpstr>Calibri</vt:lpstr>
      <vt:lpstr>Carlito</vt:lpstr>
      <vt:lpstr>Segoe UI</vt:lpstr>
      <vt:lpstr>Times New Roman</vt:lpstr>
      <vt:lpstr>AccentBoxVTI</vt:lpstr>
      <vt:lpstr>Scalable Fitness data exploration</vt:lpstr>
      <vt:lpstr>Introduction</vt:lpstr>
      <vt:lpstr>Dataset Description</vt:lpstr>
      <vt:lpstr>Azure Architecture</vt:lpstr>
      <vt:lpstr>Creating storage account</vt:lpstr>
      <vt:lpstr>Creating a Container in Data Storage</vt:lpstr>
      <vt:lpstr>Azure Data Factory</vt:lpstr>
      <vt:lpstr>GitHub Integration</vt:lpstr>
      <vt:lpstr>Cluster Creation</vt:lpstr>
      <vt:lpstr>App Registration in Azure Active Directory</vt:lpstr>
      <vt:lpstr>Power BI: Data Visualisation</vt:lpstr>
      <vt:lpstr>Power BI: Data Visualisation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Yannam Jyoshitha</dc:creator>
  <cp:lastModifiedBy>Yannam Jyoshitha</cp:lastModifiedBy>
  <cp:revision>1</cp:revision>
  <dcterms:created xsi:type="dcterms:W3CDTF">2024-08-10T13:54:09Z</dcterms:created>
  <dcterms:modified xsi:type="dcterms:W3CDTF">2024-08-11T12:46:37Z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