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Ralew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965474a9_3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814cf7d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814cf7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f14662c3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f14662c3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f14662c38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f14662c3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b9a0b07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CHATBOT FOR HEALTHCARE</a:t>
            </a:r>
            <a:endParaRPr/>
          </a:p>
        </p:txBody>
      </p:sp>
      <p:sp>
        <p:nvSpPr>
          <p:cNvPr id="73" name="Google Shape;73;p13"/>
          <p:cNvSpPr txBox="1">
            <a:spLocks noGrp="1"/>
          </p:cNvSpPr>
          <p:nvPr>
            <p:ph type="subTitle" idx="1"/>
          </p:nvPr>
        </p:nvSpPr>
        <p:spPr>
          <a:xfrm>
            <a:off x="2812492" y="318000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TEAM MEMBER:</a:t>
            </a:r>
            <a:endParaRPr sz="1900"/>
          </a:p>
          <a:p>
            <a:pPr marL="0" lvl="0" indent="0" algn="l" rtl="0">
              <a:spcBef>
                <a:spcPts val="0"/>
              </a:spcBef>
              <a:spcAft>
                <a:spcPts val="0"/>
              </a:spcAft>
              <a:buNone/>
            </a:pPr>
            <a:r>
              <a:rPr lang="en" sz="1900"/>
              <a:t>	ABITHA T</a:t>
            </a:r>
            <a:endParaRPr sz="1900"/>
          </a:p>
          <a:p>
            <a:pPr marL="0" lvl="0" indent="0" algn="l" rtl="0">
              <a:spcBef>
                <a:spcPts val="0"/>
              </a:spcBef>
              <a:spcAft>
                <a:spcPts val="0"/>
              </a:spcAft>
              <a:buNone/>
            </a:pPr>
            <a:r>
              <a:rPr lang="en" sz="1900"/>
              <a:t>	KAVIYA R</a:t>
            </a:r>
            <a:endParaRPr sz="1900"/>
          </a:p>
          <a:p>
            <a:pPr marL="0" lvl="0" indent="0" algn="l" rtl="0">
              <a:spcBef>
                <a:spcPts val="0"/>
              </a:spcBef>
              <a:spcAft>
                <a:spcPts val="0"/>
              </a:spcAft>
              <a:buNone/>
            </a:pPr>
            <a:r>
              <a:rPr lang="en" sz="1900"/>
              <a:t>	RAGAV C T</a:t>
            </a:r>
            <a:endParaRPr sz="1900"/>
          </a:p>
          <a:p>
            <a:pPr marL="0" lvl="0" indent="0" algn="l" rtl="0">
              <a:spcBef>
                <a:spcPts val="0"/>
              </a:spcBef>
              <a:spcAft>
                <a:spcPts val="0"/>
              </a:spcAft>
              <a:buNone/>
            </a:pPr>
            <a:r>
              <a:rPr lang="en" sz="1900"/>
              <a:t>	SAKTHI T M</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487050" y="2835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IDEA</a:t>
            </a:r>
            <a:endParaRPr sz="2400"/>
          </a:p>
        </p:txBody>
      </p:sp>
      <p:sp>
        <p:nvSpPr>
          <p:cNvPr id="79" name="Google Shape;79;p14"/>
          <p:cNvSpPr txBox="1">
            <a:spLocks noGrp="1"/>
          </p:cNvSpPr>
          <p:nvPr>
            <p:ph type="title" idx="4294967295"/>
          </p:nvPr>
        </p:nvSpPr>
        <p:spPr>
          <a:xfrm>
            <a:off x="438525" y="983325"/>
            <a:ext cx="8250900" cy="37224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Font typeface="Lato"/>
              <a:buChar char="●"/>
            </a:pPr>
            <a:r>
              <a:rPr lang="en" sz="2000" b="0" dirty="0">
                <a:latin typeface="Lato"/>
                <a:ea typeface="Lato"/>
                <a:cs typeface="Lato"/>
                <a:sym typeface="Lato"/>
              </a:rPr>
              <a:t>An application that acts as a personal assistant for health and medical related informations.</a:t>
            </a:r>
            <a:endParaRPr sz="2000" b="0" dirty="0">
              <a:latin typeface="Lato"/>
              <a:ea typeface="Lato"/>
              <a:cs typeface="Lato"/>
              <a:sym typeface="Lato"/>
            </a:endParaRPr>
          </a:p>
          <a:p>
            <a:pPr marL="457200" lvl="0" indent="-330200" algn="l" rtl="0">
              <a:lnSpc>
                <a:spcPct val="115000"/>
              </a:lnSpc>
              <a:spcBef>
                <a:spcPts val="0"/>
              </a:spcBef>
              <a:spcAft>
                <a:spcPts val="0"/>
              </a:spcAft>
              <a:buSzPts val="1600"/>
              <a:buFont typeface="Lato"/>
              <a:buChar char="●"/>
            </a:pPr>
            <a:r>
              <a:rPr lang="en" sz="2000" b="0" dirty="0">
                <a:latin typeface="Lato"/>
                <a:ea typeface="Lato"/>
                <a:cs typeface="Lato"/>
                <a:sym typeface="Lato"/>
              </a:rPr>
              <a:t>This chatbot was developed for </a:t>
            </a:r>
            <a:r>
              <a:rPr lang="en" sz="1900" b="0" dirty="0">
                <a:solidFill>
                  <a:srgbClr val="121212"/>
                </a:solidFill>
                <a:highlight>
                  <a:srgbClr val="FFFFFF"/>
                </a:highlight>
                <a:latin typeface="Lato"/>
                <a:ea typeface="Lato"/>
                <a:cs typeface="Lato"/>
                <a:sym typeface="Lato"/>
              </a:rPr>
              <a:t>better organization of patient medical reports, medication management, help in emergency situations or with first aid, offering a solution for simpler medical issues.</a:t>
            </a:r>
            <a:endParaRPr sz="1900" b="0" dirty="0">
              <a:solidFill>
                <a:srgbClr val="121212"/>
              </a:solidFill>
              <a:highlight>
                <a:srgbClr val="FFFFFF"/>
              </a:highlight>
              <a:latin typeface="Lato"/>
              <a:ea typeface="Lato"/>
              <a:cs typeface="Lato"/>
              <a:sym typeface="Lato"/>
            </a:endParaRPr>
          </a:p>
          <a:p>
            <a:pPr marL="457200" lvl="0" indent="-349250" algn="l" rtl="0">
              <a:lnSpc>
                <a:spcPct val="115000"/>
              </a:lnSpc>
              <a:spcBef>
                <a:spcPts val="0"/>
              </a:spcBef>
              <a:spcAft>
                <a:spcPts val="0"/>
              </a:spcAft>
              <a:buClr>
                <a:srgbClr val="121212"/>
              </a:buClr>
              <a:buSzPts val="1900"/>
              <a:buFont typeface="Lato"/>
              <a:buChar char="●"/>
            </a:pPr>
            <a:r>
              <a:rPr lang="en" sz="1900" b="0" dirty="0">
                <a:solidFill>
                  <a:srgbClr val="121212"/>
                </a:solidFill>
                <a:highlight>
                  <a:srgbClr val="FFFFFF"/>
                </a:highlight>
                <a:latin typeface="Lato"/>
                <a:ea typeface="Lato"/>
                <a:cs typeface="Lato"/>
                <a:sym typeface="Lato"/>
              </a:rPr>
              <a:t>The chatbot provides information about the active ingredients present in the medication and alternative medicines.</a:t>
            </a:r>
            <a:endParaRPr sz="1900" b="0" dirty="0">
              <a:solidFill>
                <a:srgbClr val="121212"/>
              </a:solidFill>
              <a:highlight>
                <a:srgbClr val="FFFFFF"/>
              </a:highlight>
              <a:latin typeface="Lato"/>
              <a:ea typeface="Lato"/>
              <a:cs typeface="Lato"/>
              <a:sym typeface="Lato"/>
            </a:endParaRPr>
          </a:p>
          <a:p>
            <a:pPr marL="457200" lvl="0" indent="-349250" algn="l" rtl="0">
              <a:lnSpc>
                <a:spcPct val="115000"/>
              </a:lnSpc>
              <a:spcBef>
                <a:spcPts val="0"/>
              </a:spcBef>
              <a:spcAft>
                <a:spcPts val="0"/>
              </a:spcAft>
              <a:buClr>
                <a:srgbClr val="121212"/>
              </a:buClr>
              <a:buSzPts val="1900"/>
              <a:buFont typeface="Lato"/>
              <a:buChar char="●"/>
            </a:pPr>
            <a:r>
              <a:rPr lang="en" sz="1900" b="0" dirty="0">
                <a:solidFill>
                  <a:srgbClr val="121212"/>
                </a:solidFill>
                <a:highlight>
                  <a:srgbClr val="FFFFFF"/>
                </a:highlight>
                <a:latin typeface="Lato"/>
                <a:ea typeface="Lato"/>
                <a:cs typeface="Lato"/>
                <a:sym typeface="Lato"/>
              </a:rPr>
              <a:t>A personal mental health assistant to help the patient’s with mental health issues by suggesting them with proper meditational solutions.</a:t>
            </a:r>
            <a:endParaRPr sz="1900" b="0" dirty="0">
              <a:solidFill>
                <a:srgbClr val="121212"/>
              </a:solidFill>
              <a:highlight>
                <a:srgbClr val="FFFFFF"/>
              </a:highlight>
              <a:latin typeface="Lato"/>
              <a:ea typeface="Lato"/>
              <a:cs typeface="Lato"/>
              <a:sym typeface="Lato"/>
            </a:endParaRPr>
          </a:p>
          <a:p>
            <a:pPr marL="457200" lvl="0" indent="0" algn="l" rtl="0">
              <a:lnSpc>
                <a:spcPct val="115000"/>
              </a:lnSpc>
              <a:spcBef>
                <a:spcPts val="1600"/>
              </a:spcBef>
              <a:spcAft>
                <a:spcPts val="0"/>
              </a:spcAft>
              <a:buNone/>
            </a:pPr>
            <a:endParaRPr sz="1500" b="0" dirty="0">
              <a:solidFill>
                <a:srgbClr val="121212"/>
              </a:solidFill>
              <a:highlight>
                <a:srgbClr val="FFFFFF"/>
              </a:highlight>
              <a:latin typeface="Arial"/>
              <a:ea typeface="Arial"/>
              <a:cs typeface="Arial"/>
              <a:sym typeface="Arial"/>
            </a:endParaRPr>
          </a:p>
          <a:p>
            <a:pPr marL="457200" lvl="0" indent="0" algn="l" rtl="0">
              <a:lnSpc>
                <a:spcPct val="115000"/>
              </a:lnSpc>
              <a:spcBef>
                <a:spcPts val="1600"/>
              </a:spcBef>
              <a:spcAft>
                <a:spcPts val="0"/>
              </a:spcAft>
              <a:buNone/>
            </a:pPr>
            <a:endParaRPr sz="1500" b="0" dirty="0">
              <a:solidFill>
                <a:srgbClr val="121212"/>
              </a:solidFill>
              <a:highlight>
                <a:srgbClr val="FFFFFF"/>
              </a:highlight>
              <a:latin typeface="Arial"/>
              <a:ea typeface="Arial"/>
              <a:cs typeface="Arial"/>
              <a:sym typeface="Arial"/>
            </a:endParaRPr>
          </a:p>
          <a:p>
            <a:pPr marL="1828800" lvl="0" indent="0" algn="l" rtl="0">
              <a:lnSpc>
                <a:spcPct val="115000"/>
              </a:lnSpc>
              <a:spcBef>
                <a:spcPts val="1600"/>
              </a:spcBef>
              <a:spcAft>
                <a:spcPts val="0"/>
              </a:spcAft>
              <a:buNone/>
            </a:pPr>
            <a:endParaRPr sz="1600" b="0" dirty="0">
              <a:latin typeface="Lato"/>
              <a:ea typeface="Lato"/>
              <a:cs typeface="Lato"/>
              <a:sym typeface="Lato"/>
            </a:endParaRPr>
          </a:p>
          <a:p>
            <a:pPr marL="457200" lvl="0" indent="0" algn="l" rtl="0">
              <a:lnSpc>
                <a:spcPct val="115000"/>
              </a:lnSpc>
              <a:spcBef>
                <a:spcPts val="1600"/>
              </a:spcBef>
              <a:spcAft>
                <a:spcPts val="0"/>
              </a:spcAft>
              <a:buNone/>
            </a:pPr>
            <a:endParaRPr sz="1600" b="0" dirty="0">
              <a:latin typeface="Lato"/>
              <a:ea typeface="Lato"/>
              <a:cs typeface="Lato"/>
              <a:sym typeface="Lato"/>
            </a:endParaRPr>
          </a:p>
          <a:p>
            <a:pPr marL="457200" lvl="0" indent="457200" algn="l" rtl="0">
              <a:lnSpc>
                <a:spcPct val="115000"/>
              </a:lnSpc>
              <a:spcBef>
                <a:spcPts val="1600"/>
              </a:spcBef>
              <a:spcAft>
                <a:spcPts val="1600"/>
              </a:spcAft>
              <a:buNone/>
            </a:pPr>
            <a:endParaRPr sz="1500" b="0" dirty="0">
              <a:solidFill>
                <a:srgbClr val="12121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sp>
        <p:nvSpPr>
          <p:cNvPr id="84" name="Google Shape;84;p15"/>
          <p:cNvSpPr txBox="1"/>
          <p:nvPr/>
        </p:nvSpPr>
        <p:spPr>
          <a:xfrm>
            <a:off x="448250" y="653300"/>
            <a:ext cx="8241300" cy="36822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rgbClr val="121212"/>
              </a:buClr>
              <a:buSzPts val="1900"/>
              <a:buFont typeface="Lato"/>
              <a:buChar char="●"/>
            </a:pPr>
            <a:r>
              <a:rPr lang="en" sz="1900" dirty="0">
                <a:solidFill>
                  <a:srgbClr val="121212"/>
                </a:solidFill>
                <a:highlight>
                  <a:srgbClr val="FFFFFF"/>
                </a:highlight>
                <a:latin typeface="Lato"/>
                <a:ea typeface="Lato"/>
                <a:cs typeface="Lato"/>
                <a:sym typeface="Lato"/>
              </a:rPr>
              <a:t>Incase of emergency the user gets a list of nearby hospitals and pharmacies.</a:t>
            </a:r>
            <a:endParaRPr sz="1900" dirty="0">
              <a:solidFill>
                <a:srgbClr val="121212"/>
              </a:solidFill>
              <a:highlight>
                <a:srgbClr val="FFFFFF"/>
              </a:highlight>
              <a:latin typeface="Lato"/>
              <a:ea typeface="Lato"/>
              <a:cs typeface="Lato"/>
              <a:sym typeface="Lato"/>
            </a:endParaRPr>
          </a:p>
          <a:p>
            <a:pPr marL="457200" lvl="0" indent="-349250" algn="l" rtl="0">
              <a:lnSpc>
                <a:spcPct val="115000"/>
              </a:lnSpc>
              <a:spcBef>
                <a:spcPts val="0"/>
              </a:spcBef>
              <a:spcAft>
                <a:spcPts val="0"/>
              </a:spcAft>
              <a:buClr>
                <a:srgbClr val="121212"/>
              </a:buClr>
              <a:buSzPts val="1900"/>
              <a:buFont typeface="Lato"/>
              <a:buChar char="●"/>
            </a:pPr>
            <a:r>
              <a:rPr lang="en" sz="1900" dirty="0">
                <a:solidFill>
                  <a:srgbClr val="121212"/>
                </a:solidFill>
                <a:highlight>
                  <a:srgbClr val="FFFFFF"/>
                </a:highlight>
                <a:latin typeface="Lato"/>
                <a:ea typeface="Lato"/>
                <a:cs typeface="Lato"/>
                <a:sym typeface="Lato"/>
              </a:rPr>
              <a:t>Custom reminders can created to remind the users for weekly and monthly health checkups.</a:t>
            </a:r>
            <a:endParaRPr sz="1900" dirty="0">
              <a:solidFill>
                <a:srgbClr val="121212"/>
              </a:solidFill>
              <a:highlight>
                <a:srgbClr val="FFFFFF"/>
              </a:highlight>
              <a:latin typeface="Lato"/>
              <a:ea typeface="Lato"/>
              <a:cs typeface="Lato"/>
              <a:sym typeface="Lato"/>
            </a:endParaRPr>
          </a:p>
          <a:p>
            <a:pPr marL="457200" lvl="0" indent="-349250" algn="l" rtl="0">
              <a:lnSpc>
                <a:spcPct val="115000"/>
              </a:lnSpc>
              <a:spcBef>
                <a:spcPts val="0"/>
              </a:spcBef>
              <a:spcAft>
                <a:spcPts val="0"/>
              </a:spcAft>
              <a:buClr>
                <a:srgbClr val="121212"/>
              </a:buClr>
              <a:buSzPts val="1900"/>
              <a:buFont typeface="Lato"/>
              <a:buChar char="●"/>
            </a:pPr>
            <a:r>
              <a:rPr lang="en" sz="1900" dirty="0">
                <a:solidFill>
                  <a:srgbClr val="121212"/>
                </a:solidFill>
                <a:highlight>
                  <a:srgbClr val="FFFFFF"/>
                </a:highlight>
                <a:latin typeface="Lato"/>
                <a:ea typeface="Lato"/>
                <a:cs typeface="Lato"/>
                <a:sym typeface="Lato"/>
              </a:rPr>
              <a:t>The complete track of the patients records will be available for convenient future reference.</a:t>
            </a:r>
            <a:endParaRPr sz="1900" dirty="0">
              <a:solidFill>
                <a:srgbClr val="121212"/>
              </a:solidFill>
              <a:highlight>
                <a:srgbClr val="FFFFFF"/>
              </a:highlight>
              <a:latin typeface="Lato"/>
              <a:ea typeface="Lato"/>
              <a:cs typeface="Lato"/>
              <a:sym typeface="Lato"/>
            </a:endParaRPr>
          </a:p>
          <a:p>
            <a:pPr marL="457200" lvl="0" indent="-349250" algn="l" rtl="0">
              <a:lnSpc>
                <a:spcPct val="115000"/>
              </a:lnSpc>
              <a:spcBef>
                <a:spcPts val="0"/>
              </a:spcBef>
              <a:spcAft>
                <a:spcPts val="0"/>
              </a:spcAft>
              <a:buClr>
                <a:srgbClr val="121212"/>
              </a:buClr>
              <a:buSzPts val="1900"/>
              <a:buFont typeface="Lato"/>
              <a:buChar char="●"/>
            </a:pPr>
            <a:r>
              <a:rPr lang="en" sz="1900" dirty="0">
                <a:solidFill>
                  <a:srgbClr val="121212"/>
                </a:solidFill>
                <a:highlight>
                  <a:srgbClr val="FFFFFF"/>
                </a:highlight>
                <a:latin typeface="Lato"/>
                <a:ea typeface="Lato"/>
                <a:cs typeface="Lato"/>
                <a:sym typeface="Lato"/>
              </a:rPr>
              <a:t>Diet recommendations for patients with different health conditions.</a:t>
            </a:r>
            <a:endParaRPr sz="1900" dirty="0">
              <a:solidFill>
                <a:srgbClr val="121212"/>
              </a:solidFill>
              <a:highlight>
                <a:srgbClr val="FFFFFF"/>
              </a:highlight>
              <a:latin typeface="Lato"/>
              <a:ea typeface="Lato"/>
              <a:cs typeface="Lato"/>
              <a:sym typeface="Lato"/>
            </a:endParaRPr>
          </a:p>
          <a:p>
            <a:pPr marL="457200" lvl="0" indent="-349250" algn="l" rtl="0">
              <a:lnSpc>
                <a:spcPct val="115000"/>
              </a:lnSpc>
              <a:spcBef>
                <a:spcPts val="0"/>
              </a:spcBef>
              <a:spcAft>
                <a:spcPts val="0"/>
              </a:spcAft>
              <a:buClr>
                <a:srgbClr val="121212"/>
              </a:buClr>
              <a:buSzPts val="1900"/>
              <a:buFont typeface="Lato"/>
              <a:buChar char="●"/>
            </a:pPr>
            <a:r>
              <a:rPr lang="en" sz="1900" dirty="0">
                <a:solidFill>
                  <a:srgbClr val="121212"/>
                </a:solidFill>
                <a:highlight>
                  <a:srgbClr val="FFFFFF"/>
                </a:highlight>
                <a:latin typeface="Lato"/>
                <a:ea typeface="Lato"/>
                <a:cs typeface="Lato"/>
                <a:sym typeface="Lato"/>
              </a:rPr>
              <a:t>A community for users to share their experience  in overcoming the health issues and few remedies which they find useful.</a:t>
            </a:r>
          </a:p>
          <a:p>
            <a:pPr marL="457200" lvl="0" indent="-349250" algn="l" rtl="0">
              <a:lnSpc>
                <a:spcPct val="115000"/>
              </a:lnSpc>
              <a:spcBef>
                <a:spcPts val="0"/>
              </a:spcBef>
              <a:spcAft>
                <a:spcPts val="0"/>
              </a:spcAft>
              <a:buClr>
                <a:srgbClr val="121212"/>
              </a:buClr>
              <a:buSzPts val="1900"/>
              <a:buFont typeface="Lato"/>
              <a:buChar char="●"/>
            </a:pPr>
            <a:r>
              <a:rPr lang="en" sz="1900" dirty="0">
                <a:solidFill>
                  <a:srgbClr val="121212"/>
                </a:solidFill>
                <a:highlight>
                  <a:srgbClr val="FFFFFF"/>
                </a:highlight>
                <a:latin typeface="Lato"/>
                <a:ea typeface="Lato"/>
                <a:cs typeface="Lato"/>
                <a:sym typeface="Lato"/>
              </a:rPr>
              <a:t>During very urgent times, based on your choice of hospitals, it will automatically  connect with ambulance</a:t>
            </a:r>
            <a:endParaRPr sz="1900" dirty="0">
              <a:solidFill>
                <a:srgbClr val="121212"/>
              </a:solidFill>
              <a:highlight>
                <a:srgbClr val="FFFFFF"/>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descr="Screen Shot 2015-11-20 at 9.47.21 AM.png"/>
          <p:cNvPicPr preferRelativeResize="0"/>
          <p:nvPr/>
        </p:nvPicPr>
        <p:blipFill rotWithShape="1">
          <a:blip r:embed="rId3">
            <a:alphaModFix/>
          </a:blip>
          <a:srcRect l="4413" r="4404"/>
          <a:stretch/>
        </p:blipFill>
        <p:spPr>
          <a:xfrm>
            <a:off x="0" y="0"/>
            <a:ext cx="9144000" cy="5143504"/>
          </a:xfrm>
          <a:prstGeom prst="rect">
            <a:avLst/>
          </a:prstGeom>
          <a:noFill/>
          <a:ln>
            <a:noFill/>
          </a:ln>
        </p:spPr>
      </p:pic>
      <p:sp>
        <p:nvSpPr>
          <p:cNvPr id="94" name="Google Shape;94;p17"/>
          <p:cNvSpPr txBox="1">
            <a:spLocks noGrp="1"/>
          </p:cNvSpPr>
          <p:nvPr>
            <p:ph type="title"/>
          </p:nvPr>
        </p:nvSpPr>
        <p:spPr>
          <a:xfrm>
            <a:off x="575100" y="646500"/>
            <a:ext cx="8202000" cy="38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dk1"/>
                </a:solidFill>
                <a:latin typeface="Lato"/>
                <a:ea typeface="Lato"/>
                <a:cs typeface="Lato"/>
                <a:sym typeface="Lato"/>
              </a:rPr>
              <a:t>Concept</a:t>
            </a:r>
            <a:endParaRPr sz="3000">
              <a:latin typeface="Lato"/>
              <a:ea typeface="Lato"/>
              <a:cs typeface="Lato"/>
              <a:sym typeface="Lato"/>
            </a:endParaRPr>
          </a:p>
          <a:p>
            <a:pPr marL="457200" lvl="0" indent="-355600" algn="l" rtl="0">
              <a:spcBef>
                <a:spcPts val="0"/>
              </a:spcBef>
              <a:spcAft>
                <a:spcPts val="0"/>
              </a:spcAft>
              <a:buSzPts val="2000"/>
              <a:buFont typeface="Lato"/>
              <a:buChar char="●"/>
            </a:pPr>
            <a:r>
              <a:rPr lang="en" sz="2000" b="0">
                <a:latin typeface="Lato"/>
                <a:ea typeface="Lato"/>
                <a:cs typeface="Lato"/>
                <a:sym typeface="Lato"/>
              </a:rPr>
              <a:t>The users informations and</a:t>
            </a:r>
            <a:r>
              <a:rPr lang="en" sz="2000">
                <a:latin typeface="Lato"/>
                <a:ea typeface="Lato"/>
                <a:cs typeface="Lato"/>
                <a:sym typeface="Lato"/>
              </a:rPr>
              <a:t> </a:t>
            </a:r>
            <a:r>
              <a:rPr lang="en" sz="2000" b="0">
                <a:latin typeface="Lato"/>
                <a:ea typeface="Lato"/>
                <a:cs typeface="Lato"/>
                <a:sym typeface="Lato"/>
              </a:rPr>
              <a:t>reports are stored in the database</a:t>
            </a:r>
            <a:endParaRPr sz="2000" b="0">
              <a:latin typeface="Lato"/>
              <a:ea typeface="Lato"/>
              <a:cs typeface="Lato"/>
              <a:sym typeface="Lato"/>
            </a:endParaRPr>
          </a:p>
          <a:p>
            <a:pPr marL="457200" lvl="0" indent="-355600" algn="l" rtl="0">
              <a:spcBef>
                <a:spcPts val="0"/>
              </a:spcBef>
              <a:spcAft>
                <a:spcPts val="0"/>
              </a:spcAft>
              <a:buSzPts val="2000"/>
              <a:buFont typeface="Lato"/>
              <a:buChar char="●"/>
            </a:pPr>
            <a:r>
              <a:rPr lang="en" sz="2000" b="0">
                <a:latin typeface="Lato"/>
                <a:ea typeface="Lato"/>
                <a:cs typeface="Lato"/>
                <a:sym typeface="Lato"/>
              </a:rPr>
              <a:t>The symptoms provided by the user is inputted to the Machine Learning model.</a:t>
            </a:r>
            <a:endParaRPr sz="2000" b="0">
              <a:latin typeface="Lato"/>
              <a:ea typeface="Lato"/>
              <a:cs typeface="Lato"/>
              <a:sym typeface="Lato"/>
            </a:endParaRPr>
          </a:p>
          <a:p>
            <a:pPr marL="457200" lvl="0" indent="-355600" algn="l" rtl="0">
              <a:spcBef>
                <a:spcPts val="0"/>
              </a:spcBef>
              <a:spcAft>
                <a:spcPts val="0"/>
              </a:spcAft>
              <a:buSzPts val="2000"/>
              <a:buFont typeface="Lato"/>
              <a:buChar char="●"/>
            </a:pPr>
            <a:r>
              <a:rPr lang="en" sz="2000" b="0">
                <a:latin typeface="Lato"/>
                <a:ea typeface="Lato"/>
                <a:cs typeface="Lato"/>
                <a:sym typeface="Lato"/>
              </a:rPr>
              <a:t>Using NLP and the output data of the model the chatbot replies to the user.</a:t>
            </a:r>
            <a:endParaRPr sz="2000" b="0">
              <a:latin typeface="Lato"/>
              <a:ea typeface="Lato"/>
              <a:cs typeface="Lato"/>
              <a:sym typeface="Lato"/>
            </a:endParaRPr>
          </a:p>
          <a:p>
            <a:pPr marL="457200" lvl="0" indent="-355600" algn="l" rtl="0">
              <a:spcBef>
                <a:spcPts val="0"/>
              </a:spcBef>
              <a:spcAft>
                <a:spcPts val="0"/>
              </a:spcAft>
              <a:buSzPts val="2000"/>
              <a:buFont typeface="Lato"/>
              <a:buChar char="●"/>
            </a:pPr>
            <a:r>
              <a:rPr lang="en" sz="2000" b="0">
                <a:latin typeface="Lato"/>
                <a:ea typeface="Lato"/>
                <a:cs typeface="Lato"/>
                <a:sym typeface="Lato"/>
              </a:rPr>
              <a:t>Google maps API’s are used for locating nearby hospitals and pharmacies.</a:t>
            </a:r>
            <a:endParaRPr sz="2000" b="0">
              <a:latin typeface="Lato"/>
              <a:ea typeface="Lato"/>
              <a:cs typeface="Lato"/>
              <a:sym typeface="Lato"/>
            </a:endParaRPr>
          </a:p>
          <a:p>
            <a:pPr marL="457200" lvl="0" indent="-355600" algn="l" rtl="0">
              <a:spcBef>
                <a:spcPts val="0"/>
              </a:spcBef>
              <a:spcAft>
                <a:spcPts val="0"/>
              </a:spcAft>
              <a:buSzPts val="2000"/>
              <a:buFont typeface="Lato"/>
              <a:buChar char="●"/>
            </a:pPr>
            <a:r>
              <a:rPr lang="en" sz="2000" b="0">
                <a:latin typeface="Lato"/>
                <a:ea typeface="Lato"/>
                <a:cs typeface="Lato"/>
                <a:sym typeface="Lato"/>
              </a:rPr>
              <a:t>Diet plans are created by the ML models as well.</a:t>
            </a:r>
            <a:endParaRPr sz="2000" b="0">
              <a:latin typeface="Lato"/>
              <a:ea typeface="Lato"/>
              <a:cs typeface="Lato"/>
              <a:sym typeface="Lato"/>
            </a:endParaRPr>
          </a:p>
          <a:p>
            <a:pPr marL="914400" lvl="0" indent="0" algn="l" rtl="0">
              <a:spcBef>
                <a:spcPts val="0"/>
              </a:spcBef>
              <a:spcAft>
                <a:spcPts val="0"/>
              </a:spcAft>
              <a:buNone/>
            </a:pPr>
            <a:endParaRPr sz="1900" b="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p:nvPr/>
        </p:nvSpPr>
        <p:spPr>
          <a:xfrm>
            <a:off x="236075" y="247800"/>
            <a:ext cx="4705500" cy="46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3B3835"/>
                </a:solidFill>
                <a:latin typeface="Lato"/>
                <a:ea typeface="Lato"/>
                <a:cs typeface="Lato"/>
                <a:sym typeface="Lato"/>
              </a:rPr>
              <a:t>AI IN GLOBAL HEALTHCARE MARKET</a:t>
            </a:r>
            <a:endParaRPr sz="1900" b="1">
              <a:solidFill>
                <a:srgbClr val="3B3835"/>
              </a:solidFill>
              <a:latin typeface="Lato"/>
              <a:ea typeface="Lato"/>
              <a:cs typeface="Lato"/>
              <a:sym typeface="Lato"/>
            </a:endParaRPr>
          </a:p>
          <a:p>
            <a:pPr marL="0" lvl="0" indent="0" algn="l" rtl="0">
              <a:spcBef>
                <a:spcPts val="0"/>
              </a:spcBef>
              <a:spcAft>
                <a:spcPts val="0"/>
              </a:spcAft>
              <a:buNone/>
            </a:pPr>
            <a:endParaRPr sz="1900">
              <a:solidFill>
                <a:srgbClr val="3B3835"/>
              </a:solidFill>
              <a:latin typeface="Lato"/>
              <a:ea typeface="Lato"/>
              <a:cs typeface="Lato"/>
              <a:sym typeface="Lato"/>
            </a:endParaRPr>
          </a:p>
          <a:p>
            <a:pPr marL="0" lvl="0" indent="0" algn="l" rtl="0">
              <a:spcBef>
                <a:spcPts val="0"/>
              </a:spcBef>
              <a:spcAft>
                <a:spcPts val="0"/>
              </a:spcAft>
              <a:buNone/>
            </a:pPr>
            <a:r>
              <a:rPr lang="en" sz="1900">
                <a:solidFill>
                  <a:srgbClr val="3B3835"/>
                </a:solidFill>
                <a:latin typeface="Lato"/>
                <a:ea typeface="Lato"/>
                <a:cs typeface="Lato"/>
                <a:sym typeface="Lato"/>
              </a:rPr>
              <a:t> • In Canada, the city of Hamilton’s health department has collaborated with IBM to built AI capabilities that can improve health outcomes and decrease the cost of care , by leveraging existing patient data .</a:t>
            </a:r>
            <a:endParaRPr sz="1900">
              <a:solidFill>
                <a:srgbClr val="3B3835"/>
              </a:solidFill>
              <a:latin typeface="Lato"/>
              <a:ea typeface="Lato"/>
              <a:cs typeface="Lato"/>
              <a:sym typeface="Lato"/>
            </a:endParaRPr>
          </a:p>
          <a:p>
            <a:pPr marL="0" lvl="0" indent="0" algn="l" rtl="0">
              <a:spcBef>
                <a:spcPts val="0"/>
              </a:spcBef>
              <a:spcAft>
                <a:spcPts val="0"/>
              </a:spcAft>
              <a:buNone/>
            </a:pPr>
            <a:r>
              <a:rPr lang="en" sz="1900">
                <a:solidFill>
                  <a:srgbClr val="3B3835"/>
                </a:solidFill>
                <a:latin typeface="Lato"/>
                <a:ea typeface="Lato"/>
                <a:cs typeface="Lato"/>
                <a:sym typeface="Lato"/>
              </a:rPr>
              <a:t> • Chief Information Officer ( CIO ) in healthcare organization are ready to engage AI platforms to achieve greater customer experience , particularly as a recent survey by HCF revealed that over 80% of australians are comfortable with AI being used to diagnose common medical problems are interpret test results</a:t>
            </a:r>
            <a:endParaRPr sz="1900">
              <a:latin typeface="Lato"/>
              <a:ea typeface="Lato"/>
              <a:cs typeface="Lato"/>
              <a:sym typeface="Lato"/>
            </a:endParaRPr>
          </a:p>
        </p:txBody>
      </p:sp>
      <p:pic>
        <p:nvPicPr>
          <p:cNvPr id="100" name="Google Shape;100;p18"/>
          <p:cNvPicPr preferRelativeResize="0"/>
          <p:nvPr/>
        </p:nvPicPr>
        <p:blipFill>
          <a:blip r:embed="rId3">
            <a:alphaModFix/>
          </a:blip>
          <a:stretch>
            <a:fillRect/>
          </a:stretch>
        </p:blipFill>
        <p:spPr>
          <a:xfrm>
            <a:off x="4941575" y="180425"/>
            <a:ext cx="4062225" cy="4694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87975" y="501750"/>
            <a:ext cx="4045200" cy="414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Lato"/>
                <a:ea typeface="Lato"/>
                <a:cs typeface="Lato"/>
                <a:sym typeface="Lato"/>
              </a:rPr>
              <a:t>Technological Stack:</a:t>
            </a:r>
            <a:endParaRPr dirty="0">
              <a:latin typeface="Lato"/>
              <a:ea typeface="Lato"/>
              <a:cs typeface="Lato"/>
              <a:sym typeface="Lato"/>
            </a:endParaRPr>
          </a:p>
          <a:p>
            <a:pPr marL="0" lvl="0" indent="0" algn="l" rtl="0">
              <a:spcBef>
                <a:spcPts val="0"/>
              </a:spcBef>
              <a:spcAft>
                <a:spcPts val="0"/>
              </a:spcAft>
              <a:buClr>
                <a:schemeClr val="dk2"/>
              </a:buClr>
              <a:buSzPts val="1100"/>
              <a:buFont typeface="Arial"/>
              <a:buNone/>
            </a:pPr>
            <a:endParaRPr sz="1900" b="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900" b="0" dirty="0">
                <a:solidFill>
                  <a:schemeClr val="dk2"/>
                </a:solidFill>
                <a:latin typeface="Lato"/>
                <a:ea typeface="Lato"/>
                <a:cs typeface="Lato"/>
                <a:sym typeface="Lato"/>
              </a:rPr>
              <a:t>•Frontend: HTML, css, javascript, bootstrap</a:t>
            </a:r>
            <a:endParaRPr sz="1900" b="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900" b="0" dirty="0">
                <a:solidFill>
                  <a:schemeClr val="dk2"/>
                </a:solidFill>
                <a:latin typeface="Lato"/>
                <a:ea typeface="Lato"/>
                <a:cs typeface="Lato"/>
                <a:sym typeface="Lato"/>
              </a:rPr>
              <a:t>•Backend: 1. Google colab notebook</a:t>
            </a:r>
            <a:endParaRPr sz="1900" b="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900" b="0" dirty="0">
                <a:solidFill>
                  <a:schemeClr val="dk2"/>
                </a:solidFill>
                <a:latin typeface="Lato"/>
                <a:ea typeface="Lato"/>
                <a:cs typeface="Lato"/>
                <a:sym typeface="Lato"/>
              </a:rPr>
              <a:t>             2. NLP and ML libraries</a:t>
            </a:r>
            <a:endParaRPr sz="1900" b="0" dirty="0">
              <a:solidFill>
                <a:schemeClr val="dk2"/>
              </a:solidFill>
              <a:latin typeface="Lato"/>
              <a:ea typeface="Lato"/>
              <a:cs typeface="Lato"/>
              <a:sym typeface="Lato"/>
            </a:endParaRPr>
          </a:p>
          <a:p>
            <a:pPr marL="0" lvl="0" indent="0" algn="l" rtl="0">
              <a:spcBef>
                <a:spcPts val="0"/>
              </a:spcBef>
              <a:spcAft>
                <a:spcPts val="0"/>
              </a:spcAft>
              <a:buNone/>
            </a:pPr>
            <a:r>
              <a:rPr lang="en" sz="1900" b="0" dirty="0">
                <a:solidFill>
                  <a:schemeClr val="dk2"/>
                </a:solidFill>
                <a:latin typeface="Lato"/>
                <a:ea typeface="Lato"/>
                <a:cs typeface="Lato"/>
                <a:sym typeface="Lato"/>
              </a:rPr>
              <a:t>             3. Programming Language -</a:t>
            </a:r>
            <a:endParaRPr sz="1900" b="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900" b="0" dirty="0">
                <a:solidFill>
                  <a:schemeClr val="dk2"/>
                </a:solidFill>
                <a:latin typeface="Lato"/>
                <a:ea typeface="Lato"/>
                <a:cs typeface="Lato"/>
                <a:sym typeface="Lato"/>
              </a:rPr>
              <a:t>python.</a:t>
            </a:r>
            <a:endParaRPr sz="1900" b="0" dirty="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900" b="0" dirty="0">
                <a:solidFill>
                  <a:schemeClr val="dk2"/>
                </a:solidFill>
                <a:latin typeface="Lato"/>
                <a:ea typeface="Lato"/>
                <a:cs typeface="Lato"/>
                <a:sym typeface="Lato"/>
              </a:rPr>
              <a:t>             4. Database(MySql)</a:t>
            </a:r>
            <a:endParaRPr sz="1900" b="0" dirty="0">
              <a:solidFill>
                <a:schemeClr val="dk2"/>
              </a:solidFill>
              <a:latin typeface="Lato"/>
              <a:ea typeface="Lato"/>
              <a:cs typeface="Lato"/>
              <a:sym typeface="Lato"/>
            </a:endParaRPr>
          </a:p>
          <a:p>
            <a:pPr marL="0" lvl="0" indent="0" algn="l" rtl="0">
              <a:spcBef>
                <a:spcPts val="0"/>
              </a:spcBef>
              <a:spcAft>
                <a:spcPts val="0"/>
              </a:spcAft>
              <a:buNone/>
            </a:pPr>
            <a:endParaRPr sz="1900" b="0" dirty="0">
              <a:solidFill>
                <a:schemeClr val="dk2"/>
              </a:solidFill>
            </a:endParaRPr>
          </a:p>
        </p:txBody>
      </p:sp>
      <p:pic>
        <p:nvPicPr>
          <p:cNvPr id="111" name="Google Shape;111;p20"/>
          <p:cNvPicPr preferRelativeResize="0"/>
          <p:nvPr/>
        </p:nvPicPr>
        <p:blipFill rotWithShape="1">
          <a:blip r:embed="rId3">
            <a:alphaModFix/>
          </a:blip>
          <a:srcRect l="10893" r="10901"/>
          <a:stretch/>
        </p:blipFill>
        <p:spPr>
          <a:xfrm>
            <a:off x="4572001" y="0"/>
            <a:ext cx="4572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p21"/>
          <p:cNvSpPr txBox="1"/>
          <p:nvPr/>
        </p:nvSpPr>
        <p:spPr>
          <a:xfrm>
            <a:off x="2494950" y="1730200"/>
            <a:ext cx="4154100" cy="7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b="1">
                <a:latin typeface="Lato"/>
                <a:ea typeface="Lato"/>
                <a:cs typeface="Lato"/>
                <a:sym typeface="Lato"/>
              </a:rPr>
              <a:t>Thank you</a:t>
            </a:r>
            <a:endParaRPr sz="6000" b="1">
              <a:latin typeface="Lato"/>
              <a:ea typeface="Lato"/>
              <a:cs typeface="Lato"/>
              <a:sym typeface="Lato"/>
            </a:endParaRPr>
          </a:p>
          <a:p>
            <a:pPr marL="0" lvl="0" indent="0" algn="l" rtl="0">
              <a:spcBef>
                <a:spcPts val="0"/>
              </a:spcBef>
              <a:spcAft>
                <a:spcPts val="0"/>
              </a:spcAft>
              <a:buNone/>
            </a:pPr>
            <a:endParaRPr sz="6000" b="1">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400</Words>
  <Application>Microsoft Office PowerPoint</Application>
  <PresentationFormat>On-screen Show (16:9)</PresentationFormat>
  <Paragraphs>39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Raleway</vt:lpstr>
      <vt:lpstr>Lato</vt:lpstr>
      <vt:lpstr>Swiss</vt:lpstr>
      <vt:lpstr>CHATBOT FOR HEALTHCARE</vt:lpstr>
      <vt:lpstr>IDEA</vt:lpstr>
      <vt:lpstr>PowerPoint Presentation</vt:lpstr>
      <vt:lpstr>PowerPoint Presentation</vt:lpstr>
      <vt:lpstr>Concept The users informations and reports are stored in the database The symptoms provided by the user is inputted to the Machine Learning model. Using NLP and the output data of the model the chatbot replies to the user. Google maps API’s are used for locating nearby hospitals and pharmacies. Diet plans are created by the ML models as well. </vt:lpstr>
      <vt:lpstr>PowerPoint Presentation</vt:lpstr>
      <vt:lpstr>PowerPoint Presentation</vt:lpstr>
      <vt:lpstr>Technological Stack:  •Frontend: HTML, css, javascript, bootstrap •Backend: 1. Google colab notebook              2. NLP and ML libraries              3. Programming Language - python.              4. Database(MySql)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HEALTHCARE</dc:title>
  <cp:lastModifiedBy>sakthi thangaraj</cp:lastModifiedBy>
  <cp:revision>3</cp:revision>
  <dcterms:modified xsi:type="dcterms:W3CDTF">2020-10-30T09:42:13Z</dcterms:modified>
</cp:coreProperties>
</file>