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26" autoAdjust="0"/>
    <p:restoredTop sz="94660"/>
  </p:normalViewPr>
  <p:slideViewPr>
    <p:cSldViewPr snapToGrid="0">
      <p:cViewPr varScale="1">
        <p:scale>
          <a:sx n="79" d="100"/>
          <a:sy n="79" d="100"/>
        </p:scale>
        <p:origin x="11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2E35DE-A7E0-4F7A-A91A-39593AEC2A08}"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6ECBD-785F-4190-B1D5-21C67C15A71F}" type="slidenum">
              <a:rPr lang="en-IN" smtClean="0"/>
              <a:t>‹#›</a:t>
            </a:fld>
            <a:endParaRPr lang="en-IN"/>
          </a:p>
        </p:txBody>
      </p:sp>
    </p:spTree>
    <p:extLst>
      <p:ext uri="{BB962C8B-B14F-4D97-AF65-F5344CB8AC3E}">
        <p14:creationId xmlns:p14="http://schemas.microsoft.com/office/powerpoint/2010/main" val="109254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2E35DE-A7E0-4F7A-A91A-39593AEC2A08}"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6ECBD-785F-4190-B1D5-21C67C15A71F}" type="slidenum">
              <a:rPr lang="en-IN" smtClean="0"/>
              <a:t>‹#›</a:t>
            </a:fld>
            <a:endParaRPr lang="en-IN"/>
          </a:p>
        </p:txBody>
      </p:sp>
    </p:spTree>
    <p:extLst>
      <p:ext uri="{BB962C8B-B14F-4D97-AF65-F5344CB8AC3E}">
        <p14:creationId xmlns:p14="http://schemas.microsoft.com/office/powerpoint/2010/main" val="62512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2E35DE-A7E0-4F7A-A91A-39593AEC2A08}"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6ECBD-785F-4190-B1D5-21C67C15A71F}" type="slidenum">
              <a:rPr lang="en-IN" smtClean="0"/>
              <a:t>‹#›</a:t>
            </a:fld>
            <a:endParaRPr lang="en-IN"/>
          </a:p>
        </p:txBody>
      </p:sp>
    </p:spTree>
    <p:extLst>
      <p:ext uri="{BB962C8B-B14F-4D97-AF65-F5344CB8AC3E}">
        <p14:creationId xmlns:p14="http://schemas.microsoft.com/office/powerpoint/2010/main" val="117021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2E35DE-A7E0-4F7A-A91A-39593AEC2A08}"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6ECBD-785F-4190-B1D5-21C67C15A71F}" type="slidenum">
              <a:rPr lang="en-IN" smtClean="0"/>
              <a:t>‹#›</a:t>
            </a:fld>
            <a:endParaRPr lang="en-IN"/>
          </a:p>
        </p:txBody>
      </p:sp>
    </p:spTree>
    <p:extLst>
      <p:ext uri="{BB962C8B-B14F-4D97-AF65-F5344CB8AC3E}">
        <p14:creationId xmlns:p14="http://schemas.microsoft.com/office/powerpoint/2010/main" val="264035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2E35DE-A7E0-4F7A-A91A-39593AEC2A08}"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6ECBD-785F-4190-B1D5-21C67C15A71F}" type="slidenum">
              <a:rPr lang="en-IN" smtClean="0"/>
              <a:t>‹#›</a:t>
            </a:fld>
            <a:endParaRPr lang="en-IN"/>
          </a:p>
        </p:txBody>
      </p:sp>
    </p:spTree>
    <p:extLst>
      <p:ext uri="{BB962C8B-B14F-4D97-AF65-F5344CB8AC3E}">
        <p14:creationId xmlns:p14="http://schemas.microsoft.com/office/powerpoint/2010/main" val="299849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2E35DE-A7E0-4F7A-A91A-39593AEC2A08}"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6ECBD-785F-4190-B1D5-21C67C15A71F}" type="slidenum">
              <a:rPr lang="en-IN" smtClean="0"/>
              <a:t>‹#›</a:t>
            </a:fld>
            <a:endParaRPr lang="en-IN"/>
          </a:p>
        </p:txBody>
      </p:sp>
    </p:spTree>
    <p:extLst>
      <p:ext uri="{BB962C8B-B14F-4D97-AF65-F5344CB8AC3E}">
        <p14:creationId xmlns:p14="http://schemas.microsoft.com/office/powerpoint/2010/main" val="217737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2E35DE-A7E0-4F7A-A91A-39593AEC2A08}" type="datetimeFigureOut">
              <a:rPr lang="en-IN" smtClean="0"/>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96ECBD-785F-4190-B1D5-21C67C15A71F}" type="slidenum">
              <a:rPr lang="en-IN" smtClean="0"/>
              <a:t>‹#›</a:t>
            </a:fld>
            <a:endParaRPr lang="en-IN"/>
          </a:p>
        </p:txBody>
      </p:sp>
    </p:spTree>
    <p:extLst>
      <p:ext uri="{BB962C8B-B14F-4D97-AF65-F5344CB8AC3E}">
        <p14:creationId xmlns:p14="http://schemas.microsoft.com/office/powerpoint/2010/main" val="326213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2E35DE-A7E0-4F7A-A91A-39593AEC2A08}" type="datetimeFigureOut">
              <a:rPr lang="en-IN" smtClean="0"/>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96ECBD-785F-4190-B1D5-21C67C15A71F}" type="slidenum">
              <a:rPr lang="en-IN" smtClean="0"/>
              <a:t>‹#›</a:t>
            </a:fld>
            <a:endParaRPr lang="en-IN"/>
          </a:p>
        </p:txBody>
      </p:sp>
    </p:spTree>
    <p:extLst>
      <p:ext uri="{BB962C8B-B14F-4D97-AF65-F5344CB8AC3E}">
        <p14:creationId xmlns:p14="http://schemas.microsoft.com/office/powerpoint/2010/main" val="11188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E35DE-A7E0-4F7A-A91A-39593AEC2A08}" type="datetimeFigureOut">
              <a:rPr lang="en-IN" smtClean="0"/>
              <a:t>16-10-2023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96ECBD-785F-4190-B1D5-21C67C15A71F}" type="slidenum">
              <a:rPr lang="en-IN" smtClean="0"/>
              <a:t>‹#›</a:t>
            </a:fld>
            <a:endParaRPr lang="en-IN"/>
          </a:p>
        </p:txBody>
      </p:sp>
    </p:spTree>
    <p:extLst>
      <p:ext uri="{BB962C8B-B14F-4D97-AF65-F5344CB8AC3E}">
        <p14:creationId xmlns:p14="http://schemas.microsoft.com/office/powerpoint/2010/main" val="2305840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2E35DE-A7E0-4F7A-A91A-39593AEC2A08}"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6ECBD-785F-4190-B1D5-21C67C15A71F}" type="slidenum">
              <a:rPr lang="en-IN" smtClean="0"/>
              <a:t>‹#›</a:t>
            </a:fld>
            <a:endParaRPr lang="en-IN"/>
          </a:p>
        </p:txBody>
      </p:sp>
    </p:spTree>
    <p:extLst>
      <p:ext uri="{BB962C8B-B14F-4D97-AF65-F5344CB8AC3E}">
        <p14:creationId xmlns:p14="http://schemas.microsoft.com/office/powerpoint/2010/main" val="241008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2E35DE-A7E0-4F7A-A91A-39593AEC2A08}"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6ECBD-785F-4190-B1D5-21C67C15A71F}" type="slidenum">
              <a:rPr lang="en-IN" smtClean="0"/>
              <a:t>‹#›</a:t>
            </a:fld>
            <a:endParaRPr lang="en-IN"/>
          </a:p>
        </p:txBody>
      </p:sp>
    </p:spTree>
    <p:extLst>
      <p:ext uri="{BB962C8B-B14F-4D97-AF65-F5344CB8AC3E}">
        <p14:creationId xmlns:p14="http://schemas.microsoft.com/office/powerpoint/2010/main" val="202389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E35DE-A7E0-4F7A-A91A-39593AEC2A08}" type="datetimeFigureOut">
              <a:rPr lang="en-IN" smtClean="0"/>
              <a:t>16-10-2023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6ECBD-785F-4190-B1D5-21C67C15A71F}" type="slidenum">
              <a:rPr lang="en-IN" smtClean="0"/>
              <a:t>‹#›</a:t>
            </a:fld>
            <a:endParaRPr lang="en-IN"/>
          </a:p>
        </p:txBody>
      </p:sp>
    </p:spTree>
    <p:extLst>
      <p:ext uri="{BB962C8B-B14F-4D97-AF65-F5344CB8AC3E}">
        <p14:creationId xmlns:p14="http://schemas.microsoft.com/office/powerpoint/2010/main" val="2066577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solidFill>
                  <a:schemeClr val="accent2"/>
                </a:solidFill>
              </a:rPr>
              <a:t>NAAN MULTHAVAN</a:t>
            </a:r>
            <a:br>
              <a:rPr lang="en-IN" dirty="0" smtClean="0">
                <a:solidFill>
                  <a:schemeClr val="accent2"/>
                </a:solidFill>
              </a:rPr>
            </a:br>
            <a:r>
              <a:rPr lang="en-IN" sz="3100" u="sng" dirty="0">
                <a:solidFill>
                  <a:schemeClr val="accent2"/>
                </a:solidFill>
              </a:rPr>
              <a:t/>
            </a:r>
            <a:br>
              <a:rPr lang="en-IN" sz="3100" u="sng" dirty="0">
                <a:solidFill>
                  <a:schemeClr val="accent2"/>
                </a:solidFill>
              </a:rPr>
            </a:br>
            <a:r>
              <a:rPr lang="en-IN" sz="3100" u="sng" dirty="0" smtClean="0">
                <a:solidFill>
                  <a:schemeClr val="accent2"/>
                </a:solidFill>
              </a:rPr>
              <a:t/>
            </a:r>
            <a:br>
              <a:rPr lang="en-IN" sz="3100" u="sng" dirty="0" smtClean="0">
                <a:solidFill>
                  <a:schemeClr val="accent2"/>
                </a:solidFill>
              </a:rPr>
            </a:br>
            <a:endParaRPr lang="en-IN" sz="3100" u="sng" dirty="0">
              <a:solidFill>
                <a:schemeClr val="accent2"/>
              </a:solidFill>
            </a:endParaRPr>
          </a:p>
        </p:txBody>
      </p:sp>
      <p:sp>
        <p:nvSpPr>
          <p:cNvPr id="3" name="Subtitle 2"/>
          <p:cNvSpPr>
            <a:spLocks noGrp="1"/>
          </p:cNvSpPr>
          <p:nvPr>
            <p:ph type="subTitle" idx="1"/>
          </p:nvPr>
        </p:nvSpPr>
        <p:spPr>
          <a:xfrm>
            <a:off x="2120537" y="2536938"/>
            <a:ext cx="9144000" cy="2325347"/>
          </a:xfrm>
        </p:spPr>
        <p:txBody>
          <a:bodyPr>
            <a:normAutofit fontScale="25000" lnSpcReduction="20000"/>
          </a:bodyPr>
          <a:lstStyle/>
          <a:p>
            <a:r>
              <a:rPr lang="en-IN" sz="9600" dirty="0" smtClean="0">
                <a:solidFill>
                  <a:schemeClr val="accent5">
                    <a:lumMod val="75000"/>
                  </a:schemeClr>
                </a:solidFill>
              </a:rPr>
              <a:t>ANALYSING HOUSING PRICES IN METROPOLITAN AREAS OF INDIA</a:t>
            </a:r>
          </a:p>
          <a:p>
            <a:endParaRPr lang="en-IN" dirty="0">
              <a:solidFill>
                <a:schemeClr val="accent5">
                  <a:lumMod val="75000"/>
                </a:schemeClr>
              </a:solidFill>
            </a:endParaRPr>
          </a:p>
          <a:p>
            <a:endParaRPr lang="en-IN" dirty="0" smtClean="0">
              <a:solidFill>
                <a:schemeClr val="accent5">
                  <a:lumMod val="75000"/>
                </a:schemeClr>
              </a:solidFill>
            </a:endParaRPr>
          </a:p>
          <a:p>
            <a:r>
              <a:rPr lang="en-IN" sz="6400" dirty="0" smtClean="0">
                <a:solidFill>
                  <a:schemeClr val="accent3">
                    <a:lumMod val="50000"/>
                  </a:schemeClr>
                </a:solidFill>
              </a:rPr>
              <a:t>R.JAYA SAKTHI</a:t>
            </a:r>
          </a:p>
          <a:p>
            <a:r>
              <a:rPr lang="en-IN" sz="6400" dirty="0" smtClean="0">
                <a:solidFill>
                  <a:schemeClr val="accent3">
                    <a:lumMod val="50000"/>
                  </a:schemeClr>
                </a:solidFill>
              </a:rPr>
              <a:t>B.KAVIYA</a:t>
            </a:r>
          </a:p>
          <a:p>
            <a:r>
              <a:rPr lang="en-IN" sz="6400" dirty="0" smtClean="0">
                <a:solidFill>
                  <a:schemeClr val="accent3">
                    <a:lumMod val="50000"/>
                  </a:schemeClr>
                </a:solidFill>
              </a:rPr>
              <a:t>J.KAVIYA</a:t>
            </a:r>
          </a:p>
          <a:p>
            <a:r>
              <a:rPr lang="en-IN" sz="6400" dirty="0" smtClean="0">
                <a:solidFill>
                  <a:schemeClr val="accent3">
                    <a:lumMod val="50000"/>
                  </a:schemeClr>
                </a:solidFill>
              </a:rPr>
              <a:t>S.KAVIYA</a:t>
            </a:r>
            <a:endParaRPr lang="en-IN" sz="6400" dirty="0">
              <a:solidFill>
                <a:schemeClr val="accent3">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4" y="14514"/>
            <a:ext cx="12192000" cy="6858000"/>
          </a:xfrm>
          <a:prstGeom prst="rect">
            <a:avLst/>
          </a:prstGeom>
        </p:spPr>
      </p:pic>
      <p:sp>
        <p:nvSpPr>
          <p:cNvPr id="6" name="Rectangle 5"/>
          <p:cNvSpPr/>
          <p:nvPr/>
        </p:nvSpPr>
        <p:spPr>
          <a:xfrm>
            <a:off x="3048000" y="3105835"/>
            <a:ext cx="6096000" cy="769441"/>
          </a:xfrm>
          <a:prstGeom prst="rect">
            <a:avLst/>
          </a:prstGeom>
        </p:spPr>
        <p:txBody>
          <a:bodyPr>
            <a:spAutoFit/>
          </a:bodyPr>
          <a:lstStyle/>
          <a:p>
            <a:endParaRPr lang="en-IN" sz="4400" u="sng" dirty="0">
              <a:solidFill>
                <a:schemeClr val="accent6"/>
              </a:solidFill>
              <a:latin typeface="Arial Black" panose="020B0A04020102020204" pitchFamily="34" charset="0"/>
            </a:endParaRPr>
          </a:p>
        </p:txBody>
      </p:sp>
      <p:sp>
        <p:nvSpPr>
          <p:cNvPr id="7" name="Rectangle 6"/>
          <p:cNvSpPr/>
          <p:nvPr/>
        </p:nvSpPr>
        <p:spPr>
          <a:xfrm>
            <a:off x="2380343" y="2017486"/>
            <a:ext cx="6763657" cy="5386090"/>
          </a:xfrm>
          <a:prstGeom prst="rect">
            <a:avLst/>
          </a:prstGeom>
        </p:spPr>
        <p:txBody>
          <a:bodyPr wrap="square">
            <a:spAutoFit/>
          </a:bodyPr>
          <a:lstStyle/>
          <a:p>
            <a:pPr lvl="1" algn="ctr"/>
            <a:r>
              <a:rPr lang="en-IN" sz="4400" u="sng" dirty="0" smtClean="0">
                <a:solidFill>
                  <a:schemeClr val="accent6"/>
                </a:solidFill>
                <a:latin typeface="Arial Black" panose="020B0A04020102020204" pitchFamily="34" charset="0"/>
              </a:rPr>
              <a:t>ANALYSING HOUSING PRICES IN METROPOLITAN </a:t>
            </a:r>
            <a:br>
              <a:rPr lang="en-IN" sz="4400" u="sng" dirty="0" smtClean="0">
                <a:solidFill>
                  <a:schemeClr val="accent6"/>
                </a:solidFill>
                <a:latin typeface="Arial Black" panose="020B0A04020102020204" pitchFamily="34" charset="0"/>
              </a:rPr>
            </a:br>
            <a:r>
              <a:rPr lang="en-IN" sz="4400" u="sng" dirty="0" smtClean="0">
                <a:solidFill>
                  <a:schemeClr val="accent6"/>
                </a:solidFill>
                <a:latin typeface="Arial Black" panose="020B0A04020102020204" pitchFamily="34" charset="0"/>
              </a:rPr>
              <a:t>AREAS OF INDIA</a:t>
            </a:r>
          </a:p>
          <a:p>
            <a:pPr algn="ctr"/>
            <a:endParaRPr lang="en-IN" sz="4400" u="sng" dirty="0" smtClean="0">
              <a:solidFill>
                <a:schemeClr val="accent6"/>
              </a:solidFill>
              <a:latin typeface="Arial Black" panose="020B0A04020102020204" pitchFamily="34" charset="0"/>
            </a:endParaRPr>
          </a:p>
          <a:p>
            <a:pPr algn="ctr"/>
            <a:r>
              <a:rPr lang="en-IN" sz="2000" u="sng" dirty="0" smtClean="0">
                <a:solidFill>
                  <a:schemeClr val="accent4">
                    <a:lumMod val="75000"/>
                  </a:schemeClr>
                </a:solidFill>
                <a:latin typeface="Arial Black" panose="020B0A04020102020204" pitchFamily="34" charset="0"/>
              </a:rPr>
              <a:t>TEAM: R.JAYA SAKTHI</a:t>
            </a:r>
          </a:p>
          <a:p>
            <a:pPr algn="ctr"/>
            <a:r>
              <a:rPr lang="en-IN" sz="2000" u="sng" dirty="0" smtClean="0">
                <a:solidFill>
                  <a:schemeClr val="accent4">
                    <a:lumMod val="75000"/>
                  </a:schemeClr>
                </a:solidFill>
                <a:latin typeface="Arial Black" panose="020B0A04020102020204" pitchFamily="34" charset="0"/>
              </a:rPr>
              <a:t>B.KAVIYA</a:t>
            </a:r>
          </a:p>
          <a:p>
            <a:pPr algn="ctr"/>
            <a:r>
              <a:rPr lang="en-IN" sz="2000" u="sng" dirty="0" smtClean="0">
                <a:solidFill>
                  <a:schemeClr val="accent4">
                    <a:lumMod val="75000"/>
                  </a:schemeClr>
                </a:solidFill>
                <a:latin typeface="Arial Black" panose="020B0A04020102020204" pitchFamily="34" charset="0"/>
              </a:rPr>
              <a:t>J.KAVIYA</a:t>
            </a:r>
          </a:p>
          <a:p>
            <a:pPr algn="ctr"/>
            <a:r>
              <a:rPr lang="en-IN" sz="2000" u="sng" dirty="0" smtClean="0">
                <a:solidFill>
                  <a:schemeClr val="accent4">
                    <a:lumMod val="75000"/>
                  </a:schemeClr>
                </a:solidFill>
                <a:latin typeface="Arial Black" panose="020B0A04020102020204" pitchFamily="34" charset="0"/>
              </a:rPr>
              <a:t>S.KAVIYA</a:t>
            </a:r>
            <a:endParaRPr lang="en-IN" sz="2000" u="sng" dirty="0">
              <a:solidFill>
                <a:schemeClr val="accent4">
                  <a:lumMod val="75000"/>
                </a:schemeClr>
              </a:solidFill>
              <a:latin typeface="Arial Black" panose="020B0A04020102020204" pitchFamily="34" charset="0"/>
            </a:endParaRPr>
          </a:p>
          <a:p>
            <a:pPr algn="ctr"/>
            <a:endParaRPr lang="en-IN" sz="4400" u="sng" dirty="0">
              <a:solidFill>
                <a:schemeClr val="accent6"/>
              </a:solidFill>
              <a:latin typeface="Arial Black" panose="020B0A04020102020204" pitchFamily="34" charset="0"/>
            </a:endParaRPr>
          </a:p>
        </p:txBody>
      </p:sp>
    </p:spTree>
    <p:extLst>
      <p:ext uri="{BB962C8B-B14F-4D97-AF65-F5344CB8AC3E}">
        <p14:creationId xmlns:p14="http://schemas.microsoft.com/office/powerpoint/2010/main" val="3917868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4743" y="0"/>
            <a:ext cx="6357257" cy="6858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834743" cy="6789420"/>
          </a:xfrm>
          <a:prstGeom prst="rect">
            <a:avLst/>
          </a:prstGeom>
        </p:spPr>
      </p:pic>
    </p:spTree>
    <p:extLst>
      <p:ext uri="{BB962C8B-B14F-4D97-AF65-F5344CB8AC3E}">
        <p14:creationId xmlns:p14="http://schemas.microsoft.com/office/powerpoint/2010/main" val="377325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086" y="14514"/>
            <a:ext cx="6516914"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675086" cy="6858000"/>
          </a:xfrm>
          <a:prstGeom prst="rect">
            <a:avLst/>
          </a:prstGeom>
        </p:spPr>
      </p:pic>
    </p:spTree>
    <p:extLst>
      <p:ext uri="{BB962C8B-B14F-4D97-AF65-F5344CB8AC3E}">
        <p14:creationId xmlns:p14="http://schemas.microsoft.com/office/powerpoint/2010/main" val="349208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110514"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4687" y="0"/>
            <a:ext cx="5907314" cy="6858000"/>
          </a:xfrm>
          <a:prstGeom prst="rect">
            <a:avLst/>
          </a:prstGeom>
        </p:spPr>
      </p:pic>
    </p:spTree>
    <p:extLst>
      <p:ext uri="{BB962C8B-B14F-4D97-AF65-F5344CB8AC3E}">
        <p14:creationId xmlns:p14="http://schemas.microsoft.com/office/powerpoint/2010/main" val="788245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19800" cy="1088571"/>
          </a:xfrm>
        </p:spPr>
        <p:txBody>
          <a:bodyPr>
            <a:normAutofit/>
          </a:bodyPr>
          <a:lstStyle/>
          <a:p>
            <a:r>
              <a:rPr lang="en-IN" sz="2400" dirty="0" smtClean="0">
                <a:latin typeface="Arial Rounded MT Bold" panose="020F0704030504030204" pitchFamily="34" charset="0"/>
              </a:rPr>
              <a:t> </a:t>
            </a:r>
            <a:r>
              <a:rPr lang="en-IN" sz="2400" u="sng" dirty="0" smtClean="0">
                <a:latin typeface="Arial Rounded MT Bold" panose="020F0704030504030204" pitchFamily="34" charset="0"/>
              </a:rPr>
              <a:t>4 .ADVANTAGES &amp; DISADVANTAGES</a:t>
            </a:r>
            <a:endParaRPr lang="en-IN" sz="2400" u="sng" dirty="0">
              <a:latin typeface="Arial Rounded MT Bold" panose="020F0704030504030204" pitchFamily="34" charset="0"/>
            </a:endParaRPr>
          </a:p>
        </p:txBody>
      </p:sp>
      <p:sp>
        <p:nvSpPr>
          <p:cNvPr id="3" name="Content Placeholder 2"/>
          <p:cNvSpPr>
            <a:spLocks noGrp="1"/>
          </p:cNvSpPr>
          <p:nvPr>
            <p:ph sz="half" idx="1"/>
          </p:nvPr>
        </p:nvSpPr>
        <p:spPr>
          <a:xfrm>
            <a:off x="0" y="1132112"/>
            <a:ext cx="6019800" cy="5725887"/>
          </a:xfrm>
        </p:spPr>
        <p:txBody>
          <a:bodyPr>
            <a:normAutofit fontScale="77500" lnSpcReduction="20000"/>
          </a:bodyPr>
          <a:lstStyle/>
          <a:p>
            <a:pPr marL="0" indent="0">
              <a:buNone/>
            </a:pPr>
            <a:endParaRPr lang="en-IN" dirty="0"/>
          </a:p>
          <a:p>
            <a:pPr marL="0" indent="0">
              <a:buNone/>
            </a:pPr>
            <a:r>
              <a:rPr lang="en-IN" dirty="0">
                <a:latin typeface="Arial Black" panose="020B0A04020102020204" pitchFamily="34" charset="0"/>
              </a:rPr>
              <a:t>ADVANTAGE :</a:t>
            </a:r>
            <a:endParaRPr lang="en-IN" dirty="0" smtClean="0">
              <a:latin typeface="Arial Black" panose="020B0A04020102020204" pitchFamily="34" charset="0"/>
            </a:endParaRPr>
          </a:p>
          <a:p>
            <a:pPr>
              <a:buFont typeface="Wingdings" panose="05000000000000000000" pitchFamily="2" charset="2"/>
              <a:buChar char="ü"/>
            </a:pPr>
            <a:r>
              <a:rPr lang="en-IN" b="1" dirty="0" smtClean="0"/>
              <a:t>Investment Insights</a:t>
            </a:r>
            <a:r>
              <a:rPr lang="en-IN" b="1" dirty="0"/>
              <a:t>: </a:t>
            </a:r>
            <a:r>
              <a:rPr lang="en-IN" dirty="0" err="1"/>
              <a:t>Analyzing</a:t>
            </a:r>
            <a:r>
              <a:rPr lang="en-IN" dirty="0"/>
              <a:t> housing prices can provide valuable insights for real estate investors, helping them make informed decisions on where to invest for potential returns.</a:t>
            </a:r>
          </a:p>
          <a:p>
            <a:endParaRPr lang="en-IN" dirty="0"/>
          </a:p>
          <a:p>
            <a:pPr>
              <a:buFont typeface="Wingdings" panose="05000000000000000000" pitchFamily="2" charset="2"/>
              <a:buChar char="ü"/>
            </a:pPr>
            <a:r>
              <a:rPr lang="en-IN" b="1" dirty="0"/>
              <a:t>Economic Indicator: </a:t>
            </a:r>
            <a:r>
              <a:rPr lang="en-IN" dirty="0"/>
              <a:t>Housing prices often serve as an economic indicator, reflecting the overall health and growth of the local economy.</a:t>
            </a:r>
          </a:p>
          <a:p>
            <a:endParaRPr lang="en-IN" dirty="0"/>
          </a:p>
          <a:p>
            <a:pPr>
              <a:buFont typeface="Wingdings" panose="05000000000000000000" pitchFamily="2" charset="2"/>
              <a:buChar char="ü"/>
            </a:pPr>
            <a:r>
              <a:rPr lang="en-IN" b="1" dirty="0"/>
              <a:t>Policy Planning</a:t>
            </a:r>
            <a:r>
              <a:rPr lang="en-IN" dirty="0"/>
              <a:t>: Governments and city planners can use this data to develop policies and urban planning strategies that address housing affordability and availability.</a:t>
            </a:r>
          </a:p>
          <a:p>
            <a:endParaRPr lang="en-IN" dirty="0"/>
          </a:p>
          <a:p>
            <a:pPr>
              <a:buFont typeface="Wingdings" panose="05000000000000000000" pitchFamily="2" charset="2"/>
              <a:buChar char="ü"/>
            </a:pPr>
            <a:r>
              <a:rPr lang="en-IN" b="1" dirty="0"/>
              <a:t>Market Trends</a:t>
            </a:r>
            <a:r>
              <a:rPr lang="en-IN" dirty="0"/>
              <a:t>: Understanding housing price trends can assist homebuyers in making sound financial choices and timing their </a:t>
            </a:r>
            <a:r>
              <a:rPr lang="en-IN" dirty="0" smtClean="0"/>
              <a:t>purchases.</a:t>
            </a:r>
            <a:endParaRPr lang="en-IN" dirty="0"/>
          </a:p>
        </p:txBody>
      </p:sp>
      <p:sp>
        <p:nvSpPr>
          <p:cNvPr id="4" name="Content Placeholder 3"/>
          <p:cNvSpPr>
            <a:spLocks noGrp="1"/>
          </p:cNvSpPr>
          <p:nvPr>
            <p:ph sz="half" idx="2"/>
          </p:nvPr>
        </p:nvSpPr>
        <p:spPr>
          <a:xfrm>
            <a:off x="6019801" y="0"/>
            <a:ext cx="6302828" cy="6857999"/>
          </a:xfrm>
        </p:spPr>
        <p:txBody>
          <a:bodyPr>
            <a:normAutofit fontScale="77500" lnSpcReduction="20000"/>
          </a:bodyPr>
          <a:lstStyle/>
          <a:p>
            <a:endParaRPr lang="en-IN" dirty="0" smtClean="0"/>
          </a:p>
          <a:p>
            <a:endParaRPr lang="en-IN" dirty="0"/>
          </a:p>
          <a:p>
            <a:endParaRPr lang="en-IN" dirty="0" smtClean="0"/>
          </a:p>
          <a:p>
            <a:pPr marL="0" indent="0">
              <a:buNone/>
            </a:pPr>
            <a:endParaRPr lang="en-IN" dirty="0" smtClean="0"/>
          </a:p>
          <a:p>
            <a:pPr marL="0" indent="0">
              <a:buNone/>
            </a:pPr>
            <a:r>
              <a:rPr lang="en-IN" dirty="0" smtClean="0">
                <a:latin typeface="Arial Black" panose="020B0A04020102020204" pitchFamily="34" charset="0"/>
              </a:rPr>
              <a:t>DISADVANTAGE :</a:t>
            </a:r>
            <a:endParaRPr lang="en-IN" dirty="0">
              <a:latin typeface="Arial Black" panose="020B0A04020102020204" pitchFamily="34" charset="0"/>
            </a:endParaRPr>
          </a:p>
          <a:p>
            <a:pPr marL="0" indent="0">
              <a:buNone/>
            </a:pPr>
            <a:endParaRPr lang="en-IN" dirty="0"/>
          </a:p>
          <a:p>
            <a:pPr>
              <a:buFont typeface="Wingdings" panose="05000000000000000000" pitchFamily="2" charset="2"/>
              <a:buChar char="ü"/>
            </a:pPr>
            <a:r>
              <a:rPr lang="en-IN" b="1" dirty="0"/>
              <a:t>Data Accuracy: </a:t>
            </a:r>
            <a:r>
              <a:rPr lang="en-IN" dirty="0"/>
              <a:t>Housing price data may not always be accurate or up to date, potentially leading to incorrect conclusions.</a:t>
            </a:r>
          </a:p>
          <a:p>
            <a:pPr marL="0" indent="0">
              <a:buNone/>
            </a:pPr>
            <a:endParaRPr lang="en-IN" dirty="0"/>
          </a:p>
          <a:p>
            <a:pPr>
              <a:buFont typeface="Wingdings" panose="05000000000000000000" pitchFamily="2" charset="2"/>
              <a:buChar char="ü"/>
            </a:pPr>
            <a:r>
              <a:rPr lang="en-IN" b="1" dirty="0"/>
              <a:t>Market Volatility</a:t>
            </a:r>
            <a:r>
              <a:rPr lang="en-IN" dirty="0"/>
              <a:t>: Real estate markets can be volatile, making predictions based solely on past data challenging.</a:t>
            </a:r>
          </a:p>
          <a:p>
            <a:pPr marL="0" indent="0">
              <a:buNone/>
            </a:pPr>
            <a:endParaRPr lang="en-IN" dirty="0"/>
          </a:p>
          <a:p>
            <a:pPr>
              <a:buFont typeface="Wingdings" panose="05000000000000000000" pitchFamily="2" charset="2"/>
              <a:buChar char="ü"/>
            </a:pPr>
            <a:r>
              <a:rPr lang="en-IN" b="1" dirty="0"/>
              <a:t>Regional Variability: </a:t>
            </a:r>
            <a:r>
              <a:rPr lang="en-IN" dirty="0"/>
              <a:t>India is a vast and diverse country, and housing markets can vary significantly between different metropolitan areas and regions.</a:t>
            </a:r>
          </a:p>
          <a:p>
            <a:pPr marL="0" indent="0">
              <a:buNone/>
            </a:pPr>
            <a:endParaRPr lang="en-IN" dirty="0"/>
          </a:p>
          <a:p>
            <a:pPr>
              <a:buFont typeface="Wingdings" panose="05000000000000000000" pitchFamily="2" charset="2"/>
              <a:buChar char="ü"/>
            </a:pPr>
            <a:r>
              <a:rPr lang="en-IN" b="1" dirty="0"/>
              <a:t>Socioeconomic Factors: </a:t>
            </a:r>
            <a:r>
              <a:rPr lang="en-IN" dirty="0"/>
              <a:t>Housing prices are influenced by various socioeconomic factors, and ignoring these can lead to a limited perspective on the market.</a:t>
            </a:r>
          </a:p>
        </p:txBody>
      </p:sp>
    </p:spTree>
    <p:extLst>
      <p:ext uri="{BB962C8B-B14F-4D97-AF65-F5344CB8AC3E}">
        <p14:creationId xmlns:p14="http://schemas.microsoft.com/office/powerpoint/2010/main" val="291194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1"/>
            <a:ext cx="6125029" cy="1248227"/>
          </a:xfrm>
        </p:spPr>
        <p:txBody>
          <a:bodyPr/>
          <a:lstStyle/>
          <a:p>
            <a:r>
              <a:rPr lang="en-IN" b="1" u="sng" dirty="0" smtClean="0">
                <a:latin typeface="Arial Rounded MT Bold" panose="020F0704030504030204" pitchFamily="34" charset="0"/>
              </a:rPr>
              <a:t>5.APPLICATIONS</a:t>
            </a:r>
            <a:endParaRPr lang="en-IN" b="1" u="sng" dirty="0">
              <a:latin typeface="Arial Rounded MT Bold" panose="020F0704030504030204" pitchFamily="34" charset="0"/>
            </a:endParaRPr>
          </a:p>
        </p:txBody>
      </p:sp>
      <p:sp>
        <p:nvSpPr>
          <p:cNvPr id="3" name="Content Placeholder 2"/>
          <p:cNvSpPr>
            <a:spLocks noGrp="1"/>
          </p:cNvSpPr>
          <p:nvPr>
            <p:ph sz="half" idx="1"/>
          </p:nvPr>
        </p:nvSpPr>
        <p:spPr>
          <a:xfrm>
            <a:off x="-1" y="1248229"/>
            <a:ext cx="6125029" cy="5609772"/>
          </a:xfrm>
        </p:spPr>
        <p:txBody>
          <a:bodyPr>
            <a:normAutofit fontScale="70000" lnSpcReduction="20000"/>
          </a:bodyPr>
          <a:lstStyle/>
          <a:p>
            <a:pPr marL="0" indent="0">
              <a:buNone/>
            </a:pPr>
            <a:endParaRPr lang="en-IN" dirty="0"/>
          </a:p>
          <a:p>
            <a:pPr>
              <a:buFont typeface="Wingdings" panose="05000000000000000000" pitchFamily="2" charset="2"/>
              <a:buChar char="v"/>
            </a:pPr>
            <a:r>
              <a:rPr lang="en-IN" dirty="0" smtClean="0"/>
              <a:t> </a:t>
            </a:r>
            <a:r>
              <a:rPr lang="en-IN" sz="2900" b="1" dirty="0" smtClean="0"/>
              <a:t>Real </a:t>
            </a:r>
            <a:r>
              <a:rPr lang="en-IN" sz="2900" b="1" dirty="0"/>
              <a:t>Estate Investment: </a:t>
            </a:r>
            <a:r>
              <a:rPr lang="en-IN" sz="2900" dirty="0"/>
              <a:t>Investors can use this data to identify areas with potential for high returns and make informed decisions about where to invest in property.</a:t>
            </a:r>
          </a:p>
          <a:p>
            <a:endParaRPr lang="en-IN" sz="2900" dirty="0"/>
          </a:p>
          <a:p>
            <a:pPr>
              <a:buFont typeface="Wingdings" panose="05000000000000000000" pitchFamily="2" charset="2"/>
              <a:buChar char="v"/>
            </a:pPr>
            <a:r>
              <a:rPr lang="en-IN" sz="2900" b="1" dirty="0"/>
              <a:t>Homebuyers: </a:t>
            </a:r>
            <a:r>
              <a:rPr lang="en-IN" sz="2900" dirty="0"/>
              <a:t>Prospective homebuyers can assess whether they can afford properties in a specific metropolitan area, helping them make more informed choices.</a:t>
            </a:r>
          </a:p>
          <a:p>
            <a:endParaRPr lang="en-IN" sz="2900" dirty="0"/>
          </a:p>
          <a:p>
            <a:pPr>
              <a:buFont typeface="Wingdings" panose="05000000000000000000" pitchFamily="2" charset="2"/>
              <a:buChar char="v"/>
            </a:pPr>
            <a:r>
              <a:rPr lang="en-IN" sz="2900" b="1" dirty="0"/>
              <a:t>Urban Planning: </a:t>
            </a:r>
            <a:r>
              <a:rPr lang="en-IN" sz="2900" dirty="0"/>
              <a:t>Municipal governments can use housing price data to plan infrastructure development and assess the need for affordable housing in rapidly growing cities.</a:t>
            </a:r>
          </a:p>
          <a:p>
            <a:endParaRPr lang="en-IN" sz="2900" dirty="0"/>
          </a:p>
          <a:p>
            <a:pPr>
              <a:buFont typeface="Wingdings" panose="05000000000000000000" pitchFamily="2" charset="2"/>
              <a:buChar char="v"/>
            </a:pPr>
            <a:r>
              <a:rPr lang="en-IN" sz="2900" b="1" dirty="0"/>
              <a:t>Economic Analysis: </a:t>
            </a:r>
            <a:r>
              <a:rPr lang="en-IN" sz="2900" dirty="0"/>
              <a:t>It offers insights into the economic health of a region, as rising property prices may indicate economic growth.</a:t>
            </a:r>
          </a:p>
          <a:p>
            <a:endParaRPr lang="en-IN" dirty="0"/>
          </a:p>
          <a:p>
            <a:pPr marL="0" indent="0">
              <a:buNone/>
            </a:pPr>
            <a:endParaRPr lang="en-IN" dirty="0"/>
          </a:p>
        </p:txBody>
      </p:sp>
      <p:sp>
        <p:nvSpPr>
          <p:cNvPr id="4" name="Content Placeholder 3"/>
          <p:cNvSpPr>
            <a:spLocks noGrp="1"/>
          </p:cNvSpPr>
          <p:nvPr>
            <p:ph sz="half" idx="2"/>
          </p:nvPr>
        </p:nvSpPr>
        <p:spPr>
          <a:xfrm>
            <a:off x="6125029" y="1"/>
            <a:ext cx="6066971" cy="6857999"/>
          </a:xfrm>
        </p:spPr>
        <p:txBody>
          <a:bodyPr>
            <a:normAutofit fontScale="70000" lnSpcReduction="20000"/>
          </a:bodyPr>
          <a:lstStyle/>
          <a:p>
            <a:endParaRPr lang="en-IN" dirty="0" smtClean="0"/>
          </a:p>
          <a:p>
            <a:endParaRPr lang="en-IN" dirty="0"/>
          </a:p>
          <a:p>
            <a:endParaRPr lang="en-IN" dirty="0" smtClean="0"/>
          </a:p>
          <a:p>
            <a:pPr>
              <a:buFont typeface="Wingdings" panose="05000000000000000000" pitchFamily="2" charset="2"/>
              <a:buChar char="v"/>
            </a:pPr>
            <a:r>
              <a:rPr lang="en-IN" sz="3400" b="1" dirty="0" smtClean="0"/>
              <a:t>Policy </a:t>
            </a:r>
            <a:r>
              <a:rPr lang="en-IN" sz="3400" b="1" dirty="0"/>
              <a:t>Making: </a:t>
            </a:r>
            <a:r>
              <a:rPr lang="en-IN" sz="3400" dirty="0"/>
              <a:t>Government policymakers can formulate housing and taxation policies based on the data to ensure affordability and sustainable urban development.</a:t>
            </a:r>
          </a:p>
          <a:p>
            <a:endParaRPr lang="en-IN" sz="3400" dirty="0"/>
          </a:p>
          <a:p>
            <a:pPr>
              <a:buFont typeface="Wingdings" panose="05000000000000000000" pitchFamily="2" charset="2"/>
              <a:buChar char="v"/>
            </a:pPr>
            <a:r>
              <a:rPr lang="en-IN" sz="3400" b="1" dirty="0"/>
              <a:t>Real Estate Agents: </a:t>
            </a:r>
            <a:r>
              <a:rPr lang="en-IN" sz="3400" dirty="0"/>
              <a:t>Agents can use this data to advise clients on buying or selling properties and to understand market trends.</a:t>
            </a:r>
          </a:p>
          <a:p>
            <a:endParaRPr lang="en-IN" sz="3400" dirty="0"/>
          </a:p>
          <a:p>
            <a:pPr>
              <a:buFont typeface="Wingdings" panose="05000000000000000000" pitchFamily="2" charset="2"/>
              <a:buChar char="v"/>
            </a:pPr>
            <a:r>
              <a:rPr lang="en-IN" sz="3400" b="1" dirty="0"/>
              <a:t>Research and Academia: </a:t>
            </a:r>
            <a:r>
              <a:rPr lang="en-IN" sz="3400" dirty="0"/>
              <a:t>Researchers can use the data to study the impact of housing prices on various social and economic factors.</a:t>
            </a:r>
          </a:p>
          <a:p>
            <a:endParaRPr lang="en-IN" sz="3400" dirty="0"/>
          </a:p>
          <a:p>
            <a:pPr>
              <a:buFont typeface="Wingdings" panose="05000000000000000000" pitchFamily="2" charset="2"/>
              <a:buChar char="v"/>
            </a:pPr>
            <a:r>
              <a:rPr lang="en-IN" sz="3400" b="1" dirty="0"/>
              <a:t>Market Analysis: </a:t>
            </a:r>
            <a:r>
              <a:rPr lang="en-IN" sz="3400" dirty="0"/>
              <a:t>Businesses related to construction, home improvement, and real estate services can </a:t>
            </a:r>
            <a:r>
              <a:rPr lang="en-IN" sz="3400" dirty="0" err="1"/>
              <a:t>analyze</a:t>
            </a:r>
            <a:r>
              <a:rPr lang="en-IN" sz="3400" dirty="0"/>
              <a:t> the data to target their services effectively.</a:t>
            </a:r>
          </a:p>
          <a:p>
            <a:pPr marL="0" indent="0">
              <a:buNone/>
            </a:pPr>
            <a:endParaRPr lang="en-IN" sz="3400" dirty="0" smtClean="0"/>
          </a:p>
        </p:txBody>
      </p:sp>
    </p:spTree>
    <p:extLst>
      <p:ext uri="{BB962C8B-B14F-4D97-AF65-F5344CB8AC3E}">
        <p14:creationId xmlns:p14="http://schemas.microsoft.com/office/powerpoint/2010/main" val="181949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0913"/>
            <a:ext cx="6019800" cy="1756229"/>
          </a:xfrm>
        </p:spPr>
        <p:txBody>
          <a:bodyPr/>
          <a:lstStyle/>
          <a:p>
            <a:r>
              <a:rPr lang="en-IN" dirty="0" smtClean="0">
                <a:latin typeface="Arial Black" panose="020B0A04020102020204" pitchFamily="34" charset="0"/>
              </a:rPr>
              <a:t> </a:t>
            </a:r>
            <a:r>
              <a:rPr lang="en-IN" u="sng" dirty="0" smtClean="0">
                <a:latin typeface="Arial Black" panose="020B0A04020102020204" pitchFamily="34" charset="0"/>
              </a:rPr>
              <a:t>6.CONCLUSION</a:t>
            </a:r>
            <a:endParaRPr lang="en-IN" u="sng" dirty="0">
              <a:latin typeface="Arial Black" panose="020B0A04020102020204" pitchFamily="34" charset="0"/>
            </a:endParaRPr>
          </a:p>
        </p:txBody>
      </p:sp>
      <p:sp>
        <p:nvSpPr>
          <p:cNvPr id="3" name="Content Placeholder 2"/>
          <p:cNvSpPr>
            <a:spLocks noGrp="1"/>
          </p:cNvSpPr>
          <p:nvPr>
            <p:ph sz="half" idx="1"/>
          </p:nvPr>
        </p:nvSpPr>
        <p:spPr>
          <a:xfrm>
            <a:off x="0" y="1407887"/>
            <a:ext cx="6019800" cy="5450113"/>
          </a:xfrm>
        </p:spPr>
        <p:txBody>
          <a:bodyPr>
            <a:normAutofit/>
          </a:bodyPr>
          <a:lstStyle/>
          <a:p>
            <a:endParaRPr lang="en-US" sz="2600" b="1" dirty="0" smtClean="0">
              <a:latin typeface="+mj-lt"/>
            </a:endParaRPr>
          </a:p>
          <a:p>
            <a:endParaRPr lang="en-US" sz="2600" b="1" dirty="0">
              <a:latin typeface="+mj-lt"/>
            </a:endParaRPr>
          </a:p>
          <a:p>
            <a:pPr>
              <a:buFont typeface="Wingdings" panose="05000000000000000000" pitchFamily="2" charset="2"/>
              <a:buChar char="Ø"/>
            </a:pPr>
            <a:r>
              <a:rPr lang="en-US" sz="2600" b="1" dirty="0" smtClean="0">
                <a:latin typeface="+mj-lt"/>
              </a:rPr>
              <a:t>Analyzing </a:t>
            </a:r>
            <a:r>
              <a:rPr lang="en-US" sz="2600" b="1" dirty="0">
                <a:latin typeface="+mj-lt"/>
              </a:rPr>
              <a:t>housing prices in India's metropolitan areas is a pivotal endeavor with significant implications for various stakeholders</a:t>
            </a:r>
            <a:r>
              <a:rPr lang="en-US" sz="2600" b="1" dirty="0" smtClean="0">
                <a:latin typeface="+mj-lt"/>
              </a:rPr>
              <a:t>.</a:t>
            </a:r>
          </a:p>
          <a:p>
            <a:endParaRPr lang="en-US" sz="2600" b="1" dirty="0" smtClean="0">
              <a:latin typeface="+mj-lt"/>
            </a:endParaRPr>
          </a:p>
          <a:p>
            <a:pPr>
              <a:buFont typeface="Wingdings" panose="05000000000000000000" pitchFamily="2" charset="2"/>
              <a:buChar char="Ø"/>
            </a:pPr>
            <a:r>
              <a:rPr lang="en-US" sz="2600" b="1" dirty="0" smtClean="0">
                <a:latin typeface="+mj-lt"/>
              </a:rPr>
              <a:t> </a:t>
            </a:r>
            <a:r>
              <a:rPr lang="en-US" sz="2600" b="1" dirty="0">
                <a:latin typeface="+mj-lt"/>
              </a:rPr>
              <a:t>It provides invaluable insights for investors, homebuyers, policymakers, and urban planners, enabling informed decision-making. </a:t>
            </a:r>
            <a:endParaRPr lang="en-US" sz="2600" b="1" dirty="0" smtClean="0">
              <a:latin typeface="+mj-lt"/>
            </a:endParaRPr>
          </a:p>
        </p:txBody>
      </p:sp>
      <p:sp>
        <p:nvSpPr>
          <p:cNvPr id="4" name="Content Placeholder 3"/>
          <p:cNvSpPr>
            <a:spLocks noGrp="1"/>
          </p:cNvSpPr>
          <p:nvPr>
            <p:ph sz="half" idx="2"/>
          </p:nvPr>
        </p:nvSpPr>
        <p:spPr>
          <a:xfrm>
            <a:off x="5823857" y="0"/>
            <a:ext cx="6019800" cy="6858000"/>
          </a:xfrm>
        </p:spPr>
        <p:txBody>
          <a:bodyPr>
            <a:normAutofit/>
          </a:bodyPr>
          <a:lstStyle/>
          <a:p>
            <a:pPr marL="0" indent="0">
              <a:buNone/>
            </a:pPr>
            <a:endParaRPr lang="en-IN" dirty="0" smtClean="0"/>
          </a:p>
          <a:p>
            <a:pPr>
              <a:buFont typeface="Wingdings" panose="05000000000000000000" pitchFamily="2" charset="2"/>
              <a:buChar char="Ø"/>
            </a:pPr>
            <a:endParaRPr lang="en-US" b="1" dirty="0" smtClean="0">
              <a:latin typeface="+mj-lt"/>
            </a:endParaRPr>
          </a:p>
          <a:p>
            <a:pPr>
              <a:buFont typeface="Wingdings" panose="05000000000000000000" pitchFamily="2" charset="2"/>
              <a:buChar char="Ø"/>
            </a:pPr>
            <a:r>
              <a:rPr lang="en-US" b="1" dirty="0" smtClean="0">
                <a:latin typeface="+mj-lt"/>
              </a:rPr>
              <a:t>The </a:t>
            </a:r>
            <a:r>
              <a:rPr lang="en-US" b="1" dirty="0">
                <a:latin typeface="+mj-lt"/>
              </a:rPr>
              <a:t>dynamic nature of these markets calls for continual analysis to address affordability challenges, foster sustainable development, and ensure equitable resource allocation.</a:t>
            </a:r>
          </a:p>
          <a:p>
            <a:pPr>
              <a:buFont typeface="Wingdings" panose="05000000000000000000" pitchFamily="2" charset="2"/>
              <a:buChar char="Ø"/>
            </a:pPr>
            <a:r>
              <a:rPr lang="en-US" b="1" dirty="0" smtClean="0">
                <a:latin typeface="+mj-lt"/>
              </a:rPr>
              <a:t>Accurate </a:t>
            </a:r>
            <a:r>
              <a:rPr lang="en-US" b="1" dirty="0">
                <a:latin typeface="+mj-lt"/>
              </a:rPr>
              <a:t>housing price analysis serves not only as an economic barometer but also as a catalyst for shaping the quality of life and prosperity of India's urban </a:t>
            </a:r>
            <a:r>
              <a:rPr lang="en-US" b="1" dirty="0" smtClean="0">
                <a:latin typeface="+mj-lt"/>
              </a:rPr>
              <a:t>population.</a:t>
            </a:r>
            <a:endParaRPr lang="en-IN" dirty="0">
              <a:latin typeface="+mj-lt"/>
            </a:endParaRPr>
          </a:p>
        </p:txBody>
      </p:sp>
    </p:spTree>
    <p:extLst>
      <p:ext uri="{BB962C8B-B14F-4D97-AF65-F5344CB8AC3E}">
        <p14:creationId xmlns:p14="http://schemas.microsoft.com/office/powerpoint/2010/main" val="62122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172198" cy="1364343"/>
          </a:xfrm>
        </p:spPr>
        <p:txBody>
          <a:bodyPr/>
          <a:lstStyle/>
          <a:p>
            <a:r>
              <a:rPr lang="en-IN" u="sng" dirty="0" smtClean="0">
                <a:latin typeface="Arial Black" panose="020B0A04020102020204" pitchFamily="34" charset="0"/>
              </a:rPr>
              <a:t>7.FUTURE SCOPE</a:t>
            </a:r>
            <a:endParaRPr lang="en-IN" u="sng" dirty="0">
              <a:latin typeface="Arial Black" panose="020B0A04020102020204" pitchFamily="34" charset="0"/>
            </a:endParaRPr>
          </a:p>
        </p:txBody>
      </p:sp>
      <p:sp>
        <p:nvSpPr>
          <p:cNvPr id="3" name="Content Placeholder 2"/>
          <p:cNvSpPr>
            <a:spLocks noGrp="1"/>
          </p:cNvSpPr>
          <p:nvPr>
            <p:ph sz="half" idx="1"/>
          </p:nvPr>
        </p:nvSpPr>
        <p:spPr>
          <a:xfrm>
            <a:off x="-1" y="1364342"/>
            <a:ext cx="6172199" cy="5493657"/>
          </a:xfrm>
        </p:spPr>
        <p:txBody>
          <a:bodyPr>
            <a:normAutofit fontScale="70000" lnSpcReduction="20000"/>
          </a:bodyPr>
          <a:lstStyle/>
          <a:p>
            <a:pPr marL="0" indent="0">
              <a:buNone/>
            </a:pPr>
            <a:endParaRPr lang="en-IN" dirty="0" smtClean="0"/>
          </a:p>
          <a:p>
            <a:pPr>
              <a:buFont typeface="Wingdings" panose="05000000000000000000" pitchFamily="2" charset="2"/>
              <a:buChar char="ü"/>
            </a:pPr>
            <a:r>
              <a:rPr lang="en-IN" b="1" dirty="0" smtClean="0"/>
              <a:t>Urbanization</a:t>
            </a:r>
            <a:r>
              <a:rPr lang="en-IN" b="1" dirty="0"/>
              <a:t>: </a:t>
            </a:r>
            <a:r>
              <a:rPr lang="en-IN" dirty="0"/>
              <a:t>India is witnessing rapid urbanization, leading to increased demand for housing in metropolitan areas. </a:t>
            </a:r>
            <a:r>
              <a:rPr lang="en-IN" dirty="0" err="1"/>
              <a:t>Analyzing</a:t>
            </a:r>
            <a:r>
              <a:rPr lang="en-IN" dirty="0"/>
              <a:t> this data can provide valuable insights into housing trends and market dynamics.</a:t>
            </a:r>
          </a:p>
          <a:p>
            <a:endParaRPr lang="en-IN" b="1" dirty="0"/>
          </a:p>
          <a:p>
            <a:pPr>
              <a:buFont typeface="Wingdings" panose="05000000000000000000" pitchFamily="2" charset="2"/>
              <a:buChar char="ü"/>
            </a:pPr>
            <a:r>
              <a:rPr lang="en-IN" b="1" dirty="0"/>
              <a:t>Data Availability: </a:t>
            </a:r>
            <a:r>
              <a:rPr lang="en-IN" dirty="0"/>
              <a:t>With the advent of technology, there is a wealth of data available for analysis. This includes historical pricing data, property features, location data, and economic indicators.</a:t>
            </a:r>
          </a:p>
          <a:p>
            <a:endParaRPr lang="en-IN" dirty="0"/>
          </a:p>
          <a:p>
            <a:pPr>
              <a:buFont typeface="Wingdings" panose="05000000000000000000" pitchFamily="2" charset="2"/>
              <a:buChar char="ü"/>
            </a:pPr>
            <a:r>
              <a:rPr lang="en-IN" b="1" dirty="0"/>
              <a:t>Machine Learning: </a:t>
            </a:r>
            <a:r>
              <a:rPr lang="en-IN" dirty="0"/>
              <a:t>Advanced machine learning models can be applied to predict housing price trends, helping buyers, sellers, and investors make informed decisions.</a:t>
            </a:r>
          </a:p>
          <a:p>
            <a:endParaRPr lang="en-IN" dirty="0"/>
          </a:p>
          <a:p>
            <a:pPr>
              <a:buFont typeface="Wingdings" panose="05000000000000000000" pitchFamily="2" charset="2"/>
              <a:buChar char="ü"/>
            </a:pPr>
            <a:r>
              <a:rPr lang="en-IN" b="1" dirty="0"/>
              <a:t>Policy Changes: </a:t>
            </a:r>
            <a:r>
              <a:rPr lang="en-IN" dirty="0"/>
              <a:t>Housing policies and regulations often change, affecting prices. </a:t>
            </a:r>
            <a:r>
              <a:rPr lang="en-IN" dirty="0" err="1"/>
              <a:t>Analyzing</a:t>
            </a:r>
            <a:r>
              <a:rPr lang="en-IN" dirty="0"/>
              <a:t> how these policies impact the market can be critical for stakeholders.</a:t>
            </a:r>
          </a:p>
          <a:p>
            <a:endParaRPr lang="en-IN" dirty="0"/>
          </a:p>
          <a:p>
            <a:endParaRPr lang="en-IN" dirty="0"/>
          </a:p>
        </p:txBody>
      </p:sp>
      <p:sp>
        <p:nvSpPr>
          <p:cNvPr id="4" name="Content Placeholder 3"/>
          <p:cNvSpPr>
            <a:spLocks noGrp="1"/>
          </p:cNvSpPr>
          <p:nvPr>
            <p:ph sz="half" idx="2"/>
          </p:nvPr>
        </p:nvSpPr>
        <p:spPr>
          <a:xfrm>
            <a:off x="6172199" y="0"/>
            <a:ext cx="6019801" cy="6857999"/>
          </a:xfrm>
        </p:spPr>
        <p:txBody>
          <a:bodyPr>
            <a:normAutofit fontScale="70000" lnSpcReduction="20000"/>
          </a:bodyPr>
          <a:lstStyle/>
          <a:p>
            <a:endParaRPr lang="en-IN" dirty="0" smtClean="0"/>
          </a:p>
          <a:p>
            <a:endParaRPr lang="en-IN" dirty="0"/>
          </a:p>
          <a:p>
            <a:pPr>
              <a:buFont typeface="Wingdings" panose="05000000000000000000" pitchFamily="2" charset="2"/>
              <a:buChar char="ü"/>
            </a:pPr>
            <a:r>
              <a:rPr lang="en-IN" b="1" dirty="0" smtClean="0"/>
              <a:t>Investment </a:t>
            </a:r>
            <a:r>
              <a:rPr lang="en-IN" b="1" dirty="0"/>
              <a:t>Opportunities: </a:t>
            </a:r>
            <a:r>
              <a:rPr lang="en-IN" dirty="0"/>
              <a:t>As metropolitan areas continue to attract investment, understanding housing prices is crucial for real estate investors.</a:t>
            </a:r>
          </a:p>
          <a:p>
            <a:endParaRPr lang="en-IN" dirty="0"/>
          </a:p>
          <a:p>
            <a:pPr>
              <a:buFont typeface="Wingdings" panose="05000000000000000000" pitchFamily="2" charset="2"/>
              <a:buChar char="ü"/>
            </a:pPr>
            <a:r>
              <a:rPr lang="en-IN" b="1" dirty="0"/>
              <a:t>Affordability Issues: </a:t>
            </a:r>
            <a:r>
              <a:rPr lang="en-IN" dirty="0"/>
              <a:t>Housing affordability is a major concern in Indian metropolitan areas. </a:t>
            </a:r>
            <a:r>
              <a:rPr lang="en-IN" dirty="0" err="1"/>
              <a:t>Analyzing</a:t>
            </a:r>
            <a:r>
              <a:rPr lang="en-IN" dirty="0"/>
              <a:t> price data can shed light on affordability challenges and potential solutions.</a:t>
            </a:r>
          </a:p>
          <a:p>
            <a:endParaRPr lang="en-IN" dirty="0"/>
          </a:p>
          <a:p>
            <a:pPr>
              <a:buFont typeface="Wingdings" panose="05000000000000000000" pitchFamily="2" charset="2"/>
              <a:buChar char="ü"/>
            </a:pPr>
            <a:r>
              <a:rPr lang="en-IN" b="1" dirty="0"/>
              <a:t>Real Estate Technology: </a:t>
            </a:r>
            <a:r>
              <a:rPr lang="en-IN" dirty="0" err="1"/>
              <a:t>Proptech</a:t>
            </a:r>
            <a:r>
              <a:rPr lang="en-IN" dirty="0"/>
              <a:t> (real estate technology) is evolving, making it easier to access and </a:t>
            </a:r>
            <a:r>
              <a:rPr lang="en-IN" dirty="0" err="1"/>
              <a:t>analyze</a:t>
            </a:r>
            <a:r>
              <a:rPr lang="en-IN" dirty="0"/>
              <a:t> housing data. This enhances the scope for innovation in this field.</a:t>
            </a:r>
          </a:p>
          <a:p>
            <a:endParaRPr lang="en-IN" dirty="0"/>
          </a:p>
          <a:p>
            <a:pPr>
              <a:buFont typeface="Wingdings" panose="05000000000000000000" pitchFamily="2" charset="2"/>
              <a:buChar char="ü"/>
            </a:pPr>
            <a:r>
              <a:rPr lang="en-IN" b="1" dirty="0"/>
              <a:t>Market Volatility: </a:t>
            </a:r>
            <a:r>
              <a:rPr lang="en-IN" dirty="0"/>
              <a:t>Housing markets can be volatile. </a:t>
            </a:r>
            <a:r>
              <a:rPr lang="en-IN" dirty="0" err="1"/>
              <a:t>Analyzing</a:t>
            </a:r>
            <a:r>
              <a:rPr lang="en-IN" dirty="0"/>
              <a:t> data can help predict and mitigate risks associated with market fluctuations.</a:t>
            </a:r>
          </a:p>
          <a:p>
            <a:endParaRPr lang="en-IN" dirty="0"/>
          </a:p>
          <a:p>
            <a:pPr>
              <a:buFont typeface="Wingdings" panose="05000000000000000000" pitchFamily="2" charset="2"/>
              <a:buChar char="ü"/>
            </a:pPr>
            <a:r>
              <a:rPr lang="en-IN" b="1" dirty="0"/>
              <a:t>Sustainability and Smart Cities: </a:t>
            </a:r>
            <a:r>
              <a:rPr lang="en-IN" dirty="0"/>
              <a:t>The concept of smart cities and sustainable housing is gaining momentum. </a:t>
            </a:r>
            <a:r>
              <a:rPr lang="en-IN" dirty="0" err="1"/>
              <a:t>Analyzing</a:t>
            </a:r>
            <a:r>
              <a:rPr lang="en-IN" dirty="0"/>
              <a:t> housing data can contribute to the development of such initiatives.</a:t>
            </a:r>
          </a:p>
          <a:p>
            <a:endParaRPr lang="en-IN" dirty="0"/>
          </a:p>
        </p:txBody>
      </p:sp>
    </p:spTree>
    <p:extLst>
      <p:ext uri="{BB962C8B-B14F-4D97-AF65-F5344CB8AC3E}">
        <p14:creationId xmlns:p14="http://schemas.microsoft.com/office/powerpoint/2010/main" val="296413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509963"/>
          </a:xfrm>
        </p:spPr>
        <p:txBody>
          <a:bodyPr/>
          <a:lstStyle/>
          <a:p>
            <a:endParaRPr lang="en-IN" dirty="0"/>
          </a:p>
        </p:txBody>
      </p:sp>
      <p:sp>
        <p:nvSpPr>
          <p:cNvPr id="3" name="Subtitle 2"/>
          <p:cNvSpPr>
            <a:spLocks noGrp="1"/>
          </p:cNvSpPr>
          <p:nvPr>
            <p:ph type="subTitle" idx="1"/>
          </p:nvPr>
        </p:nvSpPr>
        <p:spPr>
          <a:xfrm>
            <a:off x="0" y="3602038"/>
            <a:ext cx="12192000" cy="3255962"/>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3" y="0"/>
            <a:ext cx="12277344" cy="6858000"/>
          </a:xfrm>
          <a:prstGeom prst="rect">
            <a:avLst/>
          </a:prstGeom>
        </p:spPr>
      </p:pic>
    </p:spTree>
    <p:extLst>
      <p:ext uri="{BB962C8B-B14F-4D97-AF65-F5344CB8AC3E}">
        <p14:creationId xmlns:p14="http://schemas.microsoft.com/office/powerpoint/2010/main" val="1111679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fontScale="90000"/>
          </a:bodyPr>
          <a:lstStyle/>
          <a:p>
            <a:pPr algn="ctr"/>
            <a:r>
              <a:rPr lang="en-IN" dirty="0"/>
              <a:t/>
            </a:r>
            <a:br>
              <a:rPr lang="en-IN" dirty="0"/>
            </a:br>
            <a:r>
              <a:rPr lang="en-IN" u="sng" dirty="0"/>
              <a:t>ANALYSING HOUSING PRICES IN METROPOLITAN </a:t>
            </a:r>
            <a:br>
              <a:rPr lang="en-IN" u="sng" dirty="0"/>
            </a:br>
            <a:r>
              <a:rPr lang="en-IN" u="sng" dirty="0"/>
              <a:t>AREAS OF INDIA</a:t>
            </a:r>
            <a:r>
              <a:rPr lang="en-IN" u="sng" dirty="0">
                <a:solidFill>
                  <a:schemeClr val="accent5">
                    <a:lumMod val="75000"/>
                  </a:schemeClr>
                </a:solidFill>
              </a:rPr>
              <a:t/>
            </a:r>
            <a:br>
              <a:rPr lang="en-IN" u="sng" dirty="0">
                <a:solidFill>
                  <a:schemeClr val="accent5">
                    <a:lumMod val="75000"/>
                  </a:schemeClr>
                </a:solidFill>
              </a:rPr>
            </a:br>
            <a:endParaRPr lang="en-IN" u="sng" dirty="0"/>
          </a:p>
        </p:txBody>
      </p:sp>
      <p:sp>
        <p:nvSpPr>
          <p:cNvPr id="3" name="Content Placeholder 2"/>
          <p:cNvSpPr>
            <a:spLocks noGrp="1"/>
          </p:cNvSpPr>
          <p:nvPr>
            <p:ph sz="half" idx="1"/>
          </p:nvPr>
        </p:nvSpPr>
        <p:spPr>
          <a:xfrm>
            <a:off x="0" y="1825624"/>
            <a:ext cx="6019800" cy="5032375"/>
          </a:xfrm>
        </p:spPr>
        <p:txBody>
          <a:bodyPr>
            <a:normAutofit fontScale="47500" lnSpcReduction="20000"/>
          </a:bodyPr>
          <a:lstStyle/>
          <a:p>
            <a:endParaRPr lang="en-IN" sz="5100" dirty="0" smtClean="0">
              <a:latin typeface="Arial Black" panose="020B0A04020102020204" pitchFamily="34" charset="0"/>
            </a:endParaRPr>
          </a:p>
          <a:p>
            <a:pPr marL="0" indent="0">
              <a:buNone/>
            </a:pPr>
            <a:r>
              <a:rPr lang="en-IN" sz="5100" u="sng" dirty="0" smtClean="0">
                <a:latin typeface="Arial Black" panose="020B0A04020102020204" pitchFamily="34" charset="0"/>
              </a:rPr>
              <a:t>1.INTRODUTION</a:t>
            </a:r>
          </a:p>
          <a:p>
            <a:pPr>
              <a:buFont typeface="Wingdings" panose="05000000000000000000" pitchFamily="2" charset="2"/>
              <a:buChar char="ü"/>
            </a:pPr>
            <a:r>
              <a:rPr lang="en-IN" sz="3800" b="1" dirty="0" smtClean="0">
                <a:latin typeface="+mj-lt"/>
              </a:rPr>
              <a:t>Analysing housing prices in metropolitan areas of India </a:t>
            </a:r>
            <a:r>
              <a:rPr lang="en-IN" sz="3800" dirty="0" smtClean="0">
                <a:latin typeface="+mj-lt"/>
              </a:rPr>
              <a:t>involves a comprehensive study of the real estate market in major cities like Mumbai, Delhi, Bangalore, and others. This analysis typically includes factors such as property values, demand and supply dynamics, economic indicators, government policies, and socio-cultural aspects impacting the housing market. It aims to provide insights into the trends, drivers, and challenges within the real estate sector, helping potential buyers, investors, and policymakers make informed decisions. Analysing housing prices in metropolitan areas of India involves a comprehensive study of the real estate market in major cities like Mumbai, Delhi, Bangalore, and others. This analysis typically includes factors such as property values, demand and supply dynamics, economic indicators, government policies, and socio-cultural aspects impacting the housing market. It aims to provide insights into the trends, drivers, and challenges within the real estate sector, helping potential buyers, investors, and policymakers make informed decisions.</a:t>
            </a:r>
            <a:endParaRPr lang="en-IN" sz="3800" dirty="0">
              <a:latin typeface="+mj-lt"/>
            </a:endParaRPr>
          </a:p>
        </p:txBody>
      </p:sp>
      <p:sp>
        <p:nvSpPr>
          <p:cNvPr id="4" name="Content Placeholder 3"/>
          <p:cNvSpPr>
            <a:spLocks noGrp="1"/>
          </p:cNvSpPr>
          <p:nvPr>
            <p:ph sz="half" idx="2"/>
          </p:nvPr>
        </p:nvSpPr>
        <p:spPr>
          <a:xfrm>
            <a:off x="6172200" y="1825625"/>
            <a:ext cx="6019800" cy="5032374"/>
          </a:xfrm>
        </p:spPr>
        <p:txBody>
          <a:bodyPr>
            <a:normAutofit fontScale="47500" lnSpcReduction="20000"/>
          </a:bodyPr>
          <a:lstStyle/>
          <a:p>
            <a:endParaRPr lang="en-IN" sz="5100" dirty="0" smtClean="0">
              <a:latin typeface="Arial Black" panose="020B0A04020102020204" pitchFamily="34" charset="0"/>
            </a:endParaRPr>
          </a:p>
          <a:p>
            <a:pPr marL="0" indent="0">
              <a:buNone/>
            </a:pPr>
            <a:r>
              <a:rPr lang="en-IN" sz="5100" u="sng" dirty="0" smtClean="0">
                <a:latin typeface="Arial Black" panose="020B0A04020102020204" pitchFamily="34" charset="0"/>
              </a:rPr>
              <a:t>PURPOSE :</a:t>
            </a:r>
          </a:p>
          <a:p>
            <a:pPr>
              <a:buFont typeface="Wingdings" panose="05000000000000000000" pitchFamily="2" charset="2"/>
              <a:buChar char="v"/>
            </a:pPr>
            <a:r>
              <a:rPr lang="en-IN" sz="3800" b="1" dirty="0" smtClean="0">
                <a:latin typeface="+mj-lt"/>
              </a:rPr>
              <a:t>Investment Decision-Making: </a:t>
            </a:r>
            <a:r>
              <a:rPr lang="en-IN" sz="3800" dirty="0" smtClean="0">
                <a:latin typeface="+mj-lt"/>
              </a:rPr>
              <a:t>Investors use housing price analysis to identify lucrative real estate opportunities. They can make informed decisions regarding buying, selling, or holding properties based on market trends.</a:t>
            </a:r>
          </a:p>
          <a:p>
            <a:pPr>
              <a:buFont typeface="Wingdings" panose="05000000000000000000" pitchFamily="2" charset="2"/>
              <a:buChar char="v"/>
            </a:pPr>
            <a:r>
              <a:rPr lang="en-IN" sz="3800" b="1" dirty="0" smtClean="0">
                <a:latin typeface="+mj-lt"/>
              </a:rPr>
              <a:t>Financial Planning: </a:t>
            </a:r>
            <a:r>
              <a:rPr lang="en-IN" sz="3800" dirty="0" smtClean="0">
                <a:latin typeface="+mj-lt"/>
              </a:rPr>
              <a:t>Homebuyers and property investors use this analysis to plan their budgets and understand the affordability of properties in different locations.</a:t>
            </a:r>
          </a:p>
          <a:p>
            <a:pPr>
              <a:buFont typeface="Wingdings" panose="05000000000000000000" pitchFamily="2" charset="2"/>
              <a:buChar char="v"/>
            </a:pPr>
            <a:r>
              <a:rPr lang="en-IN" sz="3800" b="1" dirty="0" smtClean="0">
                <a:latin typeface="+mj-lt"/>
              </a:rPr>
              <a:t>Policy Formulation: </a:t>
            </a:r>
            <a:r>
              <a:rPr lang="en-IN" sz="3800" dirty="0" smtClean="0">
                <a:latin typeface="+mj-lt"/>
              </a:rPr>
              <a:t>Governments and local authorities rely on housing price data to develop housing policies, address housing shortages, and regulate the real estate market effectively.</a:t>
            </a:r>
          </a:p>
          <a:p>
            <a:pPr>
              <a:buFont typeface="Wingdings" panose="05000000000000000000" pitchFamily="2" charset="2"/>
              <a:buChar char="v"/>
            </a:pPr>
            <a:r>
              <a:rPr lang="en-IN" sz="3800" b="1" dirty="0" smtClean="0">
                <a:latin typeface="+mj-lt"/>
              </a:rPr>
              <a:t>Economic Indicators: </a:t>
            </a:r>
            <a:r>
              <a:rPr lang="en-IN" sz="3800" dirty="0" smtClean="0">
                <a:latin typeface="+mj-lt"/>
              </a:rPr>
              <a:t>Housing prices can be indicative of the overall economic health of a metropolitan area. Rising prices may signify economic growth, while declining prices might signal economic challenges.</a:t>
            </a:r>
          </a:p>
          <a:p>
            <a:pPr>
              <a:buFont typeface="Wingdings" panose="05000000000000000000" pitchFamily="2" charset="2"/>
              <a:buChar char="v"/>
            </a:pPr>
            <a:r>
              <a:rPr lang="en-IN" sz="3800" b="1" dirty="0" smtClean="0">
                <a:latin typeface="+mj-lt"/>
              </a:rPr>
              <a:t>Social Impacts: </a:t>
            </a:r>
            <a:r>
              <a:rPr lang="en-IN" sz="3800" dirty="0" smtClean="0">
                <a:latin typeface="+mj-lt"/>
              </a:rPr>
              <a:t>Understanding housing prices helps policymakers address social issues such as affordable housing, gentrification, and urban development to ensure balanced and sustainable growth.</a:t>
            </a:r>
          </a:p>
          <a:p>
            <a:endParaRPr lang="en-IN" dirty="0">
              <a:latin typeface="+mj-lt"/>
            </a:endParaRPr>
          </a:p>
        </p:txBody>
      </p:sp>
    </p:spTree>
    <p:extLst>
      <p:ext uri="{BB962C8B-B14F-4D97-AF65-F5344CB8AC3E}">
        <p14:creationId xmlns:p14="http://schemas.microsoft.com/office/powerpoint/2010/main" val="361506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 y="365760"/>
            <a:ext cx="4772025" cy="1600200"/>
          </a:xfrm>
        </p:spPr>
        <p:txBody>
          <a:bodyPr>
            <a:normAutofit/>
          </a:bodyPr>
          <a:lstStyle/>
          <a:p>
            <a:pPr lvl="0"/>
            <a:r>
              <a:rPr lang="en-US" sz="2800" b="1" u="sng" dirty="0" smtClean="0">
                <a:latin typeface="Britannic Bold" panose="020B0903060703020204" pitchFamily="34" charset="0"/>
              </a:rPr>
              <a:t>2.PROBLEM </a:t>
            </a:r>
            <a:r>
              <a:rPr lang="en-US" sz="2800" b="1" u="sng" dirty="0">
                <a:latin typeface="Britannic Bold" panose="020B0903060703020204" pitchFamily="34" charset="0"/>
              </a:rPr>
              <a:t>DEFINITION </a:t>
            </a:r>
            <a:r>
              <a:rPr lang="en-US" sz="2800" b="1" u="sng" dirty="0" smtClean="0">
                <a:latin typeface="Britannic Bold" panose="020B0903060703020204" pitchFamily="34" charset="0"/>
              </a:rPr>
              <a:t>AND</a:t>
            </a:r>
            <a:br>
              <a:rPr lang="en-US" sz="2800" b="1" u="sng" dirty="0" smtClean="0">
                <a:latin typeface="Britannic Bold" panose="020B0903060703020204" pitchFamily="34" charset="0"/>
              </a:rPr>
            </a:br>
            <a:r>
              <a:rPr lang="en-US" sz="2800" b="1" u="sng" dirty="0" smtClean="0">
                <a:latin typeface="Britannic Bold" panose="020B0903060703020204" pitchFamily="34" charset="0"/>
              </a:rPr>
              <a:t>        DESIGN </a:t>
            </a:r>
            <a:r>
              <a:rPr lang="en-US" sz="2800" b="1" u="sng" dirty="0">
                <a:latin typeface="Britannic Bold" panose="020B0903060703020204" pitchFamily="34" charset="0"/>
              </a:rPr>
              <a:t>THINKING:</a:t>
            </a:r>
            <a:endParaRPr lang="en-IN" sz="2800" dirty="0">
              <a:latin typeface="Britannic Bold" panose="020B0903060703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2240" y="0"/>
            <a:ext cx="7029759" cy="6711688"/>
          </a:xfrm>
        </p:spPr>
      </p:pic>
      <p:sp>
        <p:nvSpPr>
          <p:cNvPr id="4" name="Text Placeholder 3"/>
          <p:cNvSpPr>
            <a:spLocks noGrp="1"/>
          </p:cNvSpPr>
          <p:nvPr>
            <p:ph type="body" sz="half" idx="2"/>
          </p:nvPr>
        </p:nvSpPr>
        <p:spPr>
          <a:xfrm>
            <a:off x="0" y="2057400"/>
            <a:ext cx="4772025" cy="3811588"/>
          </a:xfrm>
        </p:spPr>
        <p:txBody>
          <a:bodyPr/>
          <a:lstStyle/>
          <a:p>
            <a:endParaRPr lang="en-IN" dirty="0" smtClean="0"/>
          </a:p>
          <a:p>
            <a:endParaRPr lang="en-IN" dirty="0"/>
          </a:p>
          <a:p>
            <a:endParaRPr lang="en-IN" dirty="0" smtClean="0"/>
          </a:p>
          <a:p>
            <a:pPr algn="ctr"/>
            <a:r>
              <a:rPr lang="en-US" sz="2400" b="1" u="sng" dirty="0"/>
              <a:t>EMPATHY MAP:</a:t>
            </a:r>
            <a:endParaRPr lang="en-IN" sz="2400" dirty="0"/>
          </a:p>
          <a:p>
            <a:endParaRPr lang="en-IN" dirty="0"/>
          </a:p>
        </p:txBody>
      </p:sp>
    </p:spTree>
    <p:extLst>
      <p:ext uri="{BB962C8B-B14F-4D97-AF65-F5344CB8AC3E}">
        <p14:creationId xmlns:p14="http://schemas.microsoft.com/office/powerpoint/2010/main" val="174222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3177" y="796835"/>
            <a:ext cx="7641771" cy="4807132"/>
          </a:xfrm>
        </p:spPr>
      </p:pic>
      <p:sp>
        <p:nvSpPr>
          <p:cNvPr id="4" name="Text Placeholder 3"/>
          <p:cNvSpPr>
            <a:spLocks noGrp="1"/>
          </p:cNvSpPr>
          <p:nvPr>
            <p:ph type="body" sz="half" idx="2"/>
          </p:nvPr>
        </p:nvSpPr>
        <p:spPr>
          <a:xfrm>
            <a:off x="1" y="2057400"/>
            <a:ext cx="3958046" cy="3811588"/>
          </a:xfrm>
        </p:spPr>
        <p:txBody>
          <a:bodyPr/>
          <a:lstStyle/>
          <a:p>
            <a:pPr algn="ctr"/>
            <a:endParaRPr lang="en-US" b="1" u="sng" dirty="0" smtClean="0"/>
          </a:p>
          <a:p>
            <a:pPr algn="ctr"/>
            <a:endParaRPr lang="en-US" b="1" u="sng" dirty="0"/>
          </a:p>
          <a:p>
            <a:pPr algn="ctr"/>
            <a:endParaRPr lang="en-US" b="1" u="sng" dirty="0" smtClean="0"/>
          </a:p>
          <a:p>
            <a:pPr algn="ctr"/>
            <a:r>
              <a:rPr lang="en-US" b="1" u="sng" dirty="0" smtClean="0"/>
              <a:t> </a:t>
            </a:r>
            <a:r>
              <a:rPr lang="en-US" b="1" u="sng" dirty="0" smtClean="0">
                <a:latin typeface="Arial" panose="020B0604020202020204" pitchFamily="34" charset="0"/>
                <a:cs typeface="Arial" panose="020B0604020202020204" pitchFamily="34" charset="0"/>
              </a:rPr>
              <a:t>BRAINSTORMING MAP:</a:t>
            </a:r>
            <a:endParaRPr lang="en-IN" dirty="0" smtClean="0">
              <a:latin typeface="Arial" panose="020B0604020202020204" pitchFamily="34" charset="0"/>
              <a:cs typeface="Arial" panose="020B0604020202020204" pitchFamily="34" charset="0"/>
            </a:endParaRPr>
          </a:p>
          <a:p>
            <a:pPr algn="ctr"/>
            <a:endParaRPr lang="en-IN" dirty="0"/>
          </a:p>
        </p:txBody>
      </p:sp>
      <p:sp>
        <p:nvSpPr>
          <p:cNvPr id="8" name="Title 7"/>
          <p:cNvSpPr>
            <a:spLocks noGrp="1"/>
          </p:cNvSpPr>
          <p:nvPr>
            <p:ph type="title"/>
          </p:nvPr>
        </p:nvSpPr>
        <p:spPr>
          <a:xfrm>
            <a:off x="2" y="920932"/>
            <a:ext cx="4193176" cy="1469571"/>
          </a:xfrm>
        </p:spPr>
        <p:txBody>
          <a:bodyPr>
            <a:noAutofit/>
          </a:bodyPr>
          <a:lstStyle/>
          <a:p>
            <a:r>
              <a:rPr lang="en-US" b="1" u="sng" dirty="0">
                <a:latin typeface="Britannic Bold" panose="020B0903060703020204" pitchFamily="34" charset="0"/>
              </a:rPr>
              <a:t>IDEATION AND BRAINSTORMING MAP</a:t>
            </a:r>
            <a:r>
              <a:rPr lang="en-US" b="1" u="sng" dirty="0"/>
              <a:t>:</a:t>
            </a:r>
            <a:r>
              <a:rPr lang="en-IN" dirty="0"/>
              <a:t/>
            </a:r>
            <a:br>
              <a:rPr lang="en-IN" dirty="0"/>
            </a:br>
            <a:r>
              <a:rPr lang="en-IN" sz="2400" dirty="0">
                <a:latin typeface="Agency FB" panose="020B0503020202020204" pitchFamily="34" charset="0"/>
              </a:rPr>
              <a:t/>
            </a:r>
            <a:br>
              <a:rPr lang="en-IN" sz="2400" dirty="0">
                <a:latin typeface="Agency FB" panose="020B0503020202020204" pitchFamily="34" charset="0"/>
              </a:rPr>
            </a:br>
            <a:endParaRPr lang="en-IN" sz="2400" dirty="0">
              <a:latin typeface="Agency FB" panose="020B0503020202020204" pitchFamily="34" charset="0"/>
            </a:endParaRPr>
          </a:p>
        </p:txBody>
      </p:sp>
    </p:spTree>
    <p:extLst>
      <p:ext uri="{BB962C8B-B14F-4D97-AF65-F5344CB8AC3E}">
        <p14:creationId xmlns:p14="http://schemas.microsoft.com/office/powerpoint/2010/main" val="407461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829" y="0"/>
            <a:ext cx="10515600" cy="1690688"/>
          </a:xfrm>
        </p:spPr>
        <p:txBody>
          <a:bodyPr/>
          <a:lstStyle/>
          <a:p>
            <a:r>
              <a:rPr lang="en-IN" u="sng" dirty="0" smtClean="0">
                <a:latin typeface="Arial Rounded MT Bold" panose="020F0704030504030204" pitchFamily="34" charset="0"/>
              </a:rPr>
              <a:t>3.RESULTS</a:t>
            </a:r>
            <a:endParaRPr lang="en-IN" u="sng" dirty="0">
              <a:latin typeface="Arial Rounded MT Bold" panose="020F070403050403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13017" y="1132727"/>
            <a:ext cx="8543109" cy="6387737"/>
          </a:xfrm>
        </p:spPr>
      </p:pic>
    </p:spTree>
    <p:extLst>
      <p:ext uri="{BB962C8B-B14F-4D97-AF65-F5344CB8AC3E}">
        <p14:creationId xmlns:p14="http://schemas.microsoft.com/office/powerpoint/2010/main" val="61609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600" y="0"/>
            <a:ext cx="5457371" cy="6858000"/>
          </a:xfrm>
          <a:prstGeom prst="rect">
            <a:avLst/>
          </a:prstGeom>
        </p:spPr>
      </p:pic>
    </p:spTree>
    <p:extLst>
      <p:ext uri="{BB962C8B-B14F-4D97-AF65-F5344CB8AC3E}">
        <p14:creationId xmlns:p14="http://schemas.microsoft.com/office/powerpoint/2010/main" val="342956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9" y="0"/>
            <a:ext cx="5152571" cy="6858000"/>
          </a:xfrm>
          <a:prstGeom prst="rect">
            <a:avLst/>
          </a:prstGeom>
        </p:spPr>
      </p:pic>
    </p:spTree>
    <p:extLst>
      <p:ext uri="{BB962C8B-B14F-4D97-AF65-F5344CB8AC3E}">
        <p14:creationId xmlns:p14="http://schemas.microsoft.com/office/powerpoint/2010/main" val="3187059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413504"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456" y="0"/>
            <a:ext cx="7400544" cy="6858000"/>
          </a:xfrm>
          <a:prstGeom prst="rect">
            <a:avLst/>
          </a:prstGeom>
        </p:spPr>
      </p:pic>
    </p:spTree>
    <p:extLst>
      <p:ext uri="{BB962C8B-B14F-4D97-AF65-F5344CB8AC3E}">
        <p14:creationId xmlns:p14="http://schemas.microsoft.com/office/powerpoint/2010/main" val="155734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139543"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43" y="0"/>
            <a:ext cx="6052457" cy="6858000"/>
          </a:xfrm>
          <a:prstGeom prst="rect">
            <a:avLst/>
          </a:prstGeom>
        </p:spPr>
      </p:pic>
    </p:spTree>
    <p:extLst>
      <p:ext uri="{BB962C8B-B14F-4D97-AF65-F5344CB8AC3E}">
        <p14:creationId xmlns:p14="http://schemas.microsoft.com/office/powerpoint/2010/main" val="3473057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1139</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Agency FB</vt:lpstr>
      <vt:lpstr>Arial</vt:lpstr>
      <vt:lpstr>Arial Black</vt:lpstr>
      <vt:lpstr>Arial Rounded MT Bold</vt:lpstr>
      <vt:lpstr>Britannic Bold</vt:lpstr>
      <vt:lpstr>Calibri</vt:lpstr>
      <vt:lpstr>Calibri Light</vt:lpstr>
      <vt:lpstr>Wingdings</vt:lpstr>
      <vt:lpstr>Office Theme</vt:lpstr>
      <vt:lpstr>NAAN MULTHAVAN   </vt:lpstr>
      <vt:lpstr> ANALYSING HOUSING PRICES IN METROPOLITAN  AREAS OF INDIA </vt:lpstr>
      <vt:lpstr>2.PROBLEM DEFINITION AND         DESIGN THINKING:</vt:lpstr>
      <vt:lpstr>IDEATION AND BRAINSTORMING MAP:  </vt:lpstr>
      <vt:lpstr>3.RESULTS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4 .ADVANTAGES &amp; DISADVANTAGES</vt:lpstr>
      <vt:lpstr>5.APPLICATIONS</vt:lpstr>
      <vt:lpstr> 6.CONCLUSION</vt:lpstr>
      <vt:lpstr>7.FUTURE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MULTHAVAN  R.JAYA SAKTHI B.KAVIYA  S.KAVIYA</dc:title>
  <dc:creator>Udhayagiri</dc:creator>
  <cp:lastModifiedBy>Udhayagiri</cp:lastModifiedBy>
  <cp:revision>50</cp:revision>
  <dcterms:created xsi:type="dcterms:W3CDTF">2023-10-15T06:44:47Z</dcterms:created>
  <dcterms:modified xsi:type="dcterms:W3CDTF">2023-10-16T16:26:27Z</dcterms:modified>
</cp:coreProperties>
</file>