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6" r:id="rId3"/>
    <p:sldId id="259" r:id="rId4"/>
    <p:sldId id="260" r:id="rId5"/>
    <p:sldId id="261" r:id="rId6"/>
    <p:sldId id="262" r:id="rId7"/>
    <p:sldId id="264" r:id="rId8"/>
    <p:sldId id="263" r:id="rId9"/>
    <p:sldId id="269" r:id="rId10"/>
    <p:sldId id="257" r:id="rId11"/>
    <p:sldId id="25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3676F-6CE9-D9E7-0A65-B55C2524CB62}"/>
              </a:ext>
            </a:extLst>
          </p:cNvPr>
          <p:cNvSpPr txBox="1"/>
          <p:nvPr/>
        </p:nvSpPr>
        <p:spPr>
          <a:xfrm rot="10800000" flipV="1">
            <a:off x="1400311" y="612844"/>
            <a:ext cx="10579654" cy="5632311"/>
          </a:xfrm>
          <a:prstGeom prst="rect">
            <a:avLst/>
          </a:prstGeom>
          <a:noFill/>
        </p:spPr>
        <p:txBody>
          <a:bodyPr wrap="square" rtlCol="0">
            <a:spAutoFit/>
          </a:bodyPr>
          <a:lstStyle/>
          <a:p>
            <a:pPr algn="l"/>
            <a:r>
              <a:rPr lang="en-US" sz="3600" b="1" dirty="0"/>
              <a:t>NAME                      : </a:t>
            </a:r>
            <a:r>
              <a:rPr lang="en-US" sz="3600" b="1" dirty="0" err="1"/>
              <a:t>Sakthivel</a:t>
            </a:r>
            <a:r>
              <a:rPr lang="en-US" sz="3600" b="1" dirty="0"/>
              <a:t> A</a:t>
            </a:r>
          </a:p>
          <a:p>
            <a:pPr algn="l"/>
            <a:endParaRPr lang="en-US" sz="3600" b="1" dirty="0"/>
          </a:p>
          <a:p>
            <a:pPr algn="l"/>
            <a:r>
              <a:rPr lang="en-US" sz="3600" b="1" dirty="0"/>
              <a:t>Naan </a:t>
            </a:r>
            <a:r>
              <a:rPr lang="en-US" sz="3600" b="1" dirty="0" err="1"/>
              <a:t>Mudhalvan</a:t>
            </a:r>
            <a:r>
              <a:rPr lang="en-US" sz="3600" b="1" dirty="0"/>
              <a:t> ID: au713921106045</a:t>
            </a:r>
          </a:p>
          <a:p>
            <a:pPr algn="l"/>
            <a:endParaRPr lang="en-US" sz="3600" b="1" dirty="0"/>
          </a:p>
          <a:p>
            <a:pPr algn="l"/>
            <a:r>
              <a:rPr lang="en-US" sz="3600" b="1" dirty="0"/>
              <a:t>Email </a:t>
            </a:r>
            <a:r>
              <a:rPr lang="en-US" sz="3600" b="1" dirty="0" err="1"/>
              <a:t>iD</a:t>
            </a:r>
            <a:r>
              <a:rPr lang="en-US" sz="3600" b="1" dirty="0"/>
              <a:t>                  :sakthivel08022002@gmail.com</a:t>
            </a:r>
          </a:p>
          <a:p>
            <a:pPr algn="l"/>
            <a:endParaRPr lang="en-US" sz="3600" b="1" dirty="0"/>
          </a:p>
          <a:p>
            <a:pPr algn="l"/>
            <a:r>
              <a:rPr lang="en-US" sz="3600" b="1" dirty="0"/>
              <a:t>Project Title              : Environmental Monitoring</a:t>
            </a:r>
          </a:p>
          <a:p>
            <a:pPr algn="l"/>
            <a:endParaRPr lang="en-US" sz="3600" b="1" dirty="0"/>
          </a:p>
          <a:p>
            <a:pPr algn="l"/>
            <a:r>
              <a:rPr lang="en-US" sz="3600" b="1" dirty="0"/>
              <a:t>Phase-5                   : Project Documentation &amp;                 </a:t>
            </a:r>
          </a:p>
          <a:p>
            <a:pPr algn="l"/>
            <a:r>
              <a:rPr lang="en-US" sz="3600" b="1" dirty="0"/>
              <a:t>                                 Submission  </a:t>
            </a:r>
          </a:p>
        </p:txBody>
      </p:sp>
    </p:spTree>
    <p:extLst>
      <p:ext uri="{BB962C8B-B14F-4D97-AF65-F5344CB8AC3E}">
        <p14:creationId xmlns:p14="http://schemas.microsoft.com/office/powerpoint/2010/main" val="6907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49F95F-1C37-2E79-7407-B5C73F381E1F}"/>
              </a:ext>
            </a:extLst>
          </p:cNvPr>
          <p:cNvPicPr>
            <a:picLocks noChangeAspect="1"/>
          </p:cNvPicPr>
          <p:nvPr/>
        </p:nvPicPr>
        <p:blipFill>
          <a:blip r:embed="rId2"/>
          <a:stretch>
            <a:fillRect/>
          </a:stretch>
        </p:blipFill>
        <p:spPr>
          <a:xfrm>
            <a:off x="1650027" y="1132293"/>
            <a:ext cx="9142956" cy="5140403"/>
          </a:xfrm>
          <a:prstGeom prst="rect">
            <a:avLst/>
          </a:prstGeom>
          <a:effectLst>
            <a:outerShdw blurRad="76200" dir="13500000" sy="23000" kx="1200000" algn="br" rotWithShape="0">
              <a:prstClr val="black">
                <a:alpha val="20000"/>
              </a:prstClr>
            </a:outerShdw>
          </a:effectLst>
        </p:spPr>
      </p:pic>
      <p:sp>
        <p:nvSpPr>
          <p:cNvPr id="3" name="TextBox 2">
            <a:extLst>
              <a:ext uri="{FF2B5EF4-FFF2-40B4-BE49-F238E27FC236}">
                <a16:creationId xmlns:a16="http://schemas.microsoft.com/office/drawing/2014/main" id="{7DD5991F-4A54-937F-7863-D7EADA4D7CBE}"/>
              </a:ext>
            </a:extLst>
          </p:cNvPr>
          <p:cNvSpPr txBox="1"/>
          <p:nvPr/>
        </p:nvSpPr>
        <p:spPr>
          <a:xfrm>
            <a:off x="5022574" y="2513495"/>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20274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CB70FC-C8C6-28DC-9772-CBA77F71C532}"/>
              </a:ext>
            </a:extLst>
          </p:cNvPr>
          <p:cNvPicPr>
            <a:picLocks noChangeAspect="1"/>
          </p:cNvPicPr>
          <p:nvPr/>
        </p:nvPicPr>
        <p:blipFill>
          <a:blip r:embed="rId2"/>
          <a:stretch>
            <a:fillRect/>
          </a:stretch>
        </p:blipFill>
        <p:spPr>
          <a:xfrm>
            <a:off x="1088634" y="1163360"/>
            <a:ext cx="10014732" cy="5250691"/>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34074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51D23E-D7A2-E91F-4E54-E9E16D16FCC3}"/>
              </a:ext>
            </a:extLst>
          </p:cNvPr>
          <p:cNvSpPr txBox="1"/>
          <p:nvPr/>
        </p:nvSpPr>
        <p:spPr>
          <a:xfrm>
            <a:off x="949738" y="1198482"/>
            <a:ext cx="10963966" cy="5262979"/>
          </a:xfrm>
          <a:prstGeom prst="rect">
            <a:avLst/>
          </a:prstGeom>
          <a:noFill/>
        </p:spPr>
        <p:txBody>
          <a:bodyPr wrap="square">
            <a:spAutoFit/>
          </a:bodyPr>
          <a:lstStyle/>
          <a:p>
            <a:r>
              <a:rPr lang="en-US" sz="2800" dirty="0"/>
              <a:t>The real-time environmental monitoring system benefits park visitors by:</a:t>
            </a:r>
          </a:p>
          <a:p>
            <a:r>
              <a:rPr lang="en-US" sz="2800" dirty="0"/>
              <a:t>1. *Enhancing Safety*: Visitors can stay informed about changing weather conditions and air quality, reducing exposure to potential hazards.</a:t>
            </a:r>
          </a:p>
          <a:p>
            <a:r>
              <a:rPr lang="en-US" sz="2800" dirty="0"/>
              <a:t>2. *Encouraging Outdoor Activities*: Accurate data on conditions like temperature and UV index can motivate visitors to engage in outdoor activities and events.</a:t>
            </a:r>
          </a:p>
          <a:p>
            <a:r>
              <a:rPr lang="en-US" sz="2800" dirty="0"/>
              <a:t>3. *Educational Opportunities*: The system can be used for educational purposes, teaching visitors about local ecosystems and the impact of environmental changes</a:t>
            </a:r>
          </a:p>
          <a:p>
            <a:r>
              <a:rPr lang="en-US" sz="2800" dirty="0"/>
              <a:t>.4. *Resource Management*: Park management can make informed decisions regarding staff allocation, maintenance, and emergency response based on real-time data.</a:t>
            </a:r>
          </a:p>
        </p:txBody>
      </p:sp>
      <p:sp>
        <p:nvSpPr>
          <p:cNvPr id="5" name="TextBox 4">
            <a:extLst>
              <a:ext uri="{FF2B5EF4-FFF2-40B4-BE49-F238E27FC236}">
                <a16:creationId xmlns:a16="http://schemas.microsoft.com/office/drawing/2014/main" id="{2D411185-6368-4142-9137-1394D11E17C1}"/>
              </a:ext>
            </a:extLst>
          </p:cNvPr>
          <p:cNvSpPr txBox="1"/>
          <p:nvPr/>
        </p:nvSpPr>
        <p:spPr>
          <a:xfrm>
            <a:off x="1104348" y="552151"/>
            <a:ext cx="6096000" cy="646331"/>
          </a:xfrm>
          <a:prstGeom prst="rect">
            <a:avLst/>
          </a:prstGeom>
          <a:noFill/>
        </p:spPr>
        <p:txBody>
          <a:bodyPr wrap="square">
            <a:spAutoFit/>
          </a:bodyPr>
          <a:lstStyle/>
          <a:p>
            <a:r>
              <a:rPr lang="en-US" sz="3600" b="1" u="sng" dirty="0"/>
              <a:t>Benefits:</a:t>
            </a:r>
          </a:p>
        </p:txBody>
      </p:sp>
    </p:spTree>
    <p:extLst>
      <p:ext uri="{BB962C8B-B14F-4D97-AF65-F5344CB8AC3E}">
        <p14:creationId xmlns:p14="http://schemas.microsoft.com/office/powerpoint/2010/main" val="198642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DCEC74-E563-E35C-AA21-668AB15CDCBD}"/>
              </a:ext>
            </a:extLst>
          </p:cNvPr>
          <p:cNvSpPr txBox="1"/>
          <p:nvPr/>
        </p:nvSpPr>
        <p:spPr>
          <a:xfrm>
            <a:off x="1029252" y="757537"/>
            <a:ext cx="10133495" cy="707886"/>
          </a:xfrm>
          <a:prstGeom prst="rect">
            <a:avLst/>
          </a:prstGeom>
          <a:noFill/>
        </p:spPr>
        <p:txBody>
          <a:bodyPr wrap="square">
            <a:spAutoFit/>
          </a:bodyPr>
          <a:lstStyle/>
          <a:p>
            <a:r>
              <a:rPr lang="en-US" sz="2000" b="1" dirty="0"/>
              <a:t>**Overall, this project contributes to a safer, more engaging park experience while promoting outdoor activities and environmental awareness.**</a:t>
            </a:r>
          </a:p>
        </p:txBody>
      </p:sp>
      <p:sp>
        <p:nvSpPr>
          <p:cNvPr id="4" name="TextBox 3">
            <a:extLst>
              <a:ext uri="{FF2B5EF4-FFF2-40B4-BE49-F238E27FC236}">
                <a16:creationId xmlns:a16="http://schemas.microsoft.com/office/drawing/2014/main" id="{06258C42-A206-559B-18AF-08FC724B5511}"/>
              </a:ext>
            </a:extLst>
          </p:cNvPr>
          <p:cNvSpPr txBox="1"/>
          <p:nvPr/>
        </p:nvSpPr>
        <p:spPr>
          <a:xfrm>
            <a:off x="1029251" y="2204208"/>
            <a:ext cx="9740347" cy="2308324"/>
          </a:xfrm>
          <a:prstGeom prst="rect">
            <a:avLst/>
          </a:prstGeom>
          <a:noFill/>
        </p:spPr>
        <p:txBody>
          <a:bodyPr wrap="square">
            <a:spAutoFit/>
          </a:bodyPr>
          <a:lstStyle/>
          <a:p>
            <a:r>
              <a:rPr lang="en-US" dirty="0"/>
              <a:t>the creation of a real-time environmental monitoring system for a park is a comprehensive project with a clear set of objectives that benefit both park visitors and park management. By deploying </a:t>
            </a:r>
            <a:r>
              <a:rPr lang="en-US" dirty="0" err="1"/>
              <a:t>loT</a:t>
            </a:r>
            <a:r>
              <a:rPr lang="en-US" dirty="0"/>
              <a:t> devices strategically and developing a robust platform for data collection and analysis, this project aims to ensure visitor safety, encourage outdoor activities, educate visitors about the local ecosystem, and empower park management with data-driven decision-making </a:t>
            </a:r>
            <a:r>
              <a:rPr lang="en-US" dirty="0" err="1"/>
              <a:t>tools.The</a:t>
            </a:r>
            <a:r>
              <a:rPr lang="en-US" dirty="0"/>
              <a:t> successful implementation of this project will depend on careful planning, sustainable deployment of </a:t>
            </a:r>
            <a:r>
              <a:rPr lang="en-US" dirty="0" err="1"/>
              <a:t>loT</a:t>
            </a:r>
            <a:r>
              <a:rPr lang="en-US" dirty="0"/>
              <a:t> devices, robust platform development, and user-friendly interfaces. Additionally, it's essential to prioritize data privacy and security, scalability, and energy efficiency.</a:t>
            </a:r>
          </a:p>
        </p:txBody>
      </p:sp>
      <p:sp>
        <p:nvSpPr>
          <p:cNvPr id="6" name="TextBox 5">
            <a:extLst>
              <a:ext uri="{FF2B5EF4-FFF2-40B4-BE49-F238E27FC236}">
                <a16:creationId xmlns:a16="http://schemas.microsoft.com/office/drawing/2014/main" id="{1DF24679-24E2-4EEB-8DCA-B623AB47A1D9}"/>
              </a:ext>
            </a:extLst>
          </p:cNvPr>
          <p:cNvSpPr txBox="1"/>
          <p:nvPr/>
        </p:nvSpPr>
        <p:spPr>
          <a:xfrm>
            <a:off x="1029253" y="4706898"/>
            <a:ext cx="9740345" cy="1754326"/>
          </a:xfrm>
          <a:prstGeom prst="rect">
            <a:avLst/>
          </a:prstGeom>
          <a:noFill/>
        </p:spPr>
        <p:txBody>
          <a:bodyPr wrap="square">
            <a:spAutoFit/>
          </a:bodyPr>
          <a:lstStyle/>
          <a:p>
            <a:r>
              <a:rPr lang="en-US" dirty="0"/>
              <a:t>Ultimately, the real-time environmental monitoring system will provide park-goers with valuable information about weather conditions,  and other relevant data, enhancing their overall park experience. Meanwhile, park management will have the tools they need to allocate resources effectively and respond to emergencies promptly. This project has the potential to make parks safer, more engaging, and environmentally conscious, contributing to a better quality of life for both visitors and the surrounding ecosystem.</a:t>
            </a:r>
          </a:p>
        </p:txBody>
      </p:sp>
      <p:sp>
        <p:nvSpPr>
          <p:cNvPr id="7" name="TextBox 6">
            <a:extLst>
              <a:ext uri="{FF2B5EF4-FFF2-40B4-BE49-F238E27FC236}">
                <a16:creationId xmlns:a16="http://schemas.microsoft.com/office/drawing/2014/main" id="{B896CF3F-FD69-3F77-1E32-1FF01B6CC231}"/>
              </a:ext>
            </a:extLst>
          </p:cNvPr>
          <p:cNvSpPr txBox="1"/>
          <p:nvPr/>
        </p:nvSpPr>
        <p:spPr>
          <a:xfrm>
            <a:off x="622851" y="1557877"/>
            <a:ext cx="3246784" cy="646331"/>
          </a:xfrm>
          <a:prstGeom prst="rect">
            <a:avLst/>
          </a:prstGeom>
          <a:noFill/>
        </p:spPr>
        <p:txBody>
          <a:bodyPr wrap="square" rtlCol="0">
            <a:spAutoFit/>
          </a:bodyPr>
          <a:lstStyle/>
          <a:p>
            <a:pPr algn="l"/>
            <a:r>
              <a:rPr lang="en-US" sz="3600" b="1" dirty="0"/>
              <a:t>CONCLUSION</a:t>
            </a:r>
            <a:r>
              <a:rPr lang="en-US" dirty="0"/>
              <a:t> </a:t>
            </a:r>
          </a:p>
        </p:txBody>
      </p:sp>
    </p:spTree>
    <p:extLst>
      <p:ext uri="{BB962C8B-B14F-4D97-AF65-F5344CB8AC3E}">
        <p14:creationId xmlns:p14="http://schemas.microsoft.com/office/powerpoint/2010/main" val="150707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1AD5B5-420B-499D-A6D9-EC3110D1A4A2}"/>
              </a:ext>
            </a:extLst>
          </p:cNvPr>
          <p:cNvSpPr txBox="1"/>
          <p:nvPr/>
        </p:nvSpPr>
        <p:spPr>
          <a:xfrm>
            <a:off x="852556" y="1329634"/>
            <a:ext cx="11180418" cy="5262979"/>
          </a:xfrm>
          <a:prstGeom prst="rect">
            <a:avLst/>
          </a:prstGeom>
          <a:noFill/>
        </p:spPr>
        <p:txBody>
          <a:bodyPr wrap="square" rtlCol="0">
            <a:spAutoFit/>
          </a:bodyPr>
          <a:lstStyle/>
          <a:p>
            <a:pPr algn="l"/>
            <a:r>
              <a:rPr lang="en-US" sz="2800" dirty="0"/>
              <a:t>Due to vast increase in population, vehicle use, industrialization and urbanization it has
resulted in various harmful effects on human wellbeing by directly affecting the health of the people. This project is based on the wireless sensor networks for 
collecting information about the Environment. In order to monitor, we will develop an IOT Based Environmental Monitoring System, it can monitor various quantities like temperature and humidity over a web server by using the Wi-Fi Technology. 
In this IOT project, we can monitor the pollution level from anywhere through a dedicated LCU display.</a:t>
            </a:r>
          </a:p>
        </p:txBody>
      </p:sp>
      <p:sp>
        <p:nvSpPr>
          <p:cNvPr id="5" name="TextBox 4">
            <a:extLst>
              <a:ext uri="{FF2B5EF4-FFF2-40B4-BE49-F238E27FC236}">
                <a16:creationId xmlns:a16="http://schemas.microsoft.com/office/drawing/2014/main" id="{F5CD59C1-DE0C-8352-8EE0-85383B59F72A}"/>
              </a:ext>
            </a:extLst>
          </p:cNvPr>
          <p:cNvSpPr txBox="1"/>
          <p:nvPr/>
        </p:nvSpPr>
        <p:spPr>
          <a:xfrm>
            <a:off x="5181600" y="2513495"/>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B7045DEC-F1F0-60FD-BFDA-B9AC76C6F78F}"/>
              </a:ext>
            </a:extLst>
          </p:cNvPr>
          <p:cNvSpPr txBox="1"/>
          <p:nvPr/>
        </p:nvSpPr>
        <p:spPr>
          <a:xfrm>
            <a:off x="4757530" y="383761"/>
            <a:ext cx="4801704" cy="707886"/>
          </a:xfrm>
          <a:prstGeom prst="rect">
            <a:avLst/>
          </a:prstGeom>
          <a:noFill/>
        </p:spPr>
        <p:txBody>
          <a:bodyPr wrap="square" rtlCol="0">
            <a:spAutoFit/>
          </a:bodyPr>
          <a:lstStyle/>
          <a:p>
            <a:pPr algn="l"/>
            <a:r>
              <a:rPr lang="en-US" sz="4000" b="1" dirty="0"/>
              <a:t>ABSTRACT</a:t>
            </a:r>
            <a:r>
              <a:rPr lang="en-US" dirty="0"/>
              <a:t> </a:t>
            </a:r>
          </a:p>
        </p:txBody>
      </p:sp>
    </p:spTree>
    <p:extLst>
      <p:ext uri="{BB962C8B-B14F-4D97-AF65-F5344CB8AC3E}">
        <p14:creationId xmlns:p14="http://schemas.microsoft.com/office/powerpoint/2010/main" val="347538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8EB6D-DCB1-21D9-9780-994AF2B7A8A9}"/>
              </a:ext>
            </a:extLst>
          </p:cNvPr>
          <p:cNvSpPr txBox="1"/>
          <p:nvPr/>
        </p:nvSpPr>
        <p:spPr>
          <a:xfrm>
            <a:off x="859182" y="698285"/>
            <a:ext cx="10473635" cy="1938992"/>
          </a:xfrm>
          <a:prstGeom prst="rect">
            <a:avLst/>
          </a:prstGeom>
          <a:noFill/>
        </p:spPr>
        <p:txBody>
          <a:bodyPr wrap="square">
            <a:spAutoFit/>
          </a:bodyPr>
          <a:lstStyle/>
          <a:p>
            <a:r>
              <a:rPr lang="en-US" sz="2400" dirty="0"/>
              <a:t>Creating a real-time environmental monitoring system for a park is a comprehensive project that aims to enhance the experience of park visitors while promoting outdoor activities. This system leverages </a:t>
            </a:r>
            <a:r>
              <a:rPr lang="en-US" sz="2400" dirty="0" err="1"/>
              <a:t>loT</a:t>
            </a:r>
            <a:r>
              <a:rPr lang="en-US" sz="2400" dirty="0"/>
              <a:t> devices, a platform for data collection and analysis, and a user-friendly data display to provide valuable information to park-goers. Let's break down the project's components and objectives:</a:t>
            </a:r>
          </a:p>
        </p:txBody>
      </p:sp>
      <p:sp>
        <p:nvSpPr>
          <p:cNvPr id="5" name="TextBox 4">
            <a:extLst>
              <a:ext uri="{FF2B5EF4-FFF2-40B4-BE49-F238E27FC236}">
                <a16:creationId xmlns:a16="http://schemas.microsoft.com/office/drawing/2014/main" id="{DFA5A8A9-61A6-BEDD-E5C5-F56C25DA6B07}"/>
              </a:ext>
            </a:extLst>
          </p:cNvPr>
          <p:cNvSpPr txBox="1"/>
          <p:nvPr/>
        </p:nvSpPr>
        <p:spPr>
          <a:xfrm>
            <a:off x="859182" y="3429000"/>
            <a:ext cx="10979427" cy="2308324"/>
          </a:xfrm>
          <a:prstGeom prst="rect">
            <a:avLst/>
          </a:prstGeom>
          <a:noFill/>
        </p:spPr>
        <p:txBody>
          <a:bodyPr wrap="square">
            <a:spAutoFit/>
          </a:bodyPr>
          <a:lstStyle/>
          <a:p>
            <a:r>
              <a:rPr lang="en-US" sz="3200" b="1" dirty="0"/>
              <a:t>Objectives :</a:t>
            </a:r>
          </a:p>
          <a:p>
            <a:r>
              <a:rPr lang="en-US" sz="2800" dirty="0"/>
              <a:t>1. Monitor environmental parameters in real-time to ensure visitor safety and comfort.</a:t>
            </a:r>
          </a:p>
          <a:p>
            <a:r>
              <a:rPr lang="en-US" sz="2800" dirty="0"/>
              <a:t>2. Promote outdoor activities by providing accurate and up-to-date environmental data.</a:t>
            </a:r>
          </a:p>
        </p:txBody>
      </p:sp>
    </p:spTree>
    <p:extLst>
      <p:ext uri="{BB962C8B-B14F-4D97-AF65-F5344CB8AC3E}">
        <p14:creationId xmlns:p14="http://schemas.microsoft.com/office/powerpoint/2010/main" val="171349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566086-F6EB-5786-F7AA-01198BD3DF4B}"/>
              </a:ext>
            </a:extLst>
          </p:cNvPr>
          <p:cNvSpPr txBox="1"/>
          <p:nvPr/>
        </p:nvSpPr>
        <p:spPr>
          <a:xfrm>
            <a:off x="856973" y="295971"/>
            <a:ext cx="9638747" cy="4893647"/>
          </a:xfrm>
          <a:prstGeom prst="rect">
            <a:avLst/>
          </a:prstGeom>
          <a:noFill/>
        </p:spPr>
        <p:txBody>
          <a:bodyPr wrap="square">
            <a:spAutoFit/>
          </a:bodyPr>
          <a:lstStyle/>
          <a:p>
            <a:r>
              <a:rPr lang="en-US" sz="3200" b="1" dirty="0" err="1"/>
              <a:t>loT</a:t>
            </a:r>
            <a:r>
              <a:rPr lang="en-US" sz="3200" b="1" dirty="0"/>
              <a:t> Device Deployment*: </a:t>
            </a:r>
          </a:p>
          <a:p>
            <a:endParaRPr lang="en-US" sz="2800" dirty="0"/>
          </a:p>
          <a:p>
            <a:r>
              <a:rPr lang="en-US" sz="2800" dirty="0"/>
              <a:t>Deploy a network of </a:t>
            </a:r>
            <a:r>
              <a:rPr lang="en-US" sz="2800" dirty="0" err="1"/>
              <a:t>loT</a:t>
            </a:r>
            <a:r>
              <a:rPr lang="en-US" sz="2800" dirty="0"/>
              <a:t> devices strategically throughout the park. These devices can include sensors for measuring parameters </a:t>
            </a:r>
          </a:p>
          <a:p>
            <a:r>
              <a:rPr lang="en-US" sz="2800" dirty="0"/>
              <a:t> such as:- </a:t>
            </a:r>
          </a:p>
          <a:p>
            <a:pPr marL="457200" indent="-457200">
              <a:buFont typeface="Arial" panose="020B0604020202020204" pitchFamily="34" charset="0"/>
              <a:buChar char="•"/>
            </a:pPr>
            <a:r>
              <a:rPr lang="en-US" sz="2800" dirty="0" err="1"/>
              <a:t>Wokwi</a:t>
            </a:r>
            <a:r>
              <a:rPr lang="en-US" sz="2800" dirty="0"/>
              <a:t> simulation software</a:t>
            </a:r>
          </a:p>
          <a:p>
            <a:pPr marL="457200" indent="-457200">
              <a:buFont typeface="Arial" panose="020B0604020202020204" pitchFamily="34" charset="0"/>
              <a:buChar char="•"/>
            </a:pPr>
            <a:r>
              <a:rPr lang="en-US" sz="2800" dirty="0"/>
              <a:t>ESP32</a:t>
            </a:r>
          </a:p>
          <a:p>
            <a:pPr marL="457200" indent="-457200">
              <a:buFont typeface="Arial" panose="020B0604020202020204" pitchFamily="34" charset="0"/>
              <a:buChar char="•"/>
            </a:pPr>
            <a:r>
              <a:rPr lang="en-US" sz="2800" dirty="0"/>
              <a:t>DHT22 FOR CHECK</a:t>
            </a:r>
          </a:p>
          <a:p>
            <a:r>
              <a:rPr lang="en-US" sz="2800" dirty="0"/>
              <a:t>Temperature</a:t>
            </a:r>
          </a:p>
          <a:p>
            <a:r>
              <a:rPr lang="en-US" sz="2800" dirty="0"/>
              <a:t>- </a:t>
            </a:r>
            <a:r>
              <a:rPr lang="en-US" sz="2800" dirty="0" err="1"/>
              <a:t>HumidityWeather</a:t>
            </a:r>
            <a:r>
              <a:rPr lang="en-US" sz="2800" dirty="0"/>
              <a:t> conditions </a:t>
            </a:r>
          </a:p>
          <a:p>
            <a:r>
              <a:rPr lang="en-US" sz="2800" dirty="0"/>
              <a:t>(e.g., rainfall, wind speed, UV index)</a:t>
            </a:r>
          </a:p>
        </p:txBody>
      </p:sp>
      <p:sp>
        <p:nvSpPr>
          <p:cNvPr id="5" name="TextBox 4">
            <a:extLst>
              <a:ext uri="{FF2B5EF4-FFF2-40B4-BE49-F238E27FC236}">
                <a16:creationId xmlns:a16="http://schemas.microsoft.com/office/drawing/2014/main" id="{1DE062F4-4F98-B7ED-053D-B610E82BB51A}"/>
              </a:ext>
            </a:extLst>
          </p:cNvPr>
          <p:cNvSpPr txBox="1"/>
          <p:nvPr/>
        </p:nvSpPr>
        <p:spPr>
          <a:xfrm>
            <a:off x="856973" y="5031266"/>
            <a:ext cx="10875618" cy="1384995"/>
          </a:xfrm>
          <a:prstGeom prst="rect">
            <a:avLst/>
          </a:prstGeom>
          <a:noFill/>
        </p:spPr>
        <p:txBody>
          <a:bodyPr wrap="square">
            <a:spAutoFit/>
          </a:bodyPr>
          <a:lstStyle/>
          <a:p>
            <a:r>
              <a:rPr lang="en-US" sz="2800" dirty="0"/>
              <a:t>The devices should communicate their data wirelessly to a central hub or cloud platform. They can be solar-powered or battery-operated for sustainability.</a:t>
            </a:r>
          </a:p>
        </p:txBody>
      </p:sp>
    </p:spTree>
    <p:extLst>
      <p:ext uri="{BB962C8B-B14F-4D97-AF65-F5344CB8AC3E}">
        <p14:creationId xmlns:p14="http://schemas.microsoft.com/office/powerpoint/2010/main" val="10707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B76930-E71C-3E19-AB63-DC5BDD05E8DB}"/>
              </a:ext>
            </a:extLst>
          </p:cNvPr>
          <p:cNvSpPr txBox="1"/>
          <p:nvPr/>
        </p:nvSpPr>
        <p:spPr>
          <a:xfrm>
            <a:off x="1364977" y="1195889"/>
            <a:ext cx="10557565" cy="3539430"/>
          </a:xfrm>
          <a:prstGeom prst="rect">
            <a:avLst/>
          </a:prstGeom>
          <a:noFill/>
        </p:spPr>
        <p:txBody>
          <a:bodyPr wrap="square">
            <a:spAutoFit/>
          </a:bodyPr>
          <a:lstStyle/>
          <a:p>
            <a:r>
              <a:rPr lang="en-US" sz="2800" dirty="0"/>
              <a:t>Developing a centralized environmental monitoring platform to collect, store analyze, and present data. This platform consists of:</a:t>
            </a:r>
          </a:p>
          <a:p>
            <a:r>
              <a:rPr lang="en-US" sz="2800" dirty="0"/>
              <a:t>1. *Data Ingestion*: </a:t>
            </a:r>
            <a:r>
              <a:rPr lang="en-US" sz="2800" dirty="0" err="1"/>
              <a:t>loT</a:t>
            </a:r>
            <a:r>
              <a:rPr lang="en-US" sz="2800" dirty="0"/>
              <a:t> devices transmit data to a cloud-based server</a:t>
            </a:r>
          </a:p>
          <a:p>
            <a:r>
              <a:rPr lang="en-US" sz="2800" dirty="0"/>
              <a:t>2. *Data Storage*: Store incoming data in a database, making it      </a:t>
            </a:r>
          </a:p>
          <a:p>
            <a:r>
              <a:rPr lang="en-US" sz="2800" dirty="0"/>
              <a:t>     accessible for historical analysis and visualization.</a:t>
            </a:r>
          </a:p>
          <a:p>
            <a:r>
              <a:rPr lang="en-US" sz="2800" dirty="0"/>
              <a:t>3. *Data Analysis*: Implement algorithms to process and analyze the collected data. For example, you can create alerts for dangerous weather conditions or declining air quality.</a:t>
            </a:r>
          </a:p>
        </p:txBody>
      </p:sp>
      <p:sp>
        <p:nvSpPr>
          <p:cNvPr id="5" name="TextBox 4">
            <a:extLst>
              <a:ext uri="{FF2B5EF4-FFF2-40B4-BE49-F238E27FC236}">
                <a16:creationId xmlns:a16="http://schemas.microsoft.com/office/drawing/2014/main" id="{90F336BB-2352-9B1D-E42E-D08DC90DD6E9}"/>
              </a:ext>
            </a:extLst>
          </p:cNvPr>
          <p:cNvSpPr txBox="1"/>
          <p:nvPr/>
        </p:nvSpPr>
        <p:spPr>
          <a:xfrm>
            <a:off x="1364978" y="4735319"/>
            <a:ext cx="10557564" cy="1384995"/>
          </a:xfrm>
          <a:prstGeom prst="rect">
            <a:avLst/>
          </a:prstGeom>
          <a:noFill/>
        </p:spPr>
        <p:txBody>
          <a:bodyPr wrap="square">
            <a:spAutoFit/>
          </a:bodyPr>
          <a:lstStyle/>
          <a:p>
            <a:r>
              <a:rPr lang="en-US" sz="2800" dirty="0"/>
              <a:t>4. *User Interface*: Create a user-friendly interface using LCD display where park visitors can access real-time data. The interface should display the quantities of temperature and humidity</a:t>
            </a:r>
          </a:p>
        </p:txBody>
      </p:sp>
      <p:sp>
        <p:nvSpPr>
          <p:cNvPr id="6" name="TextBox 5">
            <a:extLst>
              <a:ext uri="{FF2B5EF4-FFF2-40B4-BE49-F238E27FC236}">
                <a16:creationId xmlns:a16="http://schemas.microsoft.com/office/drawing/2014/main" id="{46B12A05-0289-107C-D011-C912E67C4F2F}"/>
              </a:ext>
            </a:extLst>
          </p:cNvPr>
          <p:cNvSpPr txBox="1"/>
          <p:nvPr/>
        </p:nvSpPr>
        <p:spPr>
          <a:xfrm>
            <a:off x="817216" y="611114"/>
            <a:ext cx="4731026" cy="584775"/>
          </a:xfrm>
          <a:prstGeom prst="rect">
            <a:avLst/>
          </a:prstGeom>
          <a:noFill/>
        </p:spPr>
        <p:txBody>
          <a:bodyPr wrap="square" rtlCol="0">
            <a:spAutoFit/>
          </a:bodyPr>
          <a:lstStyle/>
          <a:p>
            <a:pPr algn="l"/>
            <a:r>
              <a:rPr lang="en-US" sz="3200" b="1" dirty="0"/>
              <a:t>Platform Development:</a:t>
            </a:r>
          </a:p>
        </p:txBody>
      </p:sp>
    </p:spTree>
    <p:extLst>
      <p:ext uri="{BB962C8B-B14F-4D97-AF65-F5344CB8AC3E}">
        <p14:creationId xmlns:p14="http://schemas.microsoft.com/office/powerpoint/2010/main" val="102396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A92657-690E-A659-4877-650A42EF7EBE}"/>
              </a:ext>
            </a:extLst>
          </p:cNvPr>
          <p:cNvSpPr txBox="1"/>
          <p:nvPr/>
        </p:nvSpPr>
        <p:spPr>
          <a:xfrm>
            <a:off x="693529" y="1926582"/>
            <a:ext cx="11158332" cy="1877437"/>
          </a:xfrm>
          <a:prstGeom prst="rect">
            <a:avLst/>
          </a:prstGeom>
          <a:noFill/>
        </p:spPr>
        <p:txBody>
          <a:bodyPr wrap="square">
            <a:spAutoFit/>
          </a:bodyPr>
          <a:lstStyle/>
          <a:p>
            <a:r>
              <a:rPr lang="en-US" sz="3200" b="1" dirty="0"/>
              <a:t>Code Implementation*:</a:t>
            </a:r>
          </a:p>
          <a:p>
            <a:r>
              <a:rPr lang="en-US" sz="2800" dirty="0" err="1"/>
              <a:t>loT</a:t>
            </a:r>
            <a:r>
              <a:rPr lang="en-US" sz="2800" dirty="0"/>
              <a:t> device firmware: Developing the firmware for each </a:t>
            </a:r>
            <a:r>
              <a:rPr lang="en-US" sz="2800" dirty="0" err="1"/>
              <a:t>loT</a:t>
            </a:r>
            <a:r>
              <a:rPr lang="en-US" sz="2800" dirty="0"/>
              <a:t> device to collect data from sensors and transmit it to the cloud platform. We'll need programming skills in languages such as C/C++</a:t>
            </a:r>
          </a:p>
        </p:txBody>
      </p:sp>
    </p:spTree>
    <p:extLst>
      <p:ext uri="{BB962C8B-B14F-4D97-AF65-F5344CB8AC3E}">
        <p14:creationId xmlns:p14="http://schemas.microsoft.com/office/powerpoint/2010/main" val="195581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76AC5-2471-CA68-5855-F662966E718B}"/>
              </a:ext>
            </a:extLst>
          </p:cNvPr>
          <p:cNvSpPr txBox="1"/>
          <p:nvPr/>
        </p:nvSpPr>
        <p:spPr>
          <a:xfrm>
            <a:off x="4770781" y="197346"/>
            <a:ext cx="4346713" cy="6463308"/>
          </a:xfrm>
          <a:prstGeom prst="rect">
            <a:avLst/>
          </a:prstGeom>
          <a:noFill/>
        </p:spPr>
        <p:txBody>
          <a:bodyPr wrap="square">
            <a:spAutoFit/>
          </a:bodyPr>
          <a:lstStyle/>
          <a:p>
            <a:r>
              <a:rPr lang="en-US" b="1" dirty="0"/>
              <a:t>include "</a:t>
            </a:r>
            <a:r>
              <a:rPr lang="en-US" b="1" dirty="0" err="1"/>
              <a:t>DHTesp.h"#include</a:t>
            </a:r>
            <a:r>
              <a:rPr lang="en-US" b="1" dirty="0"/>
              <a:t> &lt;LiquidCrystal_I2C.h&gt;#define I2C_ADDR    0x27#define LCD_COLUMNS 20#define LCD_LINES   4const </a:t>
            </a:r>
            <a:r>
              <a:rPr lang="en-US" b="1" dirty="0" err="1"/>
              <a:t>int</a:t>
            </a:r>
            <a:r>
              <a:rPr lang="en-US" b="1" dirty="0"/>
              <a:t> DHT_PIN = 15;DHTesp dhtSensor;LiquidCrystal_I2C </a:t>
            </a:r>
            <a:r>
              <a:rPr lang="en-US" b="1" dirty="0" err="1"/>
              <a:t>lcd</a:t>
            </a:r>
            <a:r>
              <a:rPr lang="en-US" b="1" dirty="0"/>
              <a:t>(I2C_ADDR, LCD_COLUMNS, LCD_LINES);void setup() {  </a:t>
            </a:r>
            <a:r>
              <a:rPr lang="en-US" b="1" dirty="0" err="1"/>
              <a:t>Serial.begin</a:t>
            </a:r>
            <a:r>
              <a:rPr lang="en-US" b="1" dirty="0"/>
              <a:t>(115200);  </a:t>
            </a:r>
            <a:r>
              <a:rPr lang="en-US" b="1" dirty="0" err="1"/>
              <a:t>dhtSensor.setup</a:t>
            </a:r>
            <a:r>
              <a:rPr lang="en-US" b="1" dirty="0"/>
              <a:t>(DHT_PIN, </a:t>
            </a:r>
            <a:r>
              <a:rPr lang="en-US" b="1" dirty="0" err="1"/>
              <a:t>DHTesp</a:t>
            </a:r>
            <a:r>
              <a:rPr lang="en-US" b="1" dirty="0"/>
              <a:t>::DHT22);  </a:t>
            </a:r>
            <a:r>
              <a:rPr lang="en-US" b="1" dirty="0" err="1"/>
              <a:t>lcd.init</a:t>
            </a:r>
            <a:r>
              <a:rPr lang="en-US" b="1" dirty="0"/>
              <a:t>();  </a:t>
            </a:r>
            <a:r>
              <a:rPr lang="en-US" b="1" dirty="0" err="1"/>
              <a:t>lcd.backlight</a:t>
            </a:r>
            <a:r>
              <a:rPr lang="en-US" b="1" dirty="0"/>
              <a:t>();}void loop() {  </a:t>
            </a:r>
            <a:r>
              <a:rPr lang="en-US" b="1" dirty="0" err="1"/>
              <a:t>TempAndHumidity</a:t>
            </a:r>
            <a:r>
              <a:rPr lang="en-US" b="1" dirty="0"/>
              <a:t>  data = </a:t>
            </a:r>
            <a:r>
              <a:rPr lang="en-US" b="1" dirty="0" err="1"/>
              <a:t>dhtSensor.getTempAndHumidity</a:t>
            </a:r>
            <a:r>
              <a:rPr lang="en-US" b="1" dirty="0"/>
              <a:t>();  </a:t>
            </a:r>
            <a:r>
              <a:rPr lang="en-US" b="1" dirty="0" err="1"/>
              <a:t>Serial.println</a:t>
            </a:r>
            <a:r>
              <a:rPr lang="en-US" b="1" dirty="0"/>
              <a:t>("Temp: " + String(</a:t>
            </a:r>
            <a:r>
              <a:rPr lang="en-US" b="1" dirty="0" err="1"/>
              <a:t>data.temperature</a:t>
            </a:r>
            <a:r>
              <a:rPr lang="en-US" b="1" dirty="0"/>
              <a:t>, 1) + "°C");  </a:t>
            </a:r>
            <a:r>
              <a:rPr lang="en-US" b="1" dirty="0" err="1"/>
              <a:t>Serial.println</a:t>
            </a:r>
            <a:r>
              <a:rPr lang="en-US" b="1" dirty="0"/>
              <a:t>("Humidity: " + String(</a:t>
            </a:r>
            <a:r>
              <a:rPr lang="en-US" b="1" dirty="0" err="1"/>
              <a:t>data.humidity</a:t>
            </a:r>
            <a:r>
              <a:rPr lang="en-US" b="1" dirty="0"/>
              <a:t>, 1) + "%");  </a:t>
            </a:r>
            <a:r>
              <a:rPr lang="en-US" b="1" dirty="0" err="1"/>
              <a:t>Serial.println</a:t>
            </a:r>
            <a:r>
              <a:rPr lang="en-US" b="1" dirty="0"/>
              <a:t>("---");    </a:t>
            </a:r>
            <a:r>
              <a:rPr lang="en-US" b="1" dirty="0" err="1"/>
              <a:t>lcd.setCursor</a:t>
            </a:r>
            <a:r>
              <a:rPr lang="en-US" b="1" dirty="0"/>
              <a:t>(0, 0);  </a:t>
            </a:r>
            <a:r>
              <a:rPr lang="en-US" b="1" dirty="0" err="1"/>
              <a:t>lcd.print</a:t>
            </a:r>
            <a:r>
              <a:rPr lang="en-US" b="1" dirty="0"/>
              <a:t>("  Temp: " + String(</a:t>
            </a:r>
            <a:r>
              <a:rPr lang="en-US" b="1" dirty="0" err="1"/>
              <a:t>data.temperature</a:t>
            </a:r>
            <a:r>
              <a:rPr lang="en-US" b="1" dirty="0"/>
              <a:t>, 1) + "\</a:t>
            </a:r>
            <a:r>
              <a:rPr lang="en-US" b="1" dirty="0" err="1"/>
              <a:t>xDF</a:t>
            </a:r>
            <a:r>
              <a:rPr lang="en-US" b="1" dirty="0"/>
              <a:t>"+"C  ");  </a:t>
            </a:r>
            <a:r>
              <a:rPr lang="en-US" b="1" dirty="0" err="1"/>
              <a:t>lcd.setCursor</a:t>
            </a:r>
            <a:r>
              <a:rPr lang="en-US" b="1" dirty="0"/>
              <a:t>(0, 1);  </a:t>
            </a:r>
            <a:r>
              <a:rPr lang="en-US" b="1" dirty="0" err="1"/>
              <a:t>lcd.print</a:t>
            </a:r>
            <a:r>
              <a:rPr lang="en-US" b="1" dirty="0"/>
              <a:t>(" Humidity: " + String(</a:t>
            </a:r>
            <a:r>
              <a:rPr lang="en-US" b="1" dirty="0" err="1"/>
              <a:t>data.humidity</a:t>
            </a:r>
            <a:r>
              <a:rPr lang="en-US" b="1" dirty="0"/>
              <a:t>, 1) + "% ");  </a:t>
            </a:r>
            <a:r>
              <a:rPr lang="en-US" b="1" dirty="0" err="1"/>
              <a:t>lcd.print</a:t>
            </a:r>
            <a:r>
              <a:rPr lang="en-US" b="1" dirty="0"/>
              <a:t>("</a:t>
            </a:r>
            <a:r>
              <a:rPr lang="en-US" b="1" dirty="0" err="1"/>
              <a:t>Wokwi</a:t>
            </a:r>
            <a:r>
              <a:rPr lang="en-US" b="1" dirty="0"/>
              <a:t> Online </a:t>
            </a:r>
            <a:r>
              <a:rPr lang="en-US" b="1" dirty="0" err="1"/>
              <a:t>IoT</a:t>
            </a:r>
            <a:r>
              <a:rPr lang="en-US" b="1" dirty="0"/>
              <a:t>");  delay(1000);}</a:t>
            </a:r>
          </a:p>
        </p:txBody>
      </p:sp>
      <p:sp>
        <p:nvSpPr>
          <p:cNvPr id="4" name="TextBox 3">
            <a:extLst>
              <a:ext uri="{FF2B5EF4-FFF2-40B4-BE49-F238E27FC236}">
                <a16:creationId xmlns:a16="http://schemas.microsoft.com/office/drawing/2014/main" id="{3473DA97-9F2B-27FF-4364-4B52DC78F6E9}"/>
              </a:ext>
            </a:extLst>
          </p:cNvPr>
          <p:cNvSpPr txBox="1"/>
          <p:nvPr/>
        </p:nvSpPr>
        <p:spPr>
          <a:xfrm>
            <a:off x="1948068" y="-95042"/>
            <a:ext cx="3317461" cy="584775"/>
          </a:xfrm>
          <a:prstGeom prst="rect">
            <a:avLst/>
          </a:prstGeom>
          <a:noFill/>
        </p:spPr>
        <p:txBody>
          <a:bodyPr wrap="square" rtlCol="0">
            <a:spAutoFit/>
          </a:bodyPr>
          <a:lstStyle/>
          <a:p>
            <a:pPr algn="l"/>
            <a:r>
              <a:rPr lang="en-US" sz="3200" b="1" u="sng" dirty="0"/>
              <a:t>Simulation code</a:t>
            </a:r>
          </a:p>
        </p:txBody>
      </p:sp>
    </p:spTree>
    <p:extLst>
      <p:ext uri="{BB962C8B-B14F-4D97-AF65-F5344CB8AC3E}">
        <p14:creationId xmlns:p14="http://schemas.microsoft.com/office/powerpoint/2010/main" val="304246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7DFB4-DF7B-5D4B-0EA6-70A2904FEA86}"/>
              </a:ext>
            </a:extLst>
          </p:cNvPr>
          <p:cNvSpPr txBox="1"/>
          <p:nvPr/>
        </p:nvSpPr>
        <p:spPr>
          <a:xfrm>
            <a:off x="523460" y="250833"/>
            <a:ext cx="11668540" cy="1815882"/>
          </a:xfrm>
          <a:prstGeom prst="rect">
            <a:avLst/>
          </a:prstGeom>
          <a:noFill/>
        </p:spPr>
        <p:txBody>
          <a:bodyPr wrap="square">
            <a:spAutoFit/>
          </a:bodyPr>
          <a:lstStyle/>
          <a:p>
            <a:r>
              <a:rPr lang="en-US" sz="2800" dirty="0"/>
              <a:t>Creating diagrams and schematics to illustrate the deployment of </a:t>
            </a:r>
            <a:r>
              <a:rPr lang="en-US" sz="2800" dirty="0" err="1"/>
              <a:t>loT</a:t>
            </a:r>
            <a:r>
              <a:rPr lang="en-US" sz="2800" dirty="0"/>
              <a:t> devices throughout the park, data flow from devices to the cloud platform, and the architecture of the platform itself. Include screenshots of the user interface, data visualization, and notification system in our documentation.</a:t>
            </a:r>
          </a:p>
        </p:txBody>
      </p:sp>
      <p:pic>
        <p:nvPicPr>
          <p:cNvPr id="8" name="Picture 7">
            <a:extLst>
              <a:ext uri="{FF2B5EF4-FFF2-40B4-BE49-F238E27FC236}">
                <a16:creationId xmlns:a16="http://schemas.microsoft.com/office/drawing/2014/main" id="{148BA44F-85B6-F184-3D47-AF47B256E2AC}"/>
              </a:ext>
            </a:extLst>
          </p:cNvPr>
          <p:cNvPicPr>
            <a:picLocks noChangeAspect="1"/>
          </p:cNvPicPr>
          <p:nvPr/>
        </p:nvPicPr>
        <p:blipFill>
          <a:blip r:embed="rId2"/>
          <a:stretch>
            <a:fillRect/>
          </a:stretch>
        </p:blipFill>
        <p:spPr>
          <a:xfrm>
            <a:off x="3043934" y="2722217"/>
            <a:ext cx="6104131" cy="3427895"/>
          </a:xfrm>
          <a:prstGeom prst="rect">
            <a:avLst/>
          </a:prstGeom>
        </p:spPr>
      </p:pic>
    </p:spTree>
    <p:extLst>
      <p:ext uri="{BB962C8B-B14F-4D97-AF65-F5344CB8AC3E}">
        <p14:creationId xmlns:p14="http://schemas.microsoft.com/office/powerpoint/2010/main" val="316982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BFBFF9-B780-A637-8DF8-1ED9C56E5133}"/>
              </a:ext>
            </a:extLst>
          </p:cNvPr>
          <p:cNvSpPr/>
          <p:nvPr/>
        </p:nvSpPr>
        <p:spPr>
          <a:xfrm>
            <a:off x="4262782" y="280305"/>
            <a:ext cx="3056834" cy="773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t>Wokwi</a:t>
            </a:r>
            <a:endParaRPr lang="en-US" b="1" dirty="0"/>
          </a:p>
          <a:p>
            <a:pPr algn="ctr"/>
            <a:r>
              <a:rPr lang="en-US" b="1" dirty="0"/>
              <a:t>Simulator</a:t>
            </a:r>
          </a:p>
        </p:txBody>
      </p:sp>
      <p:sp>
        <p:nvSpPr>
          <p:cNvPr id="4" name="Rectangle: Single Corner Rounded 3">
            <a:extLst>
              <a:ext uri="{FF2B5EF4-FFF2-40B4-BE49-F238E27FC236}">
                <a16:creationId xmlns:a16="http://schemas.microsoft.com/office/drawing/2014/main" id="{AEB4DB1C-EB5C-78B9-B8BA-AC11A21CB859}"/>
              </a:ext>
            </a:extLst>
          </p:cNvPr>
          <p:cNvSpPr/>
          <p:nvPr/>
        </p:nvSpPr>
        <p:spPr>
          <a:xfrm>
            <a:off x="4589667" y="3836359"/>
            <a:ext cx="2566506" cy="980396"/>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DHT22</a:t>
            </a:r>
          </a:p>
        </p:txBody>
      </p:sp>
      <p:sp>
        <p:nvSpPr>
          <p:cNvPr id="6" name="Rectangle: Single Corner Rounded 5">
            <a:extLst>
              <a:ext uri="{FF2B5EF4-FFF2-40B4-BE49-F238E27FC236}">
                <a16:creationId xmlns:a16="http://schemas.microsoft.com/office/drawing/2014/main" id="{6A2437DE-1607-B283-C840-FEEE3C1E5B85}"/>
              </a:ext>
            </a:extLst>
          </p:cNvPr>
          <p:cNvSpPr/>
          <p:nvPr/>
        </p:nvSpPr>
        <p:spPr>
          <a:xfrm>
            <a:off x="1384852" y="4838146"/>
            <a:ext cx="2608469" cy="54581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Temperature</a:t>
            </a:r>
            <a:r>
              <a:rPr lang="en-US" dirty="0"/>
              <a:t> </a:t>
            </a:r>
          </a:p>
        </p:txBody>
      </p:sp>
      <p:sp>
        <p:nvSpPr>
          <p:cNvPr id="8" name="Rectangle: Single Corner Rounded 7">
            <a:extLst>
              <a:ext uri="{FF2B5EF4-FFF2-40B4-BE49-F238E27FC236}">
                <a16:creationId xmlns:a16="http://schemas.microsoft.com/office/drawing/2014/main" id="{5CAC4F2B-054F-E43D-703E-068ABC886571}"/>
              </a:ext>
            </a:extLst>
          </p:cNvPr>
          <p:cNvSpPr/>
          <p:nvPr/>
        </p:nvSpPr>
        <p:spPr>
          <a:xfrm>
            <a:off x="7957929" y="4838147"/>
            <a:ext cx="2608469" cy="54581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Humidity</a:t>
            </a:r>
            <a:r>
              <a:rPr lang="en-US" dirty="0"/>
              <a:t> </a:t>
            </a:r>
          </a:p>
        </p:txBody>
      </p:sp>
      <p:sp>
        <p:nvSpPr>
          <p:cNvPr id="9" name="Diamond 8">
            <a:extLst>
              <a:ext uri="{FF2B5EF4-FFF2-40B4-BE49-F238E27FC236}">
                <a16:creationId xmlns:a16="http://schemas.microsoft.com/office/drawing/2014/main" id="{2A21924C-F404-DED0-33DF-AF15EB300489}"/>
              </a:ext>
            </a:extLst>
          </p:cNvPr>
          <p:cNvSpPr/>
          <p:nvPr/>
        </p:nvSpPr>
        <p:spPr>
          <a:xfrm>
            <a:off x="4968560" y="1567623"/>
            <a:ext cx="1828800" cy="1828800"/>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ESP32</a:t>
            </a:r>
          </a:p>
        </p:txBody>
      </p:sp>
      <p:sp>
        <p:nvSpPr>
          <p:cNvPr id="10" name="Rectangle: Diagonal Corners Snipped 9">
            <a:extLst>
              <a:ext uri="{FF2B5EF4-FFF2-40B4-BE49-F238E27FC236}">
                <a16:creationId xmlns:a16="http://schemas.microsoft.com/office/drawing/2014/main" id="{0D7BCC70-A98C-6D04-C719-D3CE85C477BE}"/>
              </a:ext>
            </a:extLst>
          </p:cNvPr>
          <p:cNvSpPr/>
          <p:nvPr/>
        </p:nvSpPr>
        <p:spPr>
          <a:xfrm>
            <a:off x="4426225" y="5578368"/>
            <a:ext cx="2893391" cy="980396"/>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Thing speak</a:t>
            </a:r>
          </a:p>
          <a:p>
            <a:pPr algn="ctr"/>
            <a:r>
              <a:rPr lang="en-US" b="1" dirty="0"/>
              <a:t>Clouds </a:t>
            </a:r>
            <a:endParaRPr lang="en-US" dirty="0"/>
          </a:p>
        </p:txBody>
      </p:sp>
      <p:cxnSp>
        <p:nvCxnSpPr>
          <p:cNvPr id="12" name="Straight Arrow Connector 11">
            <a:extLst>
              <a:ext uri="{FF2B5EF4-FFF2-40B4-BE49-F238E27FC236}">
                <a16:creationId xmlns:a16="http://schemas.microsoft.com/office/drawing/2014/main" id="{96060EAC-CF07-37F8-0358-10BDD053FA49}"/>
              </a:ext>
            </a:extLst>
          </p:cNvPr>
          <p:cNvCxnSpPr>
            <a:cxnSpLocks/>
            <a:endCxn id="9" idx="0"/>
          </p:cNvCxnSpPr>
          <p:nvPr/>
        </p:nvCxnSpPr>
        <p:spPr>
          <a:xfrm>
            <a:off x="5882960" y="1133472"/>
            <a:ext cx="0" cy="4341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612BA30-233B-659A-B85C-DE1F89F96987}"/>
              </a:ext>
            </a:extLst>
          </p:cNvPr>
          <p:cNvCxnSpPr>
            <a:cxnSpLocks/>
            <a:stCxn id="9" idx="2"/>
            <a:endCxn id="4" idx="0"/>
          </p:cNvCxnSpPr>
          <p:nvPr/>
        </p:nvCxnSpPr>
        <p:spPr>
          <a:xfrm flipH="1">
            <a:off x="5872920" y="3396423"/>
            <a:ext cx="10040" cy="4399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4FFFE5D-6293-6490-DF14-89877C9162DC}"/>
              </a:ext>
            </a:extLst>
          </p:cNvPr>
          <p:cNvCxnSpPr>
            <a:cxnSpLocks/>
            <a:stCxn id="4" idx="2"/>
            <a:endCxn id="10" idx="3"/>
          </p:cNvCxnSpPr>
          <p:nvPr/>
        </p:nvCxnSpPr>
        <p:spPr>
          <a:xfrm>
            <a:off x="5872920" y="4816755"/>
            <a:ext cx="1" cy="761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3389724-61D3-7115-E845-370B8DCA2F4C}"/>
              </a:ext>
            </a:extLst>
          </p:cNvPr>
          <p:cNvCxnSpPr>
            <a:cxnSpLocks/>
          </p:cNvCxnSpPr>
          <p:nvPr/>
        </p:nvCxnSpPr>
        <p:spPr>
          <a:xfrm>
            <a:off x="7129669" y="4175707"/>
            <a:ext cx="1740453" cy="662439"/>
          </a:xfrm>
          <a:prstGeom prst="bentConnector3">
            <a:avLst>
              <a:gd name="adj1" fmla="val 1007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07CD8CE8-A5D3-337E-8BD4-149281F21E44}"/>
              </a:ext>
            </a:extLst>
          </p:cNvPr>
          <p:cNvCxnSpPr>
            <a:cxnSpLocks/>
          </p:cNvCxnSpPr>
          <p:nvPr/>
        </p:nvCxnSpPr>
        <p:spPr>
          <a:xfrm rot="10800000" flipV="1">
            <a:off x="2559622" y="4092723"/>
            <a:ext cx="2056550" cy="724029"/>
          </a:xfrm>
          <a:prstGeom prst="bentConnector3">
            <a:avLst>
              <a:gd name="adj1" fmla="val 10026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9062CE0-8EA6-CB1F-84E0-8C249137512D}"/>
              </a:ext>
            </a:extLst>
          </p:cNvPr>
          <p:cNvSpPr txBox="1"/>
          <p:nvPr/>
        </p:nvSpPr>
        <p:spPr>
          <a:xfrm>
            <a:off x="605182" y="407819"/>
            <a:ext cx="3388139" cy="646331"/>
          </a:xfrm>
          <a:prstGeom prst="rect">
            <a:avLst/>
          </a:prstGeom>
          <a:noFill/>
        </p:spPr>
        <p:txBody>
          <a:bodyPr wrap="square" rtlCol="0">
            <a:spAutoFit/>
          </a:bodyPr>
          <a:lstStyle/>
          <a:p>
            <a:pPr algn="l"/>
            <a:r>
              <a:rPr lang="en-US" sz="3600" b="1" dirty="0"/>
              <a:t>Block diagram:</a:t>
            </a:r>
            <a:r>
              <a:rPr lang="en-US" dirty="0"/>
              <a:t> </a:t>
            </a:r>
          </a:p>
        </p:txBody>
      </p:sp>
    </p:spTree>
    <p:extLst>
      <p:ext uri="{BB962C8B-B14F-4D97-AF65-F5344CB8AC3E}">
        <p14:creationId xmlns:p14="http://schemas.microsoft.com/office/powerpoint/2010/main" val="22394889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Muthu</dc:creator>
  <cp:lastModifiedBy>Sakthi vel</cp:lastModifiedBy>
  <cp:revision>11</cp:revision>
  <dcterms:created xsi:type="dcterms:W3CDTF">2023-11-01T05:00:29Z</dcterms:created>
  <dcterms:modified xsi:type="dcterms:W3CDTF">2023-11-01T10:54:46Z</dcterms:modified>
</cp:coreProperties>
</file>