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4310" y="3834383"/>
            <a:ext cx="4627880" cy="147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D24A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931" y="1099240"/>
            <a:ext cx="6133225" cy="400354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00" y="6222075"/>
            <a:ext cx="7193288" cy="40914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329183"/>
            <a:ext cx="6718300" cy="8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165" y="1738883"/>
            <a:ext cx="7202169" cy="645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D24A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NAME</a:t>
            </a:r>
            <a:r>
              <a:rPr dirty="0" spc="-40"/>
              <a:t> </a:t>
            </a:r>
            <a:r>
              <a:rPr dirty="0" spc="-165"/>
              <a:t>:</a:t>
            </a:r>
            <a:r>
              <a:rPr dirty="0" spc="-45"/>
              <a:t> </a:t>
            </a:r>
            <a:r>
              <a:rPr dirty="0" spc="-80"/>
              <a:t>P.SAKTHIVEL</a:t>
            </a:r>
          </a:p>
          <a:p>
            <a:pPr marL="173355">
              <a:lnSpc>
                <a:spcPct val="100000"/>
              </a:lnSpc>
              <a:spcBef>
                <a:spcPts val="3760"/>
              </a:spcBef>
            </a:pPr>
            <a:r>
              <a:rPr dirty="0" spc="-200"/>
              <a:t>COLLEGE</a:t>
            </a:r>
            <a:r>
              <a:rPr dirty="0" spc="-45"/>
              <a:t> </a:t>
            </a:r>
            <a:r>
              <a:rPr dirty="0" spc="-65"/>
              <a:t>CODE</a:t>
            </a:r>
            <a:r>
              <a:rPr dirty="0" spc="-45"/>
              <a:t> </a:t>
            </a:r>
            <a:r>
              <a:rPr dirty="0" spc="-165"/>
              <a:t>:</a:t>
            </a:r>
            <a:r>
              <a:rPr dirty="0" spc="-45"/>
              <a:t> </a:t>
            </a:r>
            <a:r>
              <a:rPr dirty="0" spc="85"/>
              <a:t>6202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5586983"/>
            <a:ext cx="68218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5" b="1">
                <a:solidFill>
                  <a:srgbClr val="202020"/>
                </a:solidFill>
                <a:latin typeface="Times New Roman"/>
                <a:cs typeface="Times New Roman"/>
              </a:rPr>
              <a:t>REGISTER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dirty="0" sz="3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65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85" b="1">
                <a:solidFill>
                  <a:srgbClr val="202020"/>
                </a:solidFill>
                <a:latin typeface="Times New Roman"/>
                <a:cs typeface="Times New Roman"/>
              </a:rPr>
              <a:t>620221104027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62483"/>
            <a:ext cx="1981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5">
                <a:solidFill>
                  <a:srgbClr val="8D24AA"/>
                </a:solidFill>
              </a:rPr>
              <a:t>screen</a:t>
            </a:r>
            <a:r>
              <a:rPr dirty="0" sz="3000" spc="-80">
                <a:solidFill>
                  <a:srgbClr val="8D24AA"/>
                </a:solidFill>
              </a:rPr>
              <a:t> </a:t>
            </a:r>
            <a:r>
              <a:rPr dirty="0" sz="3000" spc="10">
                <a:solidFill>
                  <a:srgbClr val="8D24AA"/>
                </a:solidFill>
              </a:rPr>
              <a:t>shot</a:t>
            </a:r>
            <a:r>
              <a:rPr dirty="0" sz="3000" spc="-80">
                <a:solidFill>
                  <a:srgbClr val="8D24AA"/>
                </a:solidFill>
              </a:rPr>
              <a:t> </a:t>
            </a:r>
            <a:r>
              <a:rPr dirty="0" sz="3000" spc="-155">
                <a:solidFill>
                  <a:srgbClr val="8D24AA"/>
                </a:solidFill>
              </a:rPr>
              <a:t>: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96520" marR="5080" indent="-84455">
              <a:lnSpc>
                <a:spcPts val="2800"/>
              </a:lnSpc>
              <a:spcBef>
                <a:spcPts val="660"/>
              </a:spcBef>
            </a:pPr>
            <a:r>
              <a:rPr dirty="0" spc="-45"/>
              <a:t>Future</a:t>
            </a:r>
            <a:r>
              <a:rPr dirty="0" spc="-35"/>
              <a:t> </a:t>
            </a:r>
            <a:r>
              <a:rPr dirty="0" spc="-60"/>
              <a:t>Enhancements</a:t>
            </a:r>
            <a:r>
              <a:rPr dirty="0" spc="-30"/>
              <a:t> </a:t>
            </a:r>
            <a:r>
              <a:rPr dirty="0" spc="-5"/>
              <a:t>for</a:t>
            </a:r>
            <a:r>
              <a:rPr dirty="0" spc="-30"/>
              <a:t> </a:t>
            </a:r>
            <a:r>
              <a:rPr dirty="0" spc="-75"/>
              <a:t>Bus</a:t>
            </a:r>
            <a:r>
              <a:rPr dirty="0" spc="-30"/>
              <a:t> </a:t>
            </a:r>
            <a:r>
              <a:rPr dirty="0" spc="-25"/>
              <a:t>Reservation </a:t>
            </a:r>
            <a:r>
              <a:rPr dirty="0" spc="-685"/>
              <a:t> </a:t>
            </a:r>
            <a:r>
              <a:rPr dirty="0" spc="-75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469542"/>
            <a:ext cx="6955155" cy="766127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700" spc="-20" b="1">
                <a:solidFill>
                  <a:srgbClr val="8D24AA"/>
                </a:solidFill>
                <a:latin typeface="Times New Roman"/>
                <a:cs typeface="Times New Roman"/>
              </a:rPr>
              <a:t>Mobile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8D24AA"/>
                </a:solidFill>
                <a:latin typeface="Times New Roman"/>
                <a:cs typeface="Times New Roman"/>
              </a:rPr>
              <a:t>Application</a:t>
            </a:r>
            <a:r>
              <a:rPr dirty="0" sz="2700" spc="-4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8D24AA"/>
                </a:solidFill>
                <a:latin typeface="Times New Roman"/>
                <a:cs typeface="Times New Roman"/>
              </a:rPr>
              <a:t>Development:</a:t>
            </a:r>
            <a:endParaRPr sz="2700">
              <a:latin typeface="Times New Roman"/>
              <a:cs typeface="Times New Roman"/>
            </a:endParaRPr>
          </a:p>
          <a:p>
            <a:pPr marL="354330" marR="5080" indent="-75565">
              <a:lnSpc>
                <a:spcPts val="2500"/>
              </a:lnSpc>
              <a:spcBef>
                <a:spcPts val="1260"/>
              </a:spcBef>
              <a:buChar char="*"/>
              <a:tabLst>
                <a:tab pos="467995" algn="l"/>
              </a:tabLst>
            </a:pP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Develop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native mobile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apps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iOS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Android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platforms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provide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convenient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booking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experience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go.</a:t>
            </a:r>
            <a:endParaRPr sz="2500">
              <a:latin typeface="Times New Roman"/>
              <a:cs typeface="Times New Roman"/>
            </a:endParaRPr>
          </a:p>
          <a:p>
            <a:pPr algn="just" marL="354330" marR="68770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679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features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push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notifications,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location-based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services,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offline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access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improved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engagement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accessibility.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dirty="0" sz="2700" spc="-30" b="1">
                <a:solidFill>
                  <a:srgbClr val="8D24AA"/>
                </a:solidFill>
                <a:latin typeface="Times New Roman"/>
                <a:cs typeface="Times New Roman"/>
              </a:rPr>
              <a:t>Dynamic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5" b="1">
                <a:solidFill>
                  <a:srgbClr val="8D24AA"/>
                </a:solidFill>
                <a:latin typeface="Times New Roman"/>
                <a:cs typeface="Times New Roman"/>
              </a:rPr>
              <a:t>Pricing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and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8D24AA"/>
                </a:solidFill>
                <a:latin typeface="Times New Roman"/>
                <a:cs typeface="Times New Roman"/>
              </a:rPr>
              <a:t>Discounts: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14300" marR="454025">
              <a:lnSpc>
                <a:spcPts val="2500"/>
              </a:lnSpc>
              <a:spcBef>
                <a:spcPts val="5"/>
              </a:spcBef>
              <a:buChar char="*"/>
              <a:tabLst>
                <a:tab pos="302895" algn="l"/>
              </a:tabLst>
            </a:pP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Introduce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dynamic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pricing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algorithms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factors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demand,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 </a:t>
            </a: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booking,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availability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optimize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revenue and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attract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marL="189230" marR="368300" indent="-75565">
              <a:lnSpc>
                <a:spcPts val="2500"/>
              </a:lnSpc>
              <a:spcBef>
                <a:spcPts val="5"/>
              </a:spcBef>
              <a:buChar char="*"/>
              <a:tabLst>
                <a:tab pos="3028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discount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9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promotional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offers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loyal customers,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group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bookings,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off-peak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travel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periods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increase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customer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retention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encourage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bookings.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76783"/>
            <a:ext cx="19431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/>
              <a:t>Conclusion: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23900" y="773683"/>
            <a:ext cx="6729095" cy="681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70" b="1">
                <a:solidFill>
                  <a:srgbClr val="8D24AA"/>
                </a:solidFill>
                <a:latin typeface="Times New Roman"/>
                <a:cs typeface="Times New Roman"/>
              </a:rPr>
              <a:t>Enhanced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User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70" b="1">
                <a:solidFill>
                  <a:srgbClr val="8D24AA"/>
                </a:solidFill>
                <a:latin typeface="Times New Roman"/>
                <a:cs typeface="Times New Roman"/>
              </a:rPr>
              <a:t>Experience:</a:t>
            </a:r>
            <a:endParaRPr sz="2700">
              <a:latin typeface="Times New Roman"/>
              <a:cs typeface="Times New Roman"/>
            </a:endParaRPr>
          </a:p>
          <a:p>
            <a:pPr marL="190500" marR="374015">
              <a:lnSpc>
                <a:spcPts val="2400"/>
              </a:lnSpc>
              <a:spcBef>
                <a:spcPts val="2540"/>
              </a:spcBef>
            </a:pPr>
            <a:r>
              <a:rPr dirty="0" sz="2400" spc="-34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2400" spc="-3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primary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goal </a:t>
            </a:r>
            <a:r>
              <a:rPr dirty="0" sz="24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bus reservation system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offer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0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seamles</a:t>
            </a:r>
            <a:r>
              <a:rPr dirty="0" sz="2400" spc="-60" b="1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202020"/>
                </a:solidFill>
                <a:latin typeface="Times New Roman"/>
                <a:cs typeface="Times New Roman"/>
              </a:rPr>
              <a:t>intuitive 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booking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marL="262255">
              <a:lnSpc>
                <a:spcPts val="2160"/>
              </a:lnSpc>
            </a:pP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providing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user-friendly</a:t>
            </a:r>
            <a:endParaRPr sz="2400">
              <a:latin typeface="Times New Roman"/>
              <a:cs typeface="Times New Roman"/>
            </a:endParaRPr>
          </a:p>
          <a:p>
            <a:pPr marL="262255" marR="730885">
              <a:lnSpc>
                <a:spcPts val="2400"/>
              </a:lnSpc>
              <a:spcBef>
                <a:spcPts val="240"/>
              </a:spcBef>
            </a:pP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interfaces,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real-time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availability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information,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convenient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payment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options, 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system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202020"/>
                </a:solidFill>
                <a:latin typeface="Times New Roman"/>
                <a:cs typeface="Times New Roman"/>
              </a:rPr>
              <a:t>aims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streamline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booking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process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customer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Technological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Advancements:</a:t>
            </a:r>
            <a:endParaRPr sz="2700">
              <a:latin typeface="Times New Roman"/>
              <a:cs typeface="Times New Roman"/>
            </a:endParaRPr>
          </a:p>
          <a:p>
            <a:pPr marL="363855" marR="5080" indent="-72390">
              <a:lnSpc>
                <a:spcPts val="2400"/>
              </a:lnSpc>
              <a:spcBef>
                <a:spcPts val="2940"/>
              </a:spcBef>
            </a:pPr>
            <a:r>
              <a:rPr dirty="0" sz="2400" spc="-34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2400" spc="-3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advancements </a:t>
            </a:r>
            <a:r>
              <a:rPr dirty="0" sz="2400" spc="30" b="1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technology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dirty="0" sz="2400" spc="-114" b="1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mobile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applications,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predictive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analytics,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biometric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 authentication,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bus reservation system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continues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evolve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meet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changing</a:t>
            </a:r>
            <a:endParaRPr sz="2400">
              <a:latin typeface="Times New Roman"/>
              <a:cs typeface="Times New Roman"/>
            </a:endParaRPr>
          </a:p>
          <a:p>
            <a:pPr marL="363855" marR="988060">
              <a:lnSpc>
                <a:spcPts val="2400"/>
              </a:lnSpc>
            </a:pP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needs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preferences </a:t>
            </a:r>
            <a:r>
              <a:rPr dirty="0" sz="24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operators.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embracing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innovative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 solutions,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stay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competitive,</a:t>
            </a:r>
            <a:endParaRPr sz="2400">
              <a:latin typeface="Times New Roman"/>
              <a:cs typeface="Times New Roman"/>
            </a:endParaRPr>
          </a:p>
          <a:p>
            <a:pPr marL="363855">
              <a:lnSpc>
                <a:spcPts val="2400"/>
              </a:lnSpc>
            </a:pP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adaptable,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responsive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market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demands.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33983"/>
            <a:ext cx="2305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5">
                <a:latin typeface="Trebuchet MS"/>
                <a:cs typeface="Trebuchet MS"/>
              </a:rPr>
              <a:t>Thank-You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1586483"/>
            <a:ext cx="5561330" cy="645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500" spc="305" b="1">
                <a:solidFill>
                  <a:srgbClr val="202020"/>
                </a:solidFill>
                <a:latin typeface="Trebuchet MS"/>
                <a:cs typeface="Trebuchet MS"/>
              </a:rPr>
              <a:t>Dear</a:t>
            </a:r>
            <a:r>
              <a:rPr dirty="0" sz="2500" spc="7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2500" spc="225" b="1">
                <a:solidFill>
                  <a:srgbClr val="202020"/>
                </a:solidFill>
                <a:latin typeface="Trebuchet MS"/>
                <a:cs typeface="Trebuchet MS"/>
              </a:rPr>
              <a:t>[yyyyyy],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rebuchet MS"/>
              <a:cs typeface="Trebuchet MS"/>
            </a:endParaRPr>
          </a:p>
          <a:p>
            <a:pPr marL="279400" marR="1675130">
              <a:lnSpc>
                <a:spcPts val="2500"/>
              </a:lnSpc>
            </a:pP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Thank</a:t>
            </a:r>
            <a:r>
              <a:rPr dirty="0" sz="25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you</a:t>
            </a:r>
            <a:r>
              <a:rPr dirty="0" sz="25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2500" spc="-3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choosing </a:t>
            </a:r>
            <a:r>
              <a:rPr dirty="0" sz="2500" spc="-68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[uuuu bus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company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] </a:t>
            </a:r>
            <a:r>
              <a:rPr dirty="0" sz="25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25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dirty="0" sz="25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dirty="0" sz="25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needs.</a:t>
            </a:r>
            <a:endParaRPr sz="2500">
              <a:latin typeface="Arial"/>
              <a:cs typeface="Arial"/>
            </a:endParaRPr>
          </a:p>
          <a:p>
            <a:pPr marL="241300" marR="5080">
              <a:lnSpc>
                <a:spcPts val="2300"/>
              </a:lnSpc>
              <a:spcBef>
                <a:spcPts val="1660"/>
              </a:spcBef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Once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again,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thank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choosing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 [uuuu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company].</a:t>
            </a:r>
            <a:r>
              <a:rPr dirty="0" sz="23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dirty="0" sz="23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look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forward </a:t>
            </a:r>
            <a:r>
              <a:rPr dirty="0" sz="2300" spc="-6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to welcoming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onboard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wish </a:t>
            </a:r>
            <a:r>
              <a:rPr dirty="0" sz="23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</a:t>
            </a:r>
            <a:r>
              <a:rPr dirty="0" sz="23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23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pleasant journey!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Best</a:t>
            </a:r>
            <a:r>
              <a:rPr dirty="0" sz="2300" spc="-5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regards,</a:t>
            </a:r>
            <a:endParaRPr sz="2300">
              <a:latin typeface="Arial"/>
              <a:cs typeface="Arial"/>
            </a:endParaRPr>
          </a:p>
          <a:p>
            <a:pPr marL="914400" marR="2545080">
              <a:lnSpc>
                <a:spcPct val="166700"/>
              </a:lnSpc>
              <a:spcBef>
                <a:spcPts val="1700"/>
              </a:spcBef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[Your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Name]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 [Your</a:t>
            </a:r>
            <a:r>
              <a:rPr dirty="0" sz="2300" spc="-10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Position]</a:t>
            </a:r>
            <a:endParaRPr sz="2300">
              <a:latin typeface="Arial"/>
              <a:cs typeface="Arial"/>
            </a:endParaRPr>
          </a:p>
          <a:p>
            <a:pPr marL="914400" marR="1604010">
              <a:lnSpc>
                <a:spcPct val="166700"/>
              </a:lnSpc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[Bus</a:t>
            </a:r>
            <a:r>
              <a:rPr dirty="0" sz="2300" spc="-5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Company</a:t>
            </a:r>
            <a:r>
              <a:rPr dirty="0" sz="2300" spc="-4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Name] </a:t>
            </a:r>
            <a:r>
              <a:rPr dirty="0" sz="2300" spc="-6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[Contact</a:t>
            </a:r>
            <a:r>
              <a:rPr dirty="0" sz="2300" spc="-5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Information]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79983"/>
            <a:ext cx="453898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00">
                <a:solidFill>
                  <a:srgbClr val="029AE5"/>
                </a:solidFill>
              </a:rPr>
              <a:t>BUS</a:t>
            </a:r>
            <a:r>
              <a:rPr dirty="0" sz="3700" spc="-105">
                <a:solidFill>
                  <a:srgbClr val="029AE5"/>
                </a:solidFill>
              </a:rPr>
              <a:t> </a:t>
            </a:r>
            <a:r>
              <a:rPr dirty="0" sz="3700" spc="-55">
                <a:solidFill>
                  <a:srgbClr val="029AE5"/>
                </a:solidFill>
              </a:rPr>
              <a:t>RESERVATION: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368300" y="1294383"/>
            <a:ext cx="5055870" cy="710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D22E2E"/>
                </a:solidFill>
                <a:latin typeface="Times New Roman"/>
                <a:cs typeface="Times New Roman"/>
              </a:rPr>
              <a:t>ABSTRACTION</a:t>
            </a:r>
            <a:r>
              <a:rPr dirty="0" sz="3000" spc="-60" b="1">
                <a:solidFill>
                  <a:srgbClr val="D22E2E"/>
                </a:solidFill>
                <a:latin typeface="Times New Roman"/>
                <a:cs typeface="Times New Roman"/>
              </a:rPr>
              <a:t> </a:t>
            </a:r>
            <a:r>
              <a:rPr dirty="0" sz="3000" spc="-155" b="1">
                <a:solidFill>
                  <a:srgbClr val="D22E2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2800"/>
              </a:spcBef>
            </a:pPr>
            <a:r>
              <a:rPr dirty="0" sz="3000" spc="-30" b="1">
                <a:solidFill>
                  <a:srgbClr val="8D24AA"/>
                </a:solidFill>
                <a:latin typeface="Times New Roman"/>
                <a:cs typeface="Times New Roman"/>
              </a:rPr>
              <a:t>Entities:</a:t>
            </a:r>
            <a:endParaRPr sz="3000">
              <a:latin typeface="Times New Roman"/>
              <a:cs typeface="Times New Roman"/>
            </a:endParaRPr>
          </a:p>
          <a:p>
            <a:pPr marL="698500">
              <a:lnSpc>
                <a:spcPts val="2900"/>
              </a:lnSpc>
              <a:spcBef>
                <a:spcPts val="1000"/>
              </a:spcBef>
            </a:pP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1)Bus:</a:t>
            </a:r>
            <a:endParaRPr sz="2500">
              <a:latin typeface="Times New Roman"/>
              <a:cs typeface="Times New Roman"/>
            </a:endParaRPr>
          </a:p>
          <a:p>
            <a:pPr marL="711200" marR="2386965" indent="-25400">
              <a:lnSpc>
                <a:spcPts val="3000"/>
              </a:lnSpc>
            </a:pP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2)Passenger: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3)Reservation:</a:t>
            </a:r>
            <a:endParaRPr sz="250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700"/>
              </a:spcBef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4)Admin/Operator: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3000" spc="-20" b="1">
                <a:solidFill>
                  <a:srgbClr val="8D24AA"/>
                </a:solidFill>
                <a:latin typeface="Times New Roman"/>
                <a:cs typeface="Times New Roman"/>
              </a:rPr>
              <a:t>Functionality:</a:t>
            </a:r>
            <a:endParaRPr sz="3000">
              <a:latin typeface="Times New Roman"/>
              <a:cs typeface="Times New Roman"/>
            </a:endParaRPr>
          </a:p>
          <a:p>
            <a:pPr marL="996950" indent="-299085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997585" algn="l"/>
              </a:tabLst>
            </a:pPr>
            <a:r>
              <a:rPr dirty="0" sz="2200" spc="-60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984250" indent="-29908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984885" algn="l"/>
              </a:tabLst>
            </a:pPr>
            <a:r>
              <a:rPr dirty="0" sz="22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</a:t>
            </a:r>
            <a:r>
              <a:rPr dirty="0" sz="22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933450" indent="-299085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934085" algn="l"/>
              </a:tabLst>
            </a:pPr>
            <a:r>
              <a:rPr dirty="0" sz="2200" spc="-20" b="1">
                <a:solidFill>
                  <a:srgbClr val="202020"/>
                </a:solidFill>
                <a:latin typeface="Times New Roman"/>
                <a:cs typeface="Times New Roman"/>
              </a:rPr>
              <a:t>Reservation</a:t>
            </a:r>
            <a:r>
              <a:rPr dirty="0" sz="22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895350" indent="-299085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895985" algn="l"/>
              </a:tabLst>
            </a:pPr>
            <a:r>
              <a:rPr dirty="0" sz="2200" spc="-15" b="1">
                <a:solidFill>
                  <a:srgbClr val="202020"/>
                </a:solidFill>
                <a:latin typeface="Times New Roman"/>
                <a:cs typeface="Times New Roman"/>
              </a:rPr>
              <a:t>Availability</a:t>
            </a:r>
            <a:r>
              <a:rPr dirty="0" sz="22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202020"/>
                </a:solidFill>
                <a:latin typeface="Times New Roman"/>
                <a:cs typeface="Times New Roman"/>
              </a:rPr>
              <a:t>Check:</a:t>
            </a:r>
            <a:endParaRPr sz="2200">
              <a:latin typeface="Times New Roman"/>
              <a:cs typeface="Times New Roman"/>
            </a:endParaRPr>
          </a:p>
          <a:p>
            <a:pPr marL="895350" indent="-29908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895985" algn="l"/>
              </a:tabLst>
            </a:pPr>
            <a:r>
              <a:rPr dirty="0" sz="2200" spc="-105" b="1">
                <a:solidFill>
                  <a:srgbClr val="202020"/>
                </a:solidFill>
                <a:latin typeface="Times New Roman"/>
                <a:cs typeface="Times New Roman"/>
              </a:rPr>
              <a:t>Fare</a:t>
            </a:r>
            <a:r>
              <a:rPr dirty="0" sz="22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30" b="1">
                <a:solidFill>
                  <a:srgbClr val="202020"/>
                </a:solidFill>
                <a:latin typeface="Times New Roman"/>
                <a:cs typeface="Times New Roman"/>
              </a:rPr>
              <a:t>Calculation:</a:t>
            </a:r>
            <a:endParaRPr sz="2200">
              <a:latin typeface="Times New Roman"/>
              <a:cs typeface="Times New Roman"/>
            </a:endParaRPr>
          </a:p>
          <a:p>
            <a:pPr marL="920750" indent="-299085">
              <a:lnSpc>
                <a:spcPct val="100000"/>
              </a:lnSpc>
              <a:spcBef>
                <a:spcPts val="459"/>
              </a:spcBef>
              <a:buAutoNum type="arabicParenR"/>
              <a:tabLst>
                <a:tab pos="921385" algn="l"/>
              </a:tabLst>
            </a:pPr>
            <a:r>
              <a:rPr dirty="0" sz="2200" spc="-5" b="1">
                <a:solidFill>
                  <a:srgbClr val="202020"/>
                </a:solidFill>
                <a:latin typeface="Times New Roman"/>
                <a:cs typeface="Times New Roman"/>
              </a:rPr>
              <a:t>Reporting:</a:t>
            </a:r>
            <a:endParaRPr sz="2200">
              <a:latin typeface="Times New Roman"/>
              <a:cs typeface="Times New Roman"/>
            </a:endParaRPr>
          </a:p>
          <a:p>
            <a:pPr marL="908050" indent="-299085">
              <a:lnSpc>
                <a:spcPct val="100000"/>
              </a:lnSpc>
              <a:spcBef>
                <a:spcPts val="660"/>
              </a:spcBef>
              <a:buAutoNum type="arabicParenR"/>
              <a:tabLst>
                <a:tab pos="908685" algn="l"/>
              </a:tabLst>
            </a:pPr>
            <a:r>
              <a:rPr dirty="0" sz="2200" spc="5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02020"/>
                </a:solidFill>
                <a:latin typeface="Times New Roman"/>
                <a:cs typeface="Times New Roman"/>
              </a:rPr>
              <a:t>Authorization: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265683"/>
            <a:ext cx="4124325" cy="1790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solidFill>
                  <a:srgbClr val="8D24AA"/>
                </a:solidFill>
              </a:rPr>
              <a:t>Interactions:</a:t>
            </a:r>
            <a:endParaRPr sz="3000"/>
          </a:p>
          <a:p>
            <a:pPr marL="774700" marR="5080">
              <a:lnSpc>
                <a:spcPct val="166700"/>
              </a:lnSpc>
              <a:spcBef>
                <a:spcPts val="300"/>
              </a:spcBef>
            </a:pPr>
            <a:r>
              <a:rPr dirty="0" sz="2500" spc="-50">
                <a:solidFill>
                  <a:srgbClr val="202020"/>
                </a:solidFill>
              </a:rPr>
              <a:t>1)Passenger </a:t>
            </a:r>
            <a:r>
              <a:rPr dirty="0" sz="2500" spc="-35">
                <a:solidFill>
                  <a:srgbClr val="202020"/>
                </a:solidFill>
              </a:rPr>
              <a:t>Interactions: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10">
                <a:solidFill>
                  <a:srgbClr val="202020"/>
                </a:solidFill>
              </a:rPr>
              <a:t>2)Admin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35">
                <a:solidFill>
                  <a:srgbClr val="202020"/>
                </a:solidFill>
              </a:rPr>
              <a:t>Interactions: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93700" y="2665983"/>
            <a:ext cx="3959860" cy="543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3000" spc="-30" b="1">
                <a:solidFill>
                  <a:srgbClr val="8D24AA"/>
                </a:solidFill>
                <a:latin typeface="Times New Roman"/>
                <a:cs typeface="Times New Roman"/>
              </a:rPr>
              <a:t>Data</a:t>
            </a:r>
            <a:r>
              <a:rPr dirty="0" sz="3000" spc="-6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3000" spc="-55" b="1">
                <a:solidFill>
                  <a:srgbClr val="8D24AA"/>
                </a:solidFill>
                <a:latin typeface="Times New Roman"/>
                <a:cs typeface="Times New Roman"/>
              </a:rPr>
              <a:t>Persistence:</a:t>
            </a:r>
            <a:endParaRPr sz="3000">
              <a:latin typeface="Times New Roman"/>
              <a:cs typeface="Times New Roman"/>
            </a:endParaRPr>
          </a:p>
          <a:p>
            <a:pPr marL="723900" marR="956944">
              <a:lnSpc>
                <a:spcPct val="166700"/>
              </a:lnSpc>
              <a:spcBef>
                <a:spcPts val="1500"/>
              </a:spcBef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1)Database: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2)Data</a:t>
            </a:r>
            <a:r>
              <a:rPr dirty="0" sz="2500" spc="-1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Integrity:</a:t>
            </a:r>
            <a:endParaRPr sz="25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2000"/>
              </a:spcBef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3)Backup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Recovery: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000" spc="-65" b="1">
                <a:solidFill>
                  <a:srgbClr val="8D24AA"/>
                </a:solidFill>
                <a:latin typeface="Times New Roman"/>
                <a:cs typeface="Times New Roman"/>
              </a:rPr>
              <a:t>Security:</a:t>
            </a:r>
            <a:endParaRPr sz="30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200"/>
              </a:spcBef>
            </a:pP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1)Encryption:</a:t>
            </a:r>
            <a:endParaRPr sz="2500">
              <a:latin typeface="Times New Roman"/>
              <a:cs typeface="Times New Roman"/>
            </a:endParaRPr>
          </a:p>
          <a:p>
            <a:pPr marL="736600" marR="871219">
              <a:lnSpc>
                <a:spcPct val="166700"/>
              </a:lnSpc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2)Access</a:t>
            </a:r>
            <a:r>
              <a:rPr dirty="0" sz="2500" spc="-10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Control: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3)Audit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Trails: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354583"/>
            <a:ext cx="686435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75"/>
              <a:t>Bus</a:t>
            </a:r>
            <a:r>
              <a:rPr dirty="0" sz="2900" spc="-45"/>
              <a:t> </a:t>
            </a:r>
            <a:r>
              <a:rPr dirty="0" sz="2900" spc="-25"/>
              <a:t>Reservation</a:t>
            </a:r>
            <a:r>
              <a:rPr dirty="0" sz="2900" spc="-40"/>
              <a:t> </a:t>
            </a:r>
            <a:r>
              <a:rPr dirty="0" sz="2900" spc="-65"/>
              <a:t>System</a:t>
            </a:r>
            <a:r>
              <a:rPr dirty="0" sz="2900" spc="-40"/>
              <a:t> </a:t>
            </a:r>
            <a:r>
              <a:rPr dirty="0" sz="2900" spc="-45"/>
              <a:t>Problem</a:t>
            </a:r>
            <a:r>
              <a:rPr dirty="0" sz="2900" spc="-50"/>
              <a:t> </a:t>
            </a:r>
            <a:r>
              <a:rPr dirty="0" sz="2900" spc="-40"/>
              <a:t>Statement: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06400" y="1446783"/>
            <a:ext cx="6731634" cy="906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indent="-286385">
              <a:lnSpc>
                <a:spcPct val="100000"/>
              </a:lnSpc>
              <a:spcBef>
                <a:spcPts val="100"/>
              </a:spcBef>
              <a:buSzPct val="96296"/>
              <a:buAutoNum type="arabicParenR"/>
              <a:tabLst>
                <a:tab pos="299085" algn="l"/>
              </a:tabLst>
            </a:pP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User</a:t>
            </a:r>
            <a:r>
              <a:rPr dirty="0" sz="2700" spc="-4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8D24AA"/>
                </a:solidFill>
                <a:latin typeface="Times New Roman"/>
                <a:cs typeface="Times New Roman"/>
              </a:rPr>
              <a:t>Registration</a:t>
            </a:r>
            <a:r>
              <a:rPr dirty="0" sz="2700" spc="-3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and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8D24AA"/>
                </a:solidFill>
                <a:latin typeface="Times New Roman"/>
                <a:cs typeface="Times New Roman"/>
              </a:rPr>
              <a:t>Authentication:</a:t>
            </a:r>
            <a:endParaRPr sz="2700">
              <a:latin typeface="Times New Roman"/>
              <a:cs typeface="Times New Roman"/>
            </a:endParaRPr>
          </a:p>
          <a:p>
            <a:pPr algn="just" lvl="1" marL="367030" marR="445134" indent="-75565">
              <a:lnSpc>
                <a:spcPts val="2500"/>
              </a:lnSpc>
              <a:spcBef>
                <a:spcPts val="3060"/>
              </a:spcBef>
              <a:buChar char="*"/>
              <a:tabLst>
                <a:tab pos="4806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able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create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accounts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securely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providing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necessary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details.</a:t>
            </a:r>
            <a:endParaRPr sz="2500">
              <a:latin typeface="Times New Roman"/>
              <a:cs typeface="Times New Roman"/>
            </a:endParaRPr>
          </a:p>
          <a:p>
            <a:pPr algn="just" lvl="1" marL="367030" marR="61531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80695" algn="l"/>
              </a:tabLst>
            </a:pP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mechanisms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ensure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secure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access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system.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imes New Roman"/>
              <a:buChar char="*"/>
            </a:pPr>
            <a:endParaRPr sz="4400">
              <a:latin typeface="Times New Roman"/>
              <a:cs typeface="Times New Roman"/>
            </a:endParaRPr>
          </a:p>
          <a:p>
            <a:pPr algn="just" marL="463550" indent="-286385">
              <a:lnSpc>
                <a:spcPct val="100000"/>
              </a:lnSpc>
              <a:buSzPct val="96296"/>
              <a:buAutoNum type="arabicParenR"/>
              <a:tabLst>
                <a:tab pos="464184" algn="l"/>
              </a:tabLst>
            </a:pP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Bus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00" b="1">
                <a:solidFill>
                  <a:srgbClr val="8D24AA"/>
                </a:solidFill>
                <a:latin typeface="Times New Roman"/>
                <a:cs typeface="Times New Roman"/>
              </a:rPr>
              <a:t>Search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and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Booking:</a:t>
            </a:r>
            <a:endParaRPr sz="2700">
              <a:latin typeface="Times New Roman"/>
              <a:cs typeface="Times New Roman"/>
            </a:endParaRPr>
          </a:p>
          <a:p>
            <a:pPr algn="just" lvl="1" marL="342900" marR="314325">
              <a:lnSpc>
                <a:spcPts val="2500"/>
              </a:lnSpc>
              <a:spcBef>
                <a:spcPts val="1560"/>
              </a:spcBef>
              <a:buChar char="*"/>
              <a:tabLst>
                <a:tab pos="5314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able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search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origin,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destination,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travel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lvl="1" marL="417830" marR="5080" indent="-75565">
              <a:lnSpc>
                <a:spcPts val="2500"/>
              </a:lnSpc>
              <a:buChar char="*"/>
              <a:tabLst>
                <a:tab pos="5314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display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relevant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departure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arrival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fare,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availability.</a:t>
            </a:r>
            <a:endParaRPr sz="2500">
              <a:latin typeface="Times New Roman"/>
              <a:cs typeface="Times New Roman"/>
            </a:endParaRPr>
          </a:p>
          <a:p>
            <a:pPr algn="just" marL="438150" indent="-286385">
              <a:lnSpc>
                <a:spcPct val="100000"/>
              </a:lnSpc>
              <a:spcBef>
                <a:spcPts val="2300"/>
              </a:spcBef>
              <a:buSzPct val="96296"/>
              <a:buAutoNum type="arabicParenR"/>
              <a:tabLst>
                <a:tab pos="438784" algn="l"/>
              </a:tabLst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Reservation</a:t>
            </a: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Management:</a:t>
            </a:r>
            <a:endParaRPr sz="2700">
              <a:latin typeface="Times New Roman"/>
              <a:cs typeface="Times New Roman"/>
            </a:endParaRPr>
          </a:p>
          <a:p>
            <a:pPr lvl="1" marL="481330" marR="512445" indent="-75565">
              <a:lnSpc>
                <a:spcPts val="2500"/>
              </a:lnSpc>
              <a:spcBef>
                <a:spcPts val="1960"/>
              </a:spcBef>
              <a:buChar char="*"/>
              <a:tabLst>
                <a:tab pos="5949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ability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view,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modify,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cancel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reservations.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lvl="1" marL="406400" marR="801370">
              <a:lnSpc>
                <a:spcPts val="2500"/>
              </a:lnSpc>
              <a:buChar char="*"/>
              <a:tabLst>
                <a:tab pos="5949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system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provide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notifications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regarding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updates.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065783"/>
            <a:ext cx="55791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/>
              <a:t>Bus</a:t>
            </a:r>
            <a:r>
              <a:rPr dirty="0" sz="3000" spc="-45"/>
              <a:t> </a:t>
            </a:r>
            <a:r>
              <a:rPr dirty="0" sz="3000" spc="-25"/>
              <a:t>Reservation</a:t>
            </a:r>
            <a:r>
              <a:rPr dirty="0" sz="3000" spc="-45"/>
              <a:t> </a:t>
            </a:r>
            <a:r>
              <a:rPr dirty="0" sz="3000" spc="-55"/>
              <a:t>Project</a:t>
            </a:r>
            <a:r>
              <a:rPr dirty="0" sz="3000" spc="-45"/>
              <a:t> </a:t>
            </a:r>
            <a:r>
              <a:rPr dirty="0" sz="3000" spc="-50"/>
              <a:t>Overview: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Technology</a:t>
            </a:r>
            <a:r>
              <a:rPr dirty="0" spc="-60"/>
              <a:t> </a:t>
            </a:r>
            <a:r>
              <a:rPr dirty="0" spc="-90"/>
              <a:t>Stack:</a:t>
            </a:r>
          </a:p>
          <a:p>
            <a:pPr marL="342900">
              <a:lnSpc>
                <a:spcPct val="100000"/>
              </a:lnSpc>
            </a:pPr>
            <a:endParaRPr sz="3600"/>
          </a:p>
          <a:p>
            <a:pPr marL="430530" marR="1277620" indent="-75565">
              <a:lnSpc>
                <a:spcPts val="2500"/>
              </a:lnSpc>
              <a:spcBef>
                <a:spcPts val="3100"/>
              </a:spcBef>
              <a:buChar char="*"/>
              <a:tabLst>
                <a:tab pos="544830" algn="l"/>
              </a:tabLst>
            </a:pPr>
            <a:r>
              <a:rPr dirty="0" sz="2500" spc="-35">
                <a:solidFill>
                  <a:srgbClr val="202020"/>
                </a:solidFill>
              </a:rPr>
              <a:t>Frontend: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30">
                <a:solidFill>
                  <a:srgbClr val="202020"/>
                </a:solidFill>
              </a:rPr>
              <a:t>HTML,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CSS,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JavaScript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30">
                <a:solidFill>
                  <a:srgbClr val="202020"/>
                </a:solidFill>
              </a:rPr>
              <a:t>(with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45">
                <a:solidFill>
                  <a:srgbClr val="202020"/>
                </a:solidFill>
              </a:rPr>
              <a:t>frameworks.</a:t>
            </a:r>
            <a:endParaRPr sz="2500"/>
          </a:p>
          <a:p>
            <a:pPr marL="342900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/>
          </a:p>
          <a:p>
            <a:pPr marL="430530" marR="186690" indent="-75565">
              <a:lnSpc>
                <a:spcPts val="2500"/>
              </a:lnSpc>
              <a:buChar char="*"/>
              <a:tabLst>
                <a:tab pos="544830" algn="l"/>
              </a:tabLst>
            </a:pPr>
            <a:r>
              <a:rPr dirty="0" sz="2500" spc="-70">
                <a:solidFill>
                  <a:srgbClr val="202020"/>
                </a:solidFill>
              </a:rPr>
              <a:t>Backend: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Node.js,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10">
                <a:solidFill>
                  <a:srgbClr val="202020"/>
                </a:solidFill>
              </a:rPr>
              <a:t>Python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30">
                <a:solidFill>
                  <a:srgbClr val="202020"/>
                </a:solidFill>
              </a:rPr>
              <a:t>(with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45">
                <a:solidFill>
                  <a:srgbClr val="202020"/>
                </a:solidFill>
              </a:rPr>
              <a:t>frameworks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like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75">
                <a:solidFill>
                  <a:srgbClr val="202020"/>
                </a:solidFill>
              </a:rPr>
              <a:t>Express.js,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70">
                <a:solidFill>
                  <a:srgbClr val="202020"/>
                </a:solidFill>
              </a:rPr>
              <a:t>Flask,</a:t>
            </a:r>
            <a:r>
              <a:rPr dirty="0" sz="2500" spc="-35">
                <a:solidFill>
                  <a:srgbClr val="202020"/>
                </a:solidFill>
              </a:rPr>
              <a:t> or </a:t>
            </a:r>
            <a:r>
              <a:rPr dirty="0" sz="2500" spc="-40">
                <a:solidFill>
                  <a:srgbClr val="202020"/>
                </a:solidFill>
              </a:rPr>
              <a:t>Django)</a:t>
            </a:r>
            <a:endParaRPr sz="2500"/>
          </a:p>
          <a:p>
            <a:pPr marL="543560" indent="-188595">
              <a:lnSpc>
                <a:spcPct val="100000"/>
              </a:lnSpc>
              <a:spcBef>
                <a:spcPts val="2000"/>
              </a:spcBef>
              <a:buChar char="*"/>
              <a:tabLst>
                <a:tab pos="544830" algn="l"/>
              </a:tabLst>
            </a:pPr>
            <a:r>
              <a:rPr dirty="0" sz="2500" spc="-65">
                <a:solidFill>
                  <a:srgbClr val="202020"/>
                </a:solidFill>
              </a:rPr>
              <a:t>Database: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MySQL,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55">
                <a:solidFill>
                  <a:srgbClr val="202020"/>
                </a:solidFill>
              </a:rPr>
              <a:t>PostgreSQL,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5">
                <a:solidFill>
                  <a:srgbClr val="202020"/>
                </a:solidFill>
              </a:rPr>
              <a:t>MongoDB</a:t>
            </a:r>
            <a:endParaRPr sz="2500"/>
          </a:p>
          <a:p>
            <a:pPr marL="543560" indent="-188595">
              <a:lnSpc>
                <a:spcPct val="100000"/>
              </a:lnSpc>
              <a:spcBef>
                <a:spcPts val="2000"/>
              </a:spcBef>
              <a:buChar char="*"/>
              <a:tabLst>
                <a:tab pos="544830" algn="l"/>
              </a:tabLst>
            </a:pPr>
            <a:r>
              <a:rPr dirty="0" sz="2500" spc="-35">
                <a:solidFill>
                  <a:srgbClr val="202020"/>
                </a:solidFill>
              </a:rPr>
              <a:t>Payment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Gateway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20">
                <a:solidFill>
                  <a:srgbClr val="202020"/>
                </a:solidFill>
              </a:rPr>
              <a:t>Integration: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30">
                <a:solidFill>
                  <a:srgbClr val="202020"/>
                </a:solidFill>
              </a:rPr>
              <a:t>Stripe,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PayPal,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etc.</a:t>
            </a:r>
            <a:endParaRPr sz="2500"/>
          </a:p>
          <a:p>
            <a:pPr marL="430530" marR="39243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544830" algn="l"/>
              </a:tabLst>
            </a:pPr>
            <a:r>
              <a:rPr dirty="0" sz="2500">
                <a:solidFill>
                  <a:srgbClr val="202020"/>
                </a:solidFill>
              </a:rPr>
              <a:t>Hosting: </a:t>
            </a:r>
            <a:r>
              <a:rPr dirty="0" sz="2500" spc="-30">
                <a:solidFill>
                  <a:srgbClr val="202020"/>
                </a:solidFill>
              </a:rPr>
              <a:t>AWS, </a:t>
            </a:r>
            <a:r>
              <a:rPr dirty="0" sz="2500" spc="-35">
                <a:solidFill>
                  <a:srgbClr val="202020"/>
                </a:solidFill>
              </a:rPr>
              <a:t>Azure, Google </a:t>
            </a:r>
            <a:r>
              <a:rPr dirty="0" sz="2500" spc="-10">
                <a:solidFill>
                  <a:srgbClr val="202020"/>
                </a:solidFill>
              </a:rPr>
              <a:t>Cloud </a:t>
            </a:r>
            <a:r>
              <a:rPr dirty="0" sz="2500" spc="-20">
                <a:solidFill>
                  <a:srgbClr val="202020"/>
                </a:solidFill>
              </a:rPr>
              <a:t>Platform,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35">
                <a:solidFill>
                  <a:srgbClr val="202020"/>
                </a:solidFill>
              </a:rPr>
              <a:t>or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5">
                <a:solidFill>
                  <a:srgbClr val="202020"/>
                </a:solidFill>
              </a:rPr>
              <a:t>other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20">
                <a:solidFill>
                  <a:srgbClr val="202020"/>
                </a:solidFill>
              </a:rPr>
              <a:t>cloud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services</a:t>
            </a:r>
            <a:endParaRPr sz="2500"/>
          </a:p>
          <a:p>
            <a:pPr marL="430530" marR="48895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544830" algn="l"/>
              </a:tabLst>
            </a:pPr>
            <a:r>
              <a:rPr dirty="0" sz="2500" spc="-55">
                <a:solidFill>
                  <a:srgbClr val="202020"/>
                </a:solidFill>
              </a:rPr>
              <a:t>Security: </a:t>
            </a:r>
            <a:r>
              <a:rPr dirty="0" sz="2500" spc="-30">
                <a:solidFill>
                  <a:srgbClr val="202020"/>
                </a:solidFill>
              </a:rPr>
              <a:t>Encryption, </a:t>
            </a:r>
            <a:r>
              <a:rPr dirty="0" sz="2500">
                <a:solidFill>
                  <a:srgbClr val="202020"/>
                </a:solidFill>
              </a:rPr>
              <a:t>HTTPS, </a:t>
            </a:r>
            <a:r>
              <a:rPr dirty="0" sz="2500" spc="10">
                <a:solidFill>
                  <a:srgbClr val="202020"/>
                </a:solidFill>
              </a:rPr>
              <a:t>Authentication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55">
                <a:solidFill>
                  <a:srgbClr val="202020"/>
                </a:solidFill>
              </a:rPr>
              <a:t>mechanisms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22883"/>
            <a:ext cx="6588759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75"/>
              <a:t>Bus</a:t>
            </a:r>
            <a:r>
              <a:rPr dirty="0" sz="2900" spc="-40"/>
              <a:t> </a:t>
            </a:r>
            <a:r>
              <a:rPr dirty="0" sz="2900" spc="-25"/>
              <a:t>Reservation</a:t>
            </a:r>
            <a:r>
              <a:rPr dirty="0" sz="2900" spc="-35"/>
              <a:t> </a:t>
            </a:r>
            <a:r>
              <a:rPr dirty="0" sz="2900" spc="-65"/>
              <a:t>System</a:t>
            </a:r>
            <a:r>
              <a:rPr dirty="0" sz="2900" spc="-40"/>
              <a:t> </a:t>
            </a:r>
            <a:r>
              <a:rPr dirty="0" sz="2900" spc="-15"/>
              <a:t>Technology</a:t>
            </a:r>
            <a:r>
              <a:rPr dirty="0" sz="2900" spc="-35"/>
              <a:t> View: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31800" y="1345082"/>
            <a:ext cx="6887209" cy="7976234"/>
          </a:xfrm>
          <a:prstGeom prst="rect">
            <a:avLst/>
          </a:prstGeom>
        </p:spPr>
        <p:txBody>
          <a:bodyPr wrap="square" lIns="0" tIns="254000" rIns="0" bIns="0" rtlCol="0" vert="horz">
            <a:spAutoFit/>
          </a:bodyPr>
          <a:lstStyle/>
          <a:p>
            <a:pPr marL="359410" indent="-347345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360045" algn="l"/>
              </a:tabLst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Frontend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Technologies:</a:t>
            </a:r>
            <a:endParaRPr sz="2700">
              <a:latin typeface="Times New Roman"/>
              <a:cs typeface="Times New Roman"/>
            </a:endParaRPr>
          </a:p>
          <a:p>
            <a:pPr lvl="1" marL="254000" marR="869950">
              <a:lnSpc>
                <a:spcPts val="2500"/>
              </a:lnSpc>
              <a:spcBef>
                <a:spcPts val="2260"/>
              </a:spcBef>
              <a:buChar char="*"/>
              <a:tabLst>
                <a:tab pos="4425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HTML,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0" b="1">
                <a:solidFill>
                  <a:srgbClr val="202020"/>
                </a:solidFill>
                <a:latin typeface="Times New Roman"/>
                <a:cs typeface="Times New Roman"/>
              </a:rPr>
              <a:t>CSS,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JavaScript: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Standard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web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development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technologies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interfaces.</a:t>
            </a:r>
            <a:endParaRPr sz="2500">
              <a:latin typeface="Times New Roman"/>
              <a:cs typeface="Times New Roman"/>
            </a:endParaRPr>
          </a:p>
          <a:p>
            <a:pPr lvl="1" marL="328930" marR="508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Frontend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Frameworks: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Utilize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frameworks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React,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Angular,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Vue.js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interactive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responsive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components.</a:t>
            </a:r>
            <a:endParaRPr sz="2500">
              <a:latin typeface="Times New Roman"/>
              <a:cs typeface="Times New Roman"/>
            </a:endParaRPr>
          </a:p>
          <a:p>
            <a:pPr lvl="1" marL="254000" marR="37401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Libraries: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Incorporate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libraries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500" spc="-114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Material-UI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Bootstrap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consistent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design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elements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faster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development.</a:t>
            </a:r>
            <a:endParaRPr sz="2500">
              <a:latin typeface="Times New Roman"/>
              <a:cs typeface="Times New Roman"/>
            </a:endParaRPr>
          </a:p>
          <a:p>
            <a:pPr algn="just" lvl="1" marL="328930" marR="76454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AJAX/REST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APIs:Communicate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backend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server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asynchronously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dynamic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updates.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02020"/>
              </a:buClr>
              <a:buFont typeface="Times New Roman"/>
              <a:buChar char="*"/>
            </a:pPr>
            <a:endParaRPr sz="2750">
              <a:latin typeface="Times New Roman"/>
              <a:cs typeface="Times New Roman"/>
            </a:endParaRPr>
          </a:p>
          <a:p>
            <a:pPr marL="499109" indent="-347345">
              <a:lnSpc>
                <a:spcPct val="100000"/>
              </a:lnSpc>
              <a:buAutoNum type="arabicPeriod"/>
              <a:tabLst>
                <a:tab pos="499745" algn="l"/>
              </a:tabLst>
            </a:pPr>
            <a:r>
              <a:rPr dirty="0" sz="2700" spc="-65" b="1">
                <a:solidFill>
                  <a:srgbClr val="8D24AA"/>
                </a:solidFill>
                <a:latin typeface="Times New Roman"/>
                <a:cs typeface="Times New Roman"/>
              </a:rPr>
              <a:t>Backend</a:t>
            </a: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Technologies: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24AA"/>
              </a:buClr>
              <a:buFont typeface="Times New Roman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lvl="1" marL="494030" marR="490855" indent="-75565">
              <a:lnSpc>
                <a:spcPts val="2500"/>
              </a:lnSpc>
              <a:buChar char="*"/>
              <a:tabLst>
                <a:tab pos="607695" algn="l"/>
              </a:tabLst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Node.js,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Python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80" b="1">
                <a:solidFill>
                  <a:srgbClr val="202020"/>
                </a:solidFill>
                <a:latin typeface="Times New Roman"/>
                <a:cs typeface="Times New Roman"/>
              </a:rPr>
              <a:t>Java</a:t>
            </a:r>
            <a:r>
              <a:rPr dirty="0" sz="2500" spc="-114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Choose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backend 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programming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language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suitable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scalable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server-side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logic.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113283"/>
            <a:ext cx="7201534" cy="83439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 marR="45085">
              <a:lnSpc>
                <a:spcPts val="2500"/>
              </a:lnSpc>
              <a:spcBef>
                <a:spcPts val="600"/>
              </a:spcBef>
              <a:buChar char="*"/>
              <a:tabLst>
                <a:tab pos="201295" algn="l"/>
              </a:tabLst>
            </a:pPr>
            <a:r>
              <a:rPr dirty="0" sz="2500" spc="-85" b="1">
                <a:solidFill>
                  <a:srgbClr val="202020"/>
                </a:solidFill>
                <a:latin typeface="Times New Roman"/>
                <a:cs typeface="Times New Roman"/>
              </a:rPr>
              <a:t>Server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Frameworks: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Utilize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frameworks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Express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5" b="1">
                <a:solidFill>
                  <a:srgbClr val="202020"/>
                </a:solidFill>
                <a:latin typeface="Times New Roman"/>
                <a:cs typeface="Times New Roman"/>
              </a:rPr>
              <a:t>js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(Node.js),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Flask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Django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(Python),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Spring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Boot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RESTful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APIs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handling</a:t>
            </a:r>
            <a:endParaRPr sz="2500">
              <a:latin typeface="Times New Roman"/>
              <a:cs typeface="Times New Roman"/>
            </a:endParaRPr>
          </a:p>
          <a:p>
            <a:pPr marL="87630">
              <a:lnSpc>
                <a:spcPts val="2500"/>
              </a:lnSpc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server-side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operations.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87630" marR="5080" indent="-75565">
              <a:lnSpc>
                <a:spcPts val="2500"/>
              </a:lnSpc>
              <a:buChar char="*"/>
              <a:tabLst>
                <a:tab pos="201295" algn="l"/>
              </a:tabLst>
            </a:pP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Authentication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Middleware: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middleware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Passport.js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(Node.js)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or Spring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Security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authorization.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934085">
              <a:lnSpc>
                <a:spcPts val="2500"/>
              </a:lnSpc>
              <a:buChar char="*"/>
              <a:tabLst>
                <a:tab pos="201295" algn="l"/>
              </a:tabLst>
            </a:pP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ORM/ODM: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Use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Object-Relational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Mapping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(ORM) or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Object-Document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Mapping (ODM)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libraries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Sequelize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(Node.js),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SQLAlchemy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(Python),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Sprin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database 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interaction.</a:t>
            </a:r>
            <a:endParaRPr sz="2500">
              <a:latin typeface="Times New Roman"/>
              <a:cs typeface="Times New Roman"/>
            </a:endParaRPr>
          </a:p>
          <a:p>
            <a:pPr marL="87630" marR="218440" indent="-75565">
              <a:lnSpc>
                <a:spcPts val="2500"/>
              </a:lnSpc>
              <a:spcBef>
                <a:spcPts val="2500"/>
              </a:spcBef>
            </a:pP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Relational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Database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(RDBMS):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0" b="1">
                <a:solidFill>
                  <a:srgbClr val="202020"/>
                </a:solidFill>
                <a:latin typeface="Times New Roman"/>
                <a:cs typeface="Times New Roman"/>
              </a:rPr>
              <a:t>MySQL,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PostgreSQL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structured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storage,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especially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transactional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reservations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information.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1043305">
              <a:lnSpc>
                <a:spcPts val="2500"/>
              </a:lnSpc>
            </a:pP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NoSQL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Databases: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MongoDB for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flexible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storage,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managing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schedules,</a:t>
            </a:r>
            <a:endParaRPr sz="2500">
              <a:latin typeface="Times New Roman"/>
              <a:cs typeface="Times New Roman"/>
            </a:endParaRPr>
          </a:p>
          <a:p>
            <a:pPr marL="87630">
              <a:lnSpc>
                <a:spcPts val="2500"/>
              </a:lnSpc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information,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semi-structured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02183"/>
            <a:ext cx="61760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/>
              <a:t>Bus</a:t>
            </a:r>
            <a:r>
              <a:rPr dirty="0" sz="3000" spc="-40"/>
              <a:t> </a:t>
            </a:r>
            <a:r>
              <a:rPr dirty="0" sz="3000" spc="-25"/>
              <a:t>Reservation</a:t>
            </a:r>
            <a:r>
              <a:rPr dirty="0" sz="3000" spc="-40"/>
              <a:t> </a:t>
            </a:r>
            <a:r>
              <a:rPr dirty="0" sz="3000" spc="-10"/>
              <a:t>Modeling</a:t>
            </a:r>
            <a:r>
              <a:rPr dirty="0" sz="3000" spc="-40"/>
              <a:t> </a:t>
            </a:r>
            <a:r>
              <a:rPr dirty="0" sz="3000" spc="-60"/>
              <a:t>and</a:t>
            </a:r>
            <a:r>
              <a:rPr dirty="0" sz="3000" spc="-40"/>
              <a:t> </a:t>
            </a:r>
            <a:r>
              <a:rPr dirty="0" sz="3000" spc="-15"/>
              <a:t>Result: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01650" y="1173581"/>
            <a:ext cx="7047230" cy="759396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050"/>
              </a:spcBef>
            </a:pPr>
            <a:r>
              <a:rPr dirty="0" sz="2900" spc="-65" b="1">
                <a:solidFill>
                  <a:srgbClr val="8D24AA"/>
                </a:solidFill>
                <a:latin typeface="Times New Roman"/>
                <a:cs typeface="Times New Roman"/>
              </a:rPr>
              <a:t>Database</a:t>
            </a:r>
            <a:r>
              <a:rPr dirty="0" sz="29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900" spc="-114" b="1">
                <a:solidFill>
                  <a:srgbClr val="8D24AA"/>
                </a:solidFill>
                <a:latin typeface="Times New Roman"/>
                <a:cs typeface="Times New Roman"/>
              </a:rPr>
              <a:t>Schema:</a:t>
            </a:r>
            <a:endParaRPr sz="2900">
              <a:latin typeface="Times New Roman"/>
              <a:cs typeface="Times New Roman"/>
            </a:endParaRPr>
          </a:p>
          <a:p>
            <a:pPr marL="725805" marR="270510" indent="-75565">
              <a:lnSpc>
                <a:spcPts val="2500"/>
              </a:lnSpc>
              <a:spcBef>
                <a:spcPts val="1320"/>
              </a:spcBef>
            </a:pP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Bus: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(bus_id,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bus_number,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capacity,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type,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departure_city,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arrival_city,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departure_time,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fare)</a:t>
            </a:r>
            <a:endParaRPr sz="2500">
              <a:latin typeface="Times New Roman"/>
              <a:cs typeface="Times New Roman"/>
            </a:endParaRPr>
          </a:p>
          <a:p>
            <a:pPr marL="650240">
              <a:lnSpc>
                <a:spcPts val="2750"/>
              </a:lnSpc>
              <a:spcBef>
                <a:spcPts val="2000"/>
              </a:spcBef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Route: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(route_id,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origin_city,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destination</a:t>
            </a:r>
            <a:endParaRPr sz="2500">
              <a:latin typeface="Times New Roman"/>
              <a:cs typeface="Times New Roman"/>
            </a:endParaRPr>
          </a:p>
          <a:p>
            <a:pPr marL="650240">
              <a:lnSpc>
                <a:spcPts val="2750"/>
              </a:lnSpc>
            </a:pP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_city,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distance,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travel_time)</a:t>
            </a:r>
            <a:endParaRPr sz="2500">
              <a:latin typeface="Times New Roman"/>
              <a:cs typeface="Times New Roman"/>
            </a:endParaRPr>
          </a:p>
          <a:p>
            <a:pPr marL="650240" marR="1292860">
              <a:lnSpc>
                <a:spcPts val="2500"/>
              </a:lnSpc>
              <a:spcBef>
                <a:spcPts val="2500"/>
              </a:spcBef>
            </a:pP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Passenger: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(passenger_id,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name,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email,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phone_number,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address)</a:t>
            </a:r>
            <a:endParaRPr sz="2500">
              <a:latin typeface="Times New Roman"/>
              <a:cs typeface="Times New Roman"/>
            </a:endParaRPr>
          </a:p>
          <a:p>
            <a:pPr marL="725805" marR="614680" indent="-75565">
              <a:lnSpc>
                <a:spcPts val="2500"/>
              </a:lnSpc>
              <a:spcBef>
                <a:spcPts val="2500"/>
              </a:spcBef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Reservation: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(reservation_id,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passenger_id,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bus_id, route_id,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seat_number(s),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reservation_date,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payment_status)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dirty="0" sz="2900" spc="-15" b="1">
                <a:solidFill>
                  <a:srgbClr val="8D24AA"/>
                </a:solidFill>
                <a:latin typeface="Times New Roman"/>
                <a:cs typeface="Times New Roman"/>
              </a:rPr>
              <a:t>Result:</a:t>
            </a:r>
            <a:endParaRPr sz="2900">
              <a:latin typeface="Times New Roman"/>
              <a:cs typeface="Times New Roman"/>
            </a:endParaRPr>
          </a:p>
          <a:p>
            <a:pPr marL="421005" marR="590550" indent="-75565">
              <a:lnSpc>
                <a:spcPts val="2500"/>
              </a:lnSpc>
              <a:spcBef>
                <a:spcPts val="3320"/>
              </a:spcBef>
            </a:pP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02A9F3"/>
                </a:solidFill>
                <a:latin typeface="Times New Roman"/>
                <a:cs typeface="Times New Roman"/>
              </a:rPr>
              <a:t>1</a:t>
            </a:r>
            <a:r>
              <a:rPr dirty="0" sz="2500" spc="-25" b="1">
                <a:solidFill>
                  <a:srgbClr val="02A9F3"/>
                </a:solidFill>
                <a:latin typeface="Times New Roman"/>
                <a:cs typeface="Times New Roman"/>
              </a:rPr>
              <a:t>: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2A9F3"/>
                </a:solidFill>
                <a:latin typeface="Times New Roman"/>
                <a:cs typeface="Times New Roman"/>
              </a:rPr>
              <a:t>Retrieve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02A9F3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02A9F3"/>
                </a:solidFill>
                <a:latin typeface="Times New Roman"/>
                <a:cs typeface="Times New Roman"/>
              </a:rPr>
              <a:t>Buses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2A9F3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02A9F3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02A9F3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02A9F3"/>
                </a:solidFill>
                <a:latin typeface="Times New Roman"/>
                <a:cs typeface="Times New Roman"/>
              </a:rPr>
              <a:t>Route  </a:t>
            </a:r>
            <a:r>
              <a:rPr dirty="0" sz="2500" spc="15" b="1">
                <a:solidFill>
                  <a:srgbClr val="02A9F3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02A9F3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02A9F3"/>
                </a:solidFill>
                <a:latin typeface="Times New Roman"/>
                <a:cs typeface="Times New Roman"/>
              </a:rPr>
              <a:t>Specifi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c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2A9F3"/>
                </a:solidFill>
                <a:latin typeface="Times New Roman"/>
                <a:cs typeface="Times New Roman"/>
              </a:rPr>
              <a:t>Date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an</a:t>
            </a: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d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2A9F3"/>
                </a:solidFill>
                <a:latin typeface="Times New Roman"/>
                <a:cs typeface="Times New Roman"/>
              </a:rPr>
              <a:t>Time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2400"/>
              </a:spcBef>
            </a:pPr>
            <a:r>
              <a:rPr dirty="0" sz="1200" spc="-70" b="1">
                <a:solidFill>
                  <a:srgbClr val="202020"/>
                </a:solidFill>
                <a:latin typeface="Times New Roman"/>
                <a:cs typeface="Times New Roman"/>
              </a:rPr>
              <a:t>SELEC</a:t>
            </a:r>
            <a:r>
              <a:rPr dirty="0" sz="1200" spc="-65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7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departure_city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7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'OriginCity' </a:t>
            </a: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arrival_city </a:t>
            </a:r>
            <a:r>
              <a:rPr dirty="0" sz="1200" spc="7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'DestinationCity'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departure_time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 b="1">
                <a:solidFill>
                  <a:srgbClr val="202020"/>
                </a:solidFill>
                <a:latin typeface="Times New Roman"/>
                <a:cs typeface="Times New Roman"/>
              </a:rPr>
              <a:t>&gt;=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HH:MM:SS'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departure_time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imes New Roman"/>
                <a:cs typeface="Times New Roman"/>
              </a:rPr>
              <a:t>&lt;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5" b="1">
                <a:solidFill>
                  <a:srgbClr val="202020"/>
                </a:solidFill>
                <a:latin typeface="Times New Roman"/>
                <a:cs typeface="Times New Roman"/>
              </a:rPr>
              <a:t>HH:MM:SS';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138683"/>
            <a:ext cx="620712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5">
                <a:solidFill>
                  <a:srgbClr val="029AE5"/>
                </a:solidFill>
              </a:rPr>
              <a:t>Query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35">
                <a:solidFill>
                  <a:srgbClr val="029AE5"/>
                </a:solidFill>
              </a:rPr>
              <a:t>2:</a:t>
            </a:r>
            <a:r>
              <a:rPr dirty="0" sz="2700" spc="-50">
                <a:solidFill>
                  <a:srgbClr val="029AE5"/>
                </a:solidFill>
              </a:rPr>
              <a:t> </a:t>
            </a:r>
            <a:r>
              <a:rPr dirty="0" sz="2700" spc="-15">
                <a:solidFill>
                  <a:srgbClr val="029AE5"/>
                </a:solidFill>
              </a:rPr>
              <a:t>Retrieve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70">
                <a:solidFill>
                  <a:srgbClr val="029AE5"/>
                </a:solidFill>
              </a:rPr>
              <a:t>Passenger's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25">
                <a:solidFill>
                  <a:srgbClr val="029AE5"/>
                </a:solidFill>
              </a:rPr>
              <a:t>Reservations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36600" y="989583"/>
            <a:ext cx="3999865" cy="55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480"/>
              </a:spcBef>
            </a:pPr>
            <a:r>
              <a:rPr dirty="0" sz="1900" spc="-105" b="1">
                <a:solidFill>
                  <a:srgbClr val="202020"/>
                </a:solidFill>
                <a:latin typeface="Times New Roman"/>
                <a:cs typeface="Times New Roman"/>
              </a:rPr>
              <a:t>SELEC</a:t>
            </a:r>
            <a:r>
              <a:rPr dirty="0" sz="1900" spc="-100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9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27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9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35" b="1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9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15" b="1">
                <a:solidFill>
                  <a:srgbClr val="202020"/>
                </a:solidFill>
                <a:latin typeface="Times New Roman"/>
                <a:cs typeface="Times New Roman"/>
              </a:rPr>
              <a:t>Reservation  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WHERE </a:t>
            </a:r>
            <a:r>
              <a:rPr dirty="0" sz="1900" spc="-15" b="1">
                <a:solidFill>
                  <a:srgbClr val="202020"/>
                </a:solidFill>
                <a:latin typeface="Times New Roman"/>
                <a:cs typeface="Times New Roman"/>
              </a:rPr>
              <a:t>passenger_id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11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55" b="1">
                <a:solidFill>
                  <a:srgbClr val="202020"/>
                </a:solidFill>
                <a:latin typeface="Times New Roman"/>
                <a:cs typeface="Times New Roman"/>
              </a:rPr>
              <a:t>'PassengerID';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2310383"/>
            <a:ext cx="6860540" cy="756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5" b="1">
                <a:solidFill>
                  <a:srgbClr val="029AE5"/>
                </a:solidFill>
                <a:latin typeface="Times New Roman"/>
                <a:cs typeface="Times New Roman"/>
              </a:rPr>
              <a:t>Query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3</a:t>
            </a:r>
            <a:r>
              <a:rPr dirty="0" sz="2700" spc="-25" b="1">
                <a:solidFill>
                  <a:srgbClr val="029AE5"/>
                </a:solidFill>
                <a:latin typeface="Times New Roman"/>
                <a:cs typeface="Times New Roman"/>
              </a:rPr>
              <a:t>: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Inser</a:t>
            </a:r>
            <a:r>
              <a:rPr dirty="0" sz="2700" spc="-25" b="1">
                <a:solidFill>
                  <a:srgbClr val="029AE5"/>
                </a:solidFill>
                <a:latin typeface="Times New Roman"/>
                <a:cs typeface="Times New Roman"/>
              </a:rPr>
              <a:t>t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170" b="1">
                <a:solidFill>
                  <a:srgbClr val="029AE5"/>
                </a:solidFill>
                <a:latin typeface="Times New Roman"/>
                <a:cs typeface="Times New Roman"/>
              </a:rPr>
              <a:t>a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80" b="1">
                <a:solidFill>
                  <a:srgbClr val="029AE5"/>
                </a:solidFill>
                <a:latin typeface="Times New Roman"/>
                <a:cs typeface="Times New Roman"/>
              </a:rPr>
              <a:t>New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029AE5"/>
                </a:solidFill>
                <a:latin typeface="Times New Roman"/>
                <a:cs typeface="Times New Roman"/>
              </a:rPr>
              <a:t>Reservation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76200" marR="5080" indent="-51435">
              <a:lnSpc>
                <a:spcPts val="1700"/>
              </a:lnSpc>
            </a:pPr>
            <a:r>
              <a:rPr dirty="0" sz="1700" spc="-15" b="1">
                <a:solidFill>
                  <a:srgbClr val="202020"/>
                </a:solidFill>
                <a:latin typeface="Times New Roman"/>
                <a:cs typeface="Times New Roman"/>
              </a:rPr>
              <a:t>INSERT </a:t>
            </a:r>
            <a:r>
              <a:rPr dirty="0" sz="1700" spc="25" b="1">
                <a:solidFill>
                  <a:srgbClr val="202020"/>
                </a:solidFill>
                <a:latin typeface="Times New Roman"/>
                <a:cs typeface="Times New Roman"/>
              </a:rPr>
              <a:t>INTO </a:t>
            </a:r>
            <a:r>
              <a:rPr dirty="0" sz="1700" spc="-15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(passenger_id, </a:t>
            </a:r>
            <a:r>
              <a:rPr dirty="0" sz="1700" spc="10" b="1">
                <a:solidFill>
                  <a:srgbClr val="202020"/>
                </a:solidFill>
                <a:latin typeface="Times New Roman"/>
                <a:cs typeface="Times New Roman"/>
              </a:rPr>
              <a:t>bus_id, route_id,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seat_number, </a:t>
            </a:r>
            <a:r>
              <a:rPr dirty="0" sz="1700" spc="-409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reservation_date,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02020"/>
                </a:solidFill>
                <a:latin typeface="Times New Roman"/>
                <a:cs typeface="Times New Roman"/>
              </a:rPr>
              <a:t>payment_status)</a:t>
            </a:r>
            <a:endParaRPr sz="1700">
              <a:latin typeface="Times New Roman"/>
              <a:cs typeface="Times New Roman"/>
            </a:endParaRPr>
          </a:p>
          <a:p>
            <a:pPr marL="25400" marR="2092960">
              <a:lnSpc>
                <a:spcPts val="1700"/>
              </a:lnSpc>
              <a:spcBef>
                <a:spcPts val="1700"/>
              </a:spcBef>
            </a:pPr>
            <a:r>
              <a:rPr dirty="0" sz="1700" spc="-70" b="1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dirty="0" sz="17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('PassengerID',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'BusID',</a:t>
            </a:r>
            <a:r>
              <a:rPr dirty="0" sz="17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02020"/>
                </a:solidFill>
                <a:latin typeface="Times New Roman"/>
                <a:cs typeface="Times New Roman"/>
              </a:rPr>
              <a:t>'RouteID', </a:t>
            </a:r>
            <a:r>
              <a:rPr dirty="0" sz="17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'SeatNumber',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55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50" b="1">
                <a:solidFill>
                  <a:srgbClr val="202020"/>
                </a:solidFill>
                <a:latin typeface="Times New Roman"/>
                <a:cs typeface="Times New Roman"/>
              </a:rPr>
              <a:t>HH:MM:SS',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60" b="1">
                <a:solidFill>
                  <a:srgbClr val="202020"/>
                </a:solidFill>
                <a:latin typeface="Times New Roman"/>
                <a:cs typeface="Times New Roman"/>
              </a:rPr>
              <a:t>'Paid');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900" spc="-90" b="1">
                <a:solidFill>
                  <a:srgbClr val="8D24AA"/>
                </a:solidFill>
                <a:latin typeface="Times New Roman"/>
                <a:cs typeface="Times New Roman"/>
              </a:rPr>
              <a:t>Sample</a:t>
            </a:r>
            <a:r>
              <a:rPr dirty="0" sz="2900" spc="-6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900" spc="-15" b="1">
                <a:solidFill>
                  <a:srgbClr val="8D24AA"/>
                </a:solidFill>
                <a:latin typeface="Times New Roman"/>
                <a:cs typeface="Times New Roman"/>
              </a:rPr>
              <a:t>Result:</a:t>
            </a:r>
            <a:endParaRPr sz="2900">
              <a:latin typeface="Times New Roman"/>
              <a:cs typeface="Times New Roman"/>
            </a:endParaRPr>
          </a:p>
          <a:p>
            <a:pPr marL="215900" marR="483234">
              <a:lnSpc>
                <a:spcPts val="2500"/>
              </a:lnSpc>
              <a:spcBef>
                <a:spcPts val="252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might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return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list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departure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far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specifi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given 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date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time.</a:t>
            </a:r>
            <a:endParaRPr sz="2500">
              <a:latin typeface="Times New Roman"/>
              <a:cs typeface="Times New Roman"/>
            </a:endParaRPr>
          </a:p>
          <a:p>
            <a:pPr algn="just" marL="290830" marR="74739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2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could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fetch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reservations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made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specific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passenger,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including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 reservation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payment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status.</a:t>
            </a:r>
            <a:endParaRPr sz="2500">
              <a:latin typeface="Times New Roman"/>
              <a:cs typeface="Times New Roman"/>
            </a:endParaRPr>
          </a:p>
          <a:p>
            <a:pPr marL="215900" marR="1090295">
              <a:lnSpc>
                <a:spcPts val="2500"/>
              </a:lnSpc>
              <a:spcBef>
                <a:spcPts val="250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3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demonstrates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inserting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new 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2500" spc="45" b="1">
                <a:solidFill>
                  <a:srgbClr val="202020"/>
                </a:solidFill>
                <a:latin typeface="Times New Roman"/>
                <a:cs typeface="Times New Roman"/>
              </a:rPr>
              <a:t>into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database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endParaRPr sz="2500">
              <a:latin typeface="Times New Roman"/>
              <a:cs typeface="Times New Roman"/>
            </a:endParaRPr>
          </a:p>
          <a:p>
            <a:pPr marL="290830">
              <a:lnSpc>
                <a:spcPts val="2500"/>
              </a:lnSpc>
            </a:pP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payment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2024-04-09T03:52:08Z</dcterms:created>
  <dcterms:modified xsi:type="dcterms:W3CDTF">2024-04-09T03:52:08Z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LastSaved">
    <vt:filetime>2024-04-09T00:00:00Z</vt:filetime>
  </property>
</Properties>
</file>