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BEA896-8104-4BD4-9E59-DEF52D9A54B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B16D0-8F1E-4101-8BB2-EF6E176A9F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44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EA896-8104-4BD4-9E59-DEF52D9A54B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B16D0-8F1E-4101-8BB2-EF6E176A9FAE}" type="slidenum">
              <a:rPr lang="en-US" smtClean="0"/>
              <a:t>‹#›</a:t>
            </a:fld>
            <a:endParaRPr lang="en-US"/>
          </a:p>
        </p:txBody>
      </p:sp>
    </p:spTree>
    <p:extLst>
      <p:ext uri="{BB962C8B-B14F-4D97-AF65-F5344CB8AC3E}">
        <p14:creationId xmlns:p14="http://schemas.microsoft.com/office/powerpoint/2010/main" val="183612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EA896-8104-4BD4-9E59-DEF52D9A54B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B16D0-8F1E-4101-8BB2-EF6E176A9FAE}" type="slidenum">
              <a:rPr lang="en-US" smtClean="0"/>
              <a:t>‹#›</a:t>
            </a:fld>
            <a:endParaRPr lang="en-US"/>
          </a:p>
        </p:txBody>
      </p:sp>
    </p:spTree>
    <p:extLst>
      <p:ext uri="{BB962C8B-B14F-4D97-AF65-F5344CB8AC3E}">
        <p14:creationId xmlns:p14="http://schemas.microsoft.com/office/powerpoint/2010/main" val="36055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EA896-8104-4BD4-9E59-DEF52D9A54B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B16D0-8F1E-4101-8BB2-EF6E176A9FAE}" type="slidenum">
              <a:rPr lang="en-US" smtClean="0"/>
              <a:t>‹#›</a:t>
            </a:fld>
            <a:endParaRPr lang="en-US"/>
          </a:p>
        </p:txBody>
      </p:sp>
    </p:spTree>
    <p:extLst>
      <p:ext uri="{BB962C8B-B14F-4D97-AF65-F5344CB8AC3E}">
        <p14:creationId xmlns:p14="http://schemas.microsoft.com/office/powerpoint/2010/main" val="156314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EA896-8104-4BD4-9E59-DEF52D9A54BC}"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B16D0-8F1E-4101-8BB2-EF6E176A9F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18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BEA896-8104-4BD4-9E59-DEF52D9A54BC}"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B16D0-8F1E-4101-8BB2-EF6E176A9FAE}" type="slidenum">
              <a:rPr lang="en-US" smtClean="0"/>
              <a:t>‹#›</a:t>
            </a:fld>
            <a:endParaRPr lang="en-US"/>
          </a:p>
        </p:txBody>
      </p:sp>
    </p:spTree>
    <p:extLst>
      <p:ext uri="{BB962C8B-B14F-4D97-AF65-F5344CB8AC3E}">
        <p14:creationId xmlns:p14="http://schemas.microsoft.com/office/powerpoint/2010/main" val="36742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BEA896-8104-4BD4-9E59-DEF52D9A54BC}" type="datetimeFigureOut">
              <a:rPr lang="en-US" smtClean="0"/>
              <a:t>8/8/2023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B16D0-8F1E-4101-8BB2-EF6E176A9FAE}" type="slidenum">
              <a:rPr lang="en-US" smtClean="0"/>
              <a:t>‹#›</a:t>
            </a:fld>
            <a:endParaRPr lang="en-US"/>
          </a:p>
        </p:txBody>
      </p:sp>
    </p:spTree>
    <p:extLst>
      <p:ext uri="{BB962C8B-B14F-4D97-AF65-F5344CB8AC3E}">
        <p14:creationId xmlns:p14="http://schemas.microsoft.com/office/powerpoint/2010/main" val="145441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BEA896-8104-4BD4-9E59-DEF52D9A54BC}" type="datetimeFigureOut">
              <a:rPr lang="en-US" smtClean="0"/>
              <a:t>8/8/2023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B16D0-8F1E-4101-8BB2-EF6E176A9FAE}" type="slidenum">
              <a:rPr lang="en-US" smtClean="0"/>
              <a:t>‹#›</a:t>
            </a:fld>
            <a:endParaRPr lang="en-US"/>
          </a:p>
        </p:txBody>
      </p:sp>
    </p:spTree>
    <p:extLst>
      <p:ext uri="{BB962C8B-B14F-4D97-AF65-F5344CB8AC3E}">
        <p14:creationId xmlns:p14="http://schemas.microsoft.com/office/powerpoint/2010/main" val="420260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BEA896-8104-4BD4-9E59-DEF52D9A54BC}" type="datetimeFigureOut">
              <a:rPr lang="en-US" smtClean="0"/>
              <a:t>8/8/2023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22B16D0-8F1E-4101-8BB2-EF6E176A9FAE}" type="slidenum">
              <a:rPr lang="en-US" smtClean="0"/>
              <a:t>‹#›</a:t>
            </a:fld>
            <a:endParaRPr lang="en-US"/>
          </a:p>
        </p:txBody>
      </p:sp>
    </p:spTree>
    <p:extLst>
      <p:ext uri="{BB962C8B-B14F-4D97-AF65-F5344CB8AC3E}">
        <p14:creationId xmlns:p14="http://schemas.microsoft.com/office/powerpoint/2010/main" val="250935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4BEA896-8104-4BD4-9E59-DEF52D9A54BC}" type="datetimeFigureOut">
              <a:rPr lang="en-US" smtClean="0"/>
              <a:t>8/8/2023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2B16D0-8F1E-4101-8BB2-EF6E176A9FAE}" type="slidenum">
              <a:rPr lang="en-US" smtClean="0"/>
              <a:t>‹#›</a:t>
            </a:fld>
            <a:endParaRPr lang="en-US"/>
          </a:p>
        </p:txBody>
      </p:sp>
    </p:spTree>
    <p:extLst>
      <p:ext uri="{BB962C8B-B14F-4D97-AF65-F5344CB8AC3E}">
        <p14:creationId xmlns:p14="http://schemas.microsoft.com/office/powerpoint/2010/main" val="102063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BEA896-8104-4BD4-9E59-DEF52D9A54BC}" type="datetimeFigureOut">
              <a:rPr lang="en-US" smtClean="0"/>
              <a:t>8/8/2023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B16D0-8F1E-4101-8BB2-EF6E176A9FAE}" type="slidenum">
              <a:rPr lang="en-US" smtClean="0"/>
              <a:t>‹#›</a:t>
            </a:fld>
            <a:endParaRPr lang="en-US"/>
          </a:p>
        </p:txBody>
      </p:sp>
    </p:spTree>
    <p:extLst>
      <p:ext uri="{BB962C8B-B14F-4D97-AF65-F5344CB8AC3E}">
        <p14:creationId xmlns:p14="http://schemas.microsoft.com/office/powerpoint/2010/main" val="156118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4BEA896-8104-4BD4-9E59-DEF52D9A54BC}" type="datetimeFigureOut">
              <a:rPr lang="en-US" smtClean="0"/>
              <a:t>8/8/2023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2B16D0-8F1E-4101-8BB2-EF6E176A9F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795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552B-BD29-47E0-11E6-178E08519A16}"/>
              </a:ext>
            </a:extLst>
          </p:cNvPr>
          <p:cNvSpPr>
            <a:spLocks noGrp="1"/>
          </p:cNvSpPr>
          <p:nvPr>
            <p:ph type="ctrTitle"/>
          </p:nvPr>
        </p:nvSpPr>
        <p:spPr/>
        <p:txBody>
          <a:bodyPr/>
          <a:lstStyle/>
          <a:p>
            <a:r>
              <a:rPr lang="en-US" dirty="0"/>
              <a:t>Air Cargo Analysis</a:t>
            </a:r>
          </a:p>
        </p:txBody>
      </p:sp>
      <p:sp>
        <p:nvSpPr>
          <p:cNvPr id="3" name="Subtitle 2">
            <a:extLst>
              <a:ext uri="{FF2B5EF4-FFF2-40B4-BE49-F238E27FC236}">
                <a16:creationId xmlns:a16="http://schemas.microsoft.com/office/drawing/2014/main" id="{47A89942-E00F-9E91-D7C2-AC35100765D3}"/>
              </a:ext>
            </a:extLst>
          </p:cNvPr>
          <p:cNvSpPr>
            <a:spLocks noGrp="1"/>
          </p:cNvSpPr>
          <p:nvPr>
            <p:ph type="subTitle" idx="1"/>
          </p:nvPr>
        </p:nvSpPr>
        <p:spPr/>
        <p:txBody>
          <a:bodyPr/>
          <a:lstStyle/>
          <a:p>
            <a:r>
              <a:rPr lang="en-US" dirty="0" err="1"/>
              <a:t>Sql</a:t>
            </a:r>
            <a:r>
              <a:rPr lang="en-US" dirty="0"/>
              <a:t> script Report</a:t>
            </a:r>
          </a:p>
        </p:txBody>
      </p:sp>
    </p:spTree>
    <p:extLst>
      <p:ext uri="{BB962C8B-B14F-4D97-AF65-F5344CB8AC3E}">
        <p14:creationId xmlns:p14="http://schemas.microsoft.com/office/powerpoint/2010/main" val="515639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4F81-6F88-6AD1-6D2D-300AF3E4DE80}"/>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identify the customers who have travelled by </a:t>
            </a:r>
            <a:r>
              <a:rPr lang="en-US" sz="2800" b="0" i="1" dirty="0">
                <a:solidFill>
                  <a:srgbClr val="4D575D"/>
                </a:solidFill>
                <a:effectLst/>
                <a:latin typeface="Gotham Rounded SSm A"/>
              </a:rPr>
              <a:t>Economy Plus</a:t>
            </a:r>
            <a:r>
              <a:rPr lang="en-US" sz="2800" b="0" i="0" dirty="0">
                <a:solidFill>
                  <a:srgbClr val="4D575D"/>
                </a:solidFill>
                <a:effectLst/>
                <a:latin typeface="Gotham Rounded SSm A"/>
              </a:rPr>
              <a:t> class using Group By and Having clause on the </a:t>
            </a:r>
            <a:r>
              <a:rPr lang="en-US" sz="2800" b="0" i="0" dirty="0" err="1">
                <a:solidFill>
                  <a:srgbClr val="4D575D"/>
                </a:solidFill>
                <a:effectLst/>
                <a:latin typeface="Gotham Rounded SSm A"/>
              </a:rPr>
              <a:t>passengers_on_flights</a:t>
            </a:r>
            <a:r>
              <a:rPr lang="en-US" sz="2800" b="0" i="0" dirty="0">
                <a:solidFill>
                  <a:srgbClr val="4D575D"/>
                </a:solidFill>
                <a:effectLst/>
                <a:latin typeface="Gotham Rounded SSm A"/>
              </a:rPr>
              <a:t> table.</a:t>
            </a:r>
            <a:endParaRPr lang="en-US" sz="2800" dirty="0"/>
          </a:p>
        </p:txBody>
      </p:sp>
      <p:pic>
        <p:nvPicPr>
          <p:cNvPr id="9" name="Content Placeholder 8">
            <a:extLst>
              <a:ext uri="{FF2B5EF4-FFF2-40B4-BE49-F238E27FC236}">
                <a16:creationId xmlns:a16="http://schemas.microsoft.com/office/drawing/2014/main" id="{9E138352-D310-1D1B-5A91-257A818D09D4}"/>
              </a:ext>
            </a:extLst>
          </p:cNvPr>
          <p:cNvPicPr>
            <a:picLocks noGrp="1" noChangeAspect="1"/>
          </p:cNvPicPr>
          <p:nvPr>
            <p:ph idx="1"/>
          </p:nvPr>
        </p:nvPicPr>
        <p:blipFill>
          <a:blip r:embed="rId2"/>
          <a:stretch>
            <a:fillRect/>
          </a:stretch>
        </p:blipFill>
        <p:spPr>
          <a:xfrm>
            <a:off x="1165390" y="2024880"/>
            <a:ext cx="4703565" cy="1730749"/>
          </a:xfrm>
        </p:spPr>
      </p:pic>
    </p:spTree>
    <p:extLst>
      <p:ext uri="{BB962C8B-B14F-4D97-AF65-F5344CB8AC3E}">
        <p14:creationId xmlns:p14="http://schemas.microsoft.com/office/powerpoint/2010/main" val="206325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B6CC-9328-8D3E-99FE-AA04FD7E89FE}"/>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identify whether the revenue has crossed 10000 using the IF clause on the </a:t>
            </a:r>
            <a:r>
              <a:rPr lang="en-US" sz="2800" b="0" i="0" dirty="0" err="1">
                <a:solidFill>
                  <a:srgbClr val="4D575D"/>
                </a:solidFill>
                <a:effectLst/>
                <a:latin typeface="Gotham Rounded SSm A"/>
              </a:rPr>
              <a:t>ticket_details</a:t>
            </a:r>
            <a:r>
              <a:rPr lang="en-US" sz="2800" b="0" i="0" dirty="0">
                <a:solidFill>
                  <a:srgbClr val="4D575D"/>
                </a:solidFill>
                <a:effectLst/>
                <a:latin typeface="Gotham Rounded SSm A"/>
              </a:rPr>
              <a:t> table.</a:t>
            </a:r>
            <a:endParaRPr lang="en-US" sz="2800" dirty="0"/>
          </a:p>
        </p:txBody>
      </p:sp>
      <p:pic>
        <p:nvPicPr>
          <p:cNvPr id="5" name="Content Placeholder 4">
            <a:extLst>
              <a:ext uri="{FF2B5EF4-FFF2-40B4-BE49-F238E27FC236}">
                <a16:creationId xmlns:a16="http://schemas.microsoft.com/office/drawing/2014/main" id="{0894950A-2395-3C8C-FF02-F0EB10ABFDB7}"/>
              </a:ext>
            </a:extLst>
          </p:cNvPr>
          <p:cNvPicPr>
            <a:picLocks noGrp="1" noChangeAspect="1"/>
          </p:cNvPicPr>
          <p:nvPr>
            <p:ph idx="1"/>
          </p:nvPr>
        </p:nvPicPr>
        <p:blipFill>
          <a:blip r:embed="rId2"/>
          <a:stretch>
            <a:fillRect/>
          </a:stretch>
        </p:blipFill>
        <p:spPr>
          <a:xfrm>
            <a:off x="1097280" y="2395023"/>
            <a:ext cx="7531527" cy="814708"/>
          </a:xfrm>
        </p:spPr>
      </p:pic>
    </p:spTree>
    <p:extLst>
      <p:ext uri="{BB962C8B-B14F-4D97-AF65-F5344CB8AC3E}">
        <p14:creationId xmlns:p14="http://schemas.microsoft.com/office/powerpoint/2010/main" val="72802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E5C4-9067-704E-2FCC-00723D5B87E2}"/>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create and grant access to a new user to perform operations on a database.</a:t>
            </a:r>
            <a:endParaRPr lang="en-US" sz="2800" dirty="0"/>
          </a:p>
        </p:txBody>
      </p:sp>
      <p:pic>
        <p:nvPicPr>
          <p:cNvPr id="5" name="Content Placeholder 4">
            <a:extLst>
              <a:ext uri="{FF2B5EF4-FFF2-40B4-BE49-F238E27FC236}">
                <a16:creationId xmlns:a16="http://schemas.microsoft.com/office/drawing/2014/main" id="{B8F2E412-641A-6548-F80D-5D54A428B6CC}"/>
              </a:ext>
            </a:extLst>
          </p:cNvPr>
          <p:cNvPicPr>
            <a:picLocks noGrp="1" noChangeAspect="1"/>
          </p:cNvPicPr>
          <p:nvPr>
            <p:ph idx="1"/>
          </p:nvPr>
        </p:nvPicPr>
        <p:blipFill>
          <a:blip r:embed="rId2"/>
          <a:stretch>
            <a:fillRect/>
          </a:stretch>
        </p:blipFill>
        <p:spPr>
          <a:xfrm>
            <a:off x="1097279" y="2343480"/>
            <a:ext cx="7516217" cy="642316"/>
          </a:xfrm>
        </p:spPr>
      </p:pic>
    </p:spTree>
    <p:extLst>
      <p:ext uri="{BB962C8B-B14F-4D97-AF65-F5344CB8AC3E}">
        <p14:creationId xmlns:p14="http://schemas.microsoft.com/office/powerpoint/2010/main" val="7825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5FD2-C94E-50E1-1E7C-02D214EA5739}"/>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find the maximum ticket price for each class using window functions on the </a:t>
            </a:r>
            <a:r>
              <a:rPr lang="en-US" sz="2800" b="0" i="0" dirty="0" err="1">
                <a:solidFill>
                  <a:srgbClr val="4D575D"/>
                </a:solidFill>
                <a:effectLst/>
                <a:latin typeface="Gotham Rounded SSm A"/>
              </a:rPr>
              <a:t>ticket_details</a:t>
            </a:r>
            <a:r>
              <a:rPr lang="en-US" sz="2800" b="0" i="0" dirty="0">
                <a:solidFill>
                  <a:srgbClr val="4D575D"/>
                </a:solidFill>
                <a:effectLst/>
                <a:latin typeface="Gotham Rounded SSm A"/>
              </a:rPr>
              <a:t> table.</a:t>
            </a:r>
            <a:endParaRPr lang="en-US" sz="2800" dirty="0"/>
          </a:p>
        </p:txBody>
      </p:sp>
      <p:pic>
        <p:nvPicPr>
          <p:cNvPr id="5" name="Content Placeholder 4">
            <a:extLst>
              <a:ext uri="{FF2B5EF4-FFF2-40B4-BE49-F238E27FC236}">
                <a16:creationId xmlns:a16="http://schemas.microsoft.com/office/drawing/2014/main" id="{30FDD7AD-BFCA-3BB0-F3CB-1AC092F322AA}"/>
              </a:ext>
            </a:extLst>
          </p:cNvPr>
          <p:cNvPicPr>
            <a:picLocks noGrp="1" noChangeAspect="1"/>
          </p:cNvPicPr>
          <p:nvPr>
            <p:ph idx="1"/>
          </p:nvPr>
        </p:nvPicPr>
        <p:blipFill>
          <a:blip r:embed="rId2"/>
          <a:stretch>
            <a:fillRect/>
          </a:stretch>
        </p:blipFill>
        <p:spPr>
          <a:xfrm>
            <a:off x="1013921" y="2142463"/>
            <a:ext cx="7434494" cy="1286537"/>
          </a:xfrm>
        </p:spPr>
      </p:pic>
    </p:spTree>
    <p:extLst>
      <p:ext uri="{BB962C8B-B14F-4D97-AF65-F5344CB8AC3E}">
        <p14:creationId xmlns:p14="http://schemas.microsoft.com/office/powerpoint/2010/main" val="262287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B739-9133-B2C0-1BA3-2EE5C6AC3A09}"/>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extract the passengers whose route ID is 4 by improving the speed and performance of the </a:t>
            </a:r>
            <a:r>
              <a:rPr lang="en-US" sz="2800" b="0" i="0" dirty="0" err="1">
                <a:solidFill>
                  <a:srgbClr val="4D575D"/>
                </a:solidFill>
                <a:effectLst/>
                <a:latin typeface="Gotham Rounded SSm A"/>
              </a:rPr>
              <a:t>passengers_on_flights</a:t>
            </a:r>
            <a:r>
              <a:rPr lang="en-US" sz="2800" b="0" i="0" dirty="0">
                <a:solidFill>
                  <a:srgbClr val="4D575D"/>
                </a:solidFill>
                <a:effectLst/>
                <a:latin typeface="Gotham Rounded SSm A"/>
              </a:rPr>
              <a:t> table.</a:t>
            </a:r>
            <a:endParaRPr lang="en-US" sz="2800" dirty="0"/>
          </a:p>
        </p:txBody>
      </p:sp>
      <p:pic>
        <p:nvPicPr>
          <p:cNvPr id="9" name="Content Placeholder 8">
            <a:extLst>
              <a:ext uri="{FF2B5EF4-FFF2-40B4-BE49-F238E27FC236}">
                <a16:creationId xmlns:a16="http://schemas.microsoft.com/office/drawing/2014/main" id="{C103972E-7309-DC1A-A0A9-8B92F0F0A98F}"/>
              </a:ext>
            </a:extLst>
          </p:cNvPr>
          <p:cNvPicPr>
            <a:picLocks noGrp="1" noChangeAspect="1"/>
          </p:cNvPicPr>
          <p:nvPr>
            <p:ph idx="1"/>
          </p:nvPr>
        </p:nvPicPr>
        <p:blipFill>
          <a:blip r:embed="rId2"/>
          <a:stretch>
            <a:fillRect/>
          </a:stretch>
        </p:blipFill>
        <p:spPr>
          <a:xfrm>
            <a:off x="1007901" y="2097465"/>
            <a:ext cx="5810123" cy="543098"/>
          </a:xfrm>
        </p:spPr>
      </p:pic>
    </p:spTree>
    <p:extLst>
      <p:ext uri="{BB962C8B-B14F-4D97-AF65-F5344CB8AC3E}">
        <p14:creationId xmlns:p14="http://schemas.microsoft.com/office/powerpoint/2010/main" val="65926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A42F-825D-E961-A34A-39BAF50EDF05}"/>
              </a:ext>
            </a:extLst>
          </p:cNvPr>
          <p:cNvSpPr>
            <a:spLocks noGrp="1"/>
          </p:cNvSpPr>
          <p:nvPr>
            <p:ph type="title"/>
          </p:nvPr>
        </p:nvSpPr>
        <p:spPr/>
        <p:txBody>
          <a:bodyPr>
            <a:noAutofit/>
          </a:bodyPr>
          <a:lstStyle/>
          <a:p>
            <a:r>
              <a:rPr lang="en-US" sz="2800" b="0" i="0" dirty="0">
                <a:solidFill>
                  <a:srgbClr val="4D575D"/>
                </a:solidFill>
                <a:effectLst/>
                <a:latin typeface="Gotham Rounded SSm A"/>
              </a:rPr>
              <a:t>For the route ID 4, write a query to view the execution plan of the </a:t>
            </a:r>
            <a:r>
              <a:rPr lang="en-US" sz="2800" b="0" i="0" dirty="0" err="1">
                <a:solidFill>
                  <a:srgbClr val="4D575D"/>
                </a:solidFill>
                <a:effectLst/>
                <a:latin typeface="Gotham Rounded SSm A"/>
              </a:rPr>
              <a:t>passengers_on_flights</a:t>
            </a:r>
            <a:r>
              <a:rPr lang="en-US" sz="2800" b="0" i="0" dirty="0">
                <a:solidFill>
                  <a:srgbClr val="4D575D"/>
                </a:solidFill>
                <a:effectLst/>
                <a:latin typeface="Gotham Rounded SSm A"/>
              </a:rPr>
              <a:t> table.</a:t>
            </a:r>
            <a:endParaRPr lang="en-US" sz="2800" dirty="0"/>
          </a:p>
        </p:txBody>
      </p:sp>
      <p:pic>
        <p:nvPicPr>
          <p:cNvPr id="5" name="Content Placeholder 4">
            <a:extLst>
              <a:ext uri="{FF2B5EF4-FFF2-40B4-BE49-F238E27FC236}">
                <a16:creationId xmlns:a16="http://schemas.microsoft.com/office/drawing/2014/main" id="{42DE721C-DA61-A4B4-4A86-55635A7A0949}"/>
              </a:ext>
            </a:extLst>
          </p:cNvPr>
          <p:cNvPicPr>
            <a:picLocks noGrp="1" noChangeAspect="1"/>
          </p:cNvPicPr>
          <p:nvPr>
            <p:ph idx="1"/>
          </p:nvPr>
        </p:nvPicPr>
        <p:blipFill>
          <a:blip r:embed="rId2"/>
          <a:stretch>
            <a:fillRect/>
          </a:stretch>
        </p:blipFill>
        <p:spPr>
          <a:xfrm>
            <a:off x="1174681" y="2081685"/>
            <a:ext cx="7166886" cy="492569"/>
          </a:xfrm>
        </p:spPr>
      </p:pic>
    </p:spTree>
    <p:extLst>
      <p:ext uri="{BB962C8B-B14F-4D97-AF65-F5344CB8AC3E}">
        <p14:creationId xmlns:p14="http://schemas.microsoft.com/office/powerpoint/2010/main" val="132204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4B5C-27A5-1181-A0F4-D0431C1D9E18}"/>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calculate the total price of all tickets booked by a customer across different aircraft IDs using rollup function.</a:t>
            </a:r>
            <a:endParaRPr lang="en-US" sz="2800" dirty="0"/>
          </a:p>
        </p:txBody>
      </p:sp>
      <p:pic>
        <p:nvPicPr>
          <p:cNvPr id="5" name="Content Placeholder 4">
            <a:extLst>
              <a:ext uri="{FF2B5EF4-FFF2-40B4-BE49-F238E27FC236}">
                <a16:creationId xmlns:a16="http://schemas.microsoft.com/office/drawing/2014/main" id="{A6649B54-42E3-B6F3-C047-D104CE8A7001}"/>
              </a:ext>
            </a:extLst>
          </p:cNvPr>
          <p:cNvPicPr>
            <a:picLocks noGrp="1" noChangeAspect="1"/>
          </p:cNvPicPr>
          <p:nvPr>
            <p:ph idx="1"/>
          </p:nvPr>
        </p:nvPicPr>
        <p:blipFill>
          <a:blip r:embed="rId2"/>
          <a:stretch>
            <a:fillRect/>
          </a:stretch>
        </p:blipFill>
        <p:spPr>
          <a:xfrm>
            <a:off x="1097280" y="2010756"/>
            <a:ext cx="7264275" cy="816419"/>
          </a:xfrm>
        </p:spPr>
      </p:pic>
    </p:spTree>
    <p:extLst>
      <p:ext uri="{BB962C8B-B14F-4D97-AF65-F5344CB8AC3E}">
        <p14:creationId xmlns:p14="http://schemas.microsoft.com/office/powerpoint/2010/main" val="3214027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860E-D964-697C-A9AD-F9F0D3249C4A}"/>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create a view with only business class customers along with the brand of airlines.</a:t>
            </a:r>
            <a:endParaRPr lang="en-US" sz="2800" dirty="0"/>
          </a:p>
        </p:txBody>
      </p:sp>
      <p:pic>
        <p:nvPicPr>
          <p:cNvPr id="9" name="Content Placeholder 8">
            <a:extLst>
              <a:ext uri="{FF2B5EF4-FFF2-40B4-BE49-F238E27FC236}">
                <a16:creationId xmlns:a16="http://schemas.microsoft.com/office/drawing/2014/main" id="{C53E674C-E0FF-AE16-2502-A4E539484957}"/>
              </a:ext>
            </a:extLst>
          </p:cNvPr>
          <p:cNvPicPr>
            <a:picLocks noGrp="1" noChangeAspect="1"/>
          </p:cNvPicPr>
          <p:nvPr>
            <p:ph idx="1"/>
          </p:nvPr>
        </p:nvPicPr>
        <p:blipFill>
          <a:blip r:embed="rId2"/>
          <a:stretch>
            <a:fillRect/>
          </a:stretch>
        </p:blipFill>
        <p:spPr>
          <a:xfrm>
            <a:off x="1097280" y="2003937"/>
            <a:ext cx="6413863" cy="1607764"/>
          </a:xfrm>
        </p:spPr>
      </p:pic>
    </p:spTree>
    <p:extLst>
      <p:ext uri="{BB962C8B-B14F-4D97-AF65-F5344CB8AC3E}">
        <p14:creationId xmlns:p14="http://schemas.microsoft.com/office/powerpoint/2010/main" val="1564129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5BA7-6B2A-4714-F199-7907252284CD}"/>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create a stored procedure to get the details of all passengers flying between a range of routes defined in run time. Also, return an error message if the table doesn't exist.</a:t>
            </a:r>
            <a:endParaRPr lang="en-US" sz="2800" dirty="0"/>
          </a:p>
        </p:txBody>
      </p:sp>
      <p:pic>
        <p:nvPicPr>
          <p:cNvPr id="5" name="Content Placeholder 4">
            <a:extLst>
              <a:ext uri="{FF2B5EF4-FFF2-40B4-BE49-F238E27FC236}">
                <a16:creationId xmlns:a16="http://schemas.microsoft.com/office/drawing/2014/main" id="{DDFB281D-DE2B-0B2B-C6F8-E4DD9E5EA9EF}"/>
              </a:ext>
            </a:extLst>
          </p:cNvPr>
          <p:cNvPicPr>
            <a:picLocks noGrp="1" noChangeAspect="1"/>
          </p:cNvPicPr>
          <p:nvPr>
            <p:ph idx="1"/>
          </p:nvPr>
        </p:nvPicPr>
        <p:blipFill>
          <a:blip r:embed="rId2"/>
          <a:stretch>
            <a:fillRect/>
          </a:stretch>
        </p:blipFill>
        <p:spPr>
          <a:xfrm>
            <a:off x="1288918" y="1808941"/>
            <a:ext cx="5718310" cy="4022725"/>
          </a:xfrm>
        </p:spPr>
      </p:pic>
    </p:spTree>
    <p:extLst>
      <p:ext uri="{BB962C8B-B14F-4D97-AF65-F5344CB8AC3E}">
        <p14:creationId xmlns:p14="http://schemas.microsoft.com/office/powerpoint/2010/main" val="142878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8B70-AF00-6CE1-7242-F6EE8BD4EDE6}"/>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create a stored procedure that extracts all the details from the routes table where the travelled distance is more than 2000 miles.</a:t>
            </a:r>
            <a:endParaRPr lang="en-US" sz="2800" dirty="0"/>
          </a:p>
        </p:txBody>
      </p:sp>
      <p:pic>
        <p:nvPicPr>
          <p:cNvPr id="5" name="Content Placeholder 4">
            <a:extLst>
              <a:ext uri="{FF2B5EF4-FFF2-40B4-BE49-F238E27FC236}">
                <a16:creationId xmlns:a16="http://schemas.microsoft.com/office/drawing/2014/main" id="{C527ACDE-238C-10DE-2D8C-2004722865A3}"/>
              </a:ext>
            </a:extLst>
          </p:cNvPr>
          <p:cNvPicPr>
            <a:picLocks noGrp="1" noChangeAspect="1"/>
          </p:cNvPicPr>
          <p:nvPr>
            <p:ph idx="1"/>
          </p:nvPr>
        </p:nvPicPr>
        <p:blipFill>
          <a:blip r:embed="rId2"/>
          <a:stretch>
            <a:fillRect/>
          </a:stretch>
        </p:blipFill>
        <p:spPr>
          <a:xfrm>
            <a:off x="1097280" y="1899881"/>
            <a:ext cx="3278777" cy="2788743"/>
          </a:xfrm>
        </p:spPr>
      </p:pic>
    </p:spTree>
    <p:extLst>
      <p:ext uri="{BB962C8B-B14F-4D97-AF65-F5344CB8AC3E}">
        <p14:creationId xmlns:p14="http://schemas.microsoft.com/office/powerpoint/2010/main" val="373690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7F9E-AAB2-6F8B-8DA3-57187671FD2A}"/>
              </a:ext>
            </a:extLst>
          </p:cNvPr>
          <p:cNvSpPr>
            <a:spLocks noGrp="1"/>
          </p:cNvSpPr>
          <p:nvPr>
            <p:ph type="title"/>
          </p:nvPr>
        </p:nvSpPr>
        <p:spPr/>
        <p:txBody>
          <a:bodyPr>
            <a:normAutofit/>
          </a:bodyPr>
          <a:lstStyle/>
          <a:p>
            <a:r>
              <a:rPr lang="en-US" sz="2800" b="1" i="0" dirty="0">
                <a:solidFill>
                  <a:srgbClr val="4D575D"/>
                </a:solidFill>
                <a:effectLst/>
                <a:latin typeface="Gotham Rounded SSm A"/>
              </a:rPr>
              <a:t>Project Objective:</a:t>
            </a:r>
            <a:endParaRPr lang="en-US" sz="2800" dirty="0"/>
          </a:p>
        </p:txBody>
      </p:sp>
      <p:sp>
        <p:nvSpPr>
          <p:cNvPr id="3" name="Content Placeholder 2">
            <a:extLst>
              <a:ext uri="{FF2B5EF4-FFF2-40B4-BE49-F238E27FC236}">
                <a16:creationId xmlns:a16="http://schemas.microsoft.com/office/drawing/2014/main" id="{7A4DDDB6-5FD1-4822-DCDE-47EF36AD49AD}"/>
              </a:ext>
            </a:extLst>
          </p:cNvPr>
          <p:cNvSpPr>
            <a:spLocks noGrp="1"/>
          </p:cNvSpPr>
          <p:nvPr>
            <p:ph idx="1"/>
          </p:nvPr>
        </p:nvSpPr>
        <p:spPr/>
        <p:txBody>
          <a:bodyPr/>
          <a:lstStyle/>
          <a:p>
            <a:r>
              <a:rPr lang="en-US" b="0" i="0" dirty="0">
                <a:solidFill>
                  <a:srgbClr val="4D575D"/>
                </a:solidFill>
                <a:effectLst/>
                <a:latin typeface="Gotham Rounded SSm A"/>
              </a:rPr>
              <a:t>As a DBA expert, need to focus on identifying the regular customers to provide offers, analyze the busiest route which helps to increase the number of aircraft required and prepare an analysis to determine the ticket sales details. This will ensure that the company improves its operability and becomes more customer-centric and a favorable choice for air travel.</a:t>
            </a:r>
            <a:endParaRPr lang="en-US" dirty="0"/>
          </a:p>
        </p:txBody>
      </p:sp>
    </p:spTree>
    <p:extLst>
      <p:ext uri="{BB962C8B-B14F-4D97-AF65-F5344CB8AC3E}">
        <p14:creationId xmlns:p14="http://schemas.microsoft.com/office/powerpoint/2010/main" val="2860725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5474-8B90-F7A2-B89B-A27144215CA7}"/>
              </a:ext>
            </a:extLst>
          </p:cNvPr>
          <p:cNvSpPr>
            <a:spLocks noGrp="1"/>
          </p:cNvSpPr>
          <p:nvPr>
            <p:ph type="title"/>
          </p:nvPr>
        </p:nvSpPr>
        <p:spPr/>
        <p:txBody>
          <a:bodyPr>
            <a:noAutofit/>
          </a:bodyPr>
          <a:lstStyle/>
          <a:p>
            <a:r>
              <a:rPr lang="en-US" sz="2400" b="0" i="0" dirty="0">
                <a:solidFill>
                  <a:srgbClr val="4D575D"/>
                </a:solidFill>
                <a:effectLst/>
                <a:latin typeface="Gotham Rounded SSm A"/>
              </a:rPr>
              <a:t>Write a query to create a stored procedure that groups the distance travelled by each flight into three categories. The categories are, short distance travel (SDT) for &gt;=0 AND &lt;= 2000 miles, intermediate distance travel (IDT) for &gt;2000 AND &lt;=6500, and long-distance travel (LDT) for &gt;6500.</a:t>
            </a:r>
            <a:endParaRPr lang="en-US" sz="2400" dirty="0"/>
          </a:p>
        </p:txBody>
      </p:sp>
      <p:pic>
        <p:nvPicPr>
          <p:cNvPr id="5" name="Content Placeholder 4">
            <a:extLst>
              <a:ext uri="{FF2B5EF4-FFF2-40B4-BE49-F238E27FC236}">
                <a16:creationId xmlns:a16="http://schemas.microsoft.com/office/drawing/2014/main" id="{7BC96DE2-93DF-2949-2CF8-FB129580BCD7}"/>
              </a:ext>
            </a:extLst>
          </p:cNvPr>
          <p:cNvPicPr>
            <a:picLocks noGrp="1" noChangeAspect="1"/>
          </p:cNvPicPr>
          <p:nvPr>
            <p:ph idx="1"/>
          </p:nvPr>
        </p:nvPicPr>
        <p:blipFill>
          <a:blip r:embed="rId2"/>
          <a:stretch>
            <a:fillRect/>
          </a:stretch>
        </p:blipFill>
        <p:spPr>
          <a:xfrm>
            <a:off x="1384951" y="1844155"/>
            <a:ext cx="5768840" cy="3635055"/>
          </a:xfrm>
        </p:spPr>
      </p:pic>
    </p:spTree>
    <p:extLst>
      <p:ext uri="{BB962C8B-B14F-4D97-AF65-F5344CB8AC3E}">
        <p14:creationId xmlns:p14="http://schemas.microsoft.com/office/powerpoint/2010/main" val="2558599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FDBC-5568-64A7-B111-38FEFCC0322F}"/>
              </a:ext>
            </a:extLst>
          </p:cNvPr>
          <p:cNvSpPr>
            <a:spLocks noGrp="1"/>
          </p:cNvSpPr>
          <p:nvPr>
            <p:ph type="title"/>
          </p:nvPr>
        </p:nvSpPr>
        <p:spPr/>
        <p:txBody>
          <a:bodyPr>
            <a:noAutofit/>
          </a:bodyPr>
          <a:lstStyle/>
          <a:p>
            <a:r>
              <a:rPr lang="en-US" sz="2000" b="0" i="0" dirty="0">
                <a:solidFill>
                  <a:srgbClr val="4D575D"/>
                </a:solidFill>
                <a:effectLst/>
                <a:latin typeface="Gotham Rounded SSm A"/>
              </a:rPr>
              <a:t>Write a query to extract ticket purchase date, customer ID, class ID and specify if the complimentary services are provided for the specific class using a stored function in stored procedure on the </a:t>
            </a:r>
            <a:r>
              <a:rPr lang="en-US" sz="2000" b="0" i="0" dirty="0" err="1">
                <a:solidFill>
                  <a:srgbClr val="4D575D"/>
                </a:solidFill>
                <a:effectLst/>
                <a:latin typeface="Gotham Rounded SSm A"/>
              </a:rPr>
              <a:t>ticket_details</a:t>
            </a:r>
            <a:r>
              <a:rPr lang="en-US" sz="2000" b="0" i="0" dirty="0">
                <a:solidFill>
                  <a:srgbClr val="4D575D"/>
                </a:solidFill>
                <a:effectLst/>
                <a:latin typeface="Gotham Rounded SSm A"/>
              </a:rPr>
              <a:t> table.</a:t>
            </a:r>
            <a:br>
              <a:rPr lang="en-US" sz="2000" b="0" i="0" dirty="0">
                <a:solidFill>
                  <a:srgbClr val="4D575D"/>
                </a:solidFill>
                <a:effectLst/>
                <a:latin typeface="Gotham Rounded SSm A"/>
              </a:rPr>
            </a:br>
            <a:r>
              <a:rPr lang="en-US" sz="2000" b="0" i="0" dirty="0">
                <a:solidFill>
                  <a:srgbClr val="4D575D"/>
                </a:solidFill>
                <a:effectLst/>
                <a:latin typeface="Gotham Rounded SSm A"/>
              </a:rPr>
              <a:t>Condition:</a:t>
            </a:r>
            <a:br>
              <a:rPr lang="en-US" sz="2000" b="0" i="0" dirty="0">
                <a:solidFill>
                  <a:srgbClr val="4D575D"/>
                </a:solidFill>
                <a:effectLst/>
                <a:latin typeface="Gotham Rounded SSm A"/>
              </a:rPr>
            </a:br>
            <a:r>
              <a:rPr lang="en-US" sz="2000" b="0" i="0" dirty="0">
                <a:solidFill>
                  <a:srgbClr val="4D575D"/>
                </a:solidFill>
                <a:effectLst/>
                <a:latin typeface="Gotham Rounded SSm A"/>
              </a:rPr>
              <a:t>If the class is </a:t>
            </a:r>
            <a:r>
              <a:rPr lang="en-US" sz="2000" b="0" i="1" dirty="0">
                <a:solidFill>
                  <a:srgbClr val="4D575D"/>
                </a:solidFill>
                <a:effectLst/>
                <a:latin typeface="Gotham Rounded SSm A"/>
              </a:rPr>
              <a:t>Business</a:t>
            </a:r>
            <a:r>
              <a:rPr lang="en-US" sz="2000" b="0" i="0" dirty="0">
                <a:solidFill>
                  <a:srgbClr val="4D575D"/>
                </a:solidFill>
                <a:effectLst/>
                <a:latin typeface="Gotham Rounded SSm A"/>
              </a:rPr>
              <a:t> and </a:t>
            </a:r>
            <a:r>
              <a:rPr lang="en-US" sz="2000" b="0" i="1" dirty="0">
                <a:solidFill>
                  <a:srgbClr val="4D575D"/>
                </a:solidFill>
                <a:effectLst/>
                <a:latin typeface="Gotham Rounded SSm A"/>
              </a:rPr>
              <a:t>Economy Plus,</a:t>
            </a:r>
            <a:r>
              <a:rPr lang="en-US" sz="2000" b="0" i="0" dirty="0">
                <a:solidFill>
                  <a:srgbClr val="4D575D"/>
                </a:solidFill>
                <a:effectLst/>
                <a:latin typeface="Gotham Rounded SSm A"/>
              </a:rPr>
              <a:t> then complimentary services are given as </a:t>
            </a:r>
            <a:r>
              <a:rPr lang="en-US" sz="2000" b="0" i="1" dirty="0">
                <a:solidFill>
                  <a:srgbClr val="4D575D"/>
                </a:solidFill>
                <a:effectLst/>
                <a:latin typeface="Gotham Rounded SSm A"/>
              </a:rPr>
              <a:t>Yes, </a:t>
            </a:r>
            <a:r>
              <a:rPr lang="en-US" sz="2000" b="0" i="0" dirty="0">
                <a:solidFill>
                  <a:srgbClr val="4D575D"/>
                </a:solidFill>
                <a:effectLst/>
                <a:latin typeface="Gotham Rounded SSm A"/>
              </a:rPr>
              <a:t>else it is </a:t>
            </a:r>
            <a:r>
              <a:rPr lang="en-US" sz="2000" b="0" i="1" dirty="0">
                <a:solidFill>
                  <a:srgbClr val="4D575D"/>
                </a:solidFill>
                <a:effectLst/>
                <a:latin typeface="Gotham Rounded SSm A"/>
              </a:rPr>
              <a:t>No</a:t>
            </a:r>
            <a:endParaRPr lang="en-US" sz="2000" dirty="0"/>
          </a:p>
        </p:txBody>
      </p:sp>
      <p:pic>
        <p:nvPicPr>
          <p:cNvPr id="5" name="Content Placeholder 4">
            <a:extLst>
              <a:ext uri="{FF2B5EF4-FFF2-40B4-BE49-F238E27FC236}">
                <a16:creationId xmlns:a16="http://schemas.microsoft.com/office/drawing/2014/main" id="{5C380087-A90F-9A8E-0BE1-0339E48B6AB4}"/>
              </a:ext>
            </a:extLst>
          </p:cNvPr>
          <p:cNvPicPr>
            <a:picLocks noGrp="1" noChangeAspect="1"/>
          </p:cNvPicPr>
          <p:nvPr>
            <p:ph idx="1"/>
          </p:nvPr>
        </p:nvPicPr>
        <p:blipFill>
          <a:blip r:embed="rId2"/>
          <a:stretch>
            <a:fillRect/>
          </a:stretch>
        </p:blipFill>
        <p:spPr>
          <a:xfrm>
            <a:off x="1293882" y="1836932"/>
            <a:ext cx="7570200" cy="4364530"/>
          </a:xfrm>
        </p:spPr>
      </p:pic>
    </p:spTree>
    <p:extLst>
      <p:ext uri="{BB962C8B-B14F-4D97-AF65-F5344CB8AC3E}">
        <p14:creationId xmlns:p14="http://schemas.microsoft.com/office/powerpoint/2010/main" val="2037921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AF41-1CE7-4A46-092C-A517865906DE}"/>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extract the first record of the customer whose last name ends with Scott using a cursor from the customer table.</a:t>
            </a:r>
            <a:endParaRPr lang="en-US" sz="2800" dirty="0"/>
          </a:p>
        </p:txBody>
      </p:sp>
      <p:pic>
        <p:nvPicPr>
          <p:cNvPr id="5" name="Content Placeholder 4">
            <a:extLst>
              <a:ext uri="{FF2B5EF4-FFF2-40B4-BE49-F238E27FC236}">
                <a16:creationId xmlns:a16="http://schemas.microsoft.com/office/drawing/2014/main" id="{DA6A50EB-E67C-01D2-CC8C-DDBBE800C0E3}"/>
              </a:ext>
            </a:extLst>
          </p:cNvPr>
          <p:cNvPicPr>
            <a:picLocks noGrp="1" noChangeAspect="1"/>
          </p:cNvPicPr>
          <p:nvPr>
            <p:ph idx="1"/>
          </p:nvPr>
        </p:nvPicPr>
        <p:blipFill>
          <a:blip r:embed="rId2"/>
          <a:stretch>
            <a:fillRect/>
          </a:stretch>
        </p:blipFill>
        <p:spPr>
          <a:xfrm>
            <a:off x="1327009" y="1864924"/>
            <a:ext cx="4541117" cy="4022725"/>
          </a:xfrm>
        </p:spPr>
      </p:pic>
    </p:spTree>
    <p:extLst>
      <p:ext uri="{BB962C8B-B14F-4D97-AF65-F5344CB8AC3E}">
        <p14:creationId xmlns:p14="http://schemas.microsoft.com/office/powerpoint/2010/main" val="3526176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3B66-BBDE-4303-3D49-9EF42C4F587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82841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5EA9-595C-19FE-43A5-754C91FB05E1}"/>
              </a:ext>
            </a:extLst>
          </p:cNvPr>
          <p:cNvSpPr>
            <a:spLocks noGrp="1"/>
          </p:cNvSpPr>
          <p:nvPr>
            <p:ph type="title"/>
          </p:nvPr>
        </p:nvSpPr>
        <p:spPr/>
        <p:txBody>
          <a:bodyPr>
            <a:normAutofit/>
          </a:bodyPr>
          <a:lstStyle/>
          <a:p>
            <a:r>
              <a:rPr lang="en-US" sz="2800" b="0" i="0" dirty="0">
                <a:solidFill>
                  <a:srgbClr val="4D575D"/>
                </a:solidFill>
                <a:effectLst/>
                <a:latin typeface="Gotham Rounded SSm A"/>
              </a:rPr>
              <a:t>Create an ER diagram for the given airlines database.</a:t>
            </a:r>
            <a:endParaRPr lang="en-US" sz="2800" dirty="0"/>
          </a:p>
        </p:txBody>
      </p:sp>
      <p:pic>
        <p:nvPicPr>
          <p:cNvPr id="5" name="Content Placeholder 4">
            <a:extLst>
              <a:ext uri="{FF2B5EF4-FFF2-40B4-BE49-F238E27FC236}">
                <a16:creationId xmlns:a16="http://schemas.microsoft.com/office/drawing/2014/main" id="{99AE32BD-B51D-F071-74A9-E5A1B59CF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619" y="1883585"/>
            <a:ext cx="4862998" cy="4022725"/>
          </a:xfrm>
        </p:spPr>
      </p:pic>
    </p:spTree>
    <p:extLst>
      <p:ext uri="{BB962C8B-B14F-4D97-AF65-F5344CB8AC3E}">
        <p14:creationId xmlns:p14="http://schemas.microsoft.com/office/powerpoint/2010/main" val="79965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5D1E-02C4-862F-8E91-FFAD02440020}"/>
              </a:ext>
            </a:extLst>
          </p:cNvPr>
          <p:cNvSpPr>
            <a:spLocks noGrp="1"/>
          </p:cNvSpPr>
          <p:nvPr>
            <p:ph type="title"/>
          </p:nvPr>
        </p:nvSpPr>
        <p:spPr/>
        <p:txBody>
          <a:bodyPr>
            <a:noAutofit/>
          </a:bodyPr>
          <a:lstStyle/>
          <a:p>
            <a:r>
              <a:rPr lang="en-US" sz="2400" b="0" i="0" dirty="0">
                <a:solidFill>
                  <a:srgbClr val="4D575D"/>
                </a:solidFill>
                <a:effectLst/>
                <a:latin typeface="Gotham Rounded SSm A"/>
              </a:rPr>
              <a:t>Write a query to create </a:t>
            </a:r>
            <a:r>
              <a:rPr lang="en-US" sz="2400" b="0" i="0" dirty="0" err="1">
                <a:solidFill>
                  <a:srgbClr val="4D575D"/>
                </a:solidFill>
                <a:effectLst/>
                <a:latin typeface="Gotham Rounded SSm A"/>
              </a:rPr>
              <a:t>route_details</a:t>
            </a:r>
            <a:r>
              <a:rPr lang="en-US" sz="2400" b="0" i="0" dirty="0">
                <a:solidFill>
                  <a:srgbClr val="4D575D"/>
                </a:solidFill>
                <a:effectLst/>
                <a:latin typeface="Gotham Rounded SSm A"/>
              </a:rPr>
              <a:t> table using suitable data types for the fields, such as </a:t>
            </a:r>
            <a:r>
              <a:rPr lang="en-US" sz="2400" b="0" i="0" dirty="0" err="1">
                <a:solidFill>
                  <a:srgbClr val="4D575D"/>
                </a:solidFill>
                <a:effectLst/>
                <a:latin typeface="Gotham Rounded SSm A"/>
              </a:rPr>
              <a:t>route_id</a:t>
            </a:r>
            <a:r>
              <a:rPr lang="en-US" sz="2400" b="0" i="0" dirty="0">
                <a:solidFill>
                  <a:srgbClr val="4D575D"/>
                </a:solidFill>
                <a:effectLst/>
                <a:latin typeface="Gotham Rounded SSm A"/>
              </a:rPr>
              <a:t>, </a:t>
            </a:r>
            <a:r>
              <a:rPr lang="en-US" sz="2400" b="0" i="0" dirty="0" err="1">
                <a:solidFill>
                  <a:srgbClr val="4D575D"/>
                </a:solidFill>
                <a:effectLst/>
                <a:latin typeface="Gotham Rounded SSm A"/>
              </a:rPr>
              <a:t>flight_num</a:t>
            </a:r>
            <a:r>
              <a:rPr lang="en-US" sz="2400" b="0" i="0" dirty="0">
                <a:solidFill>
                  <a:srgbClr val="4D575D"/>
                </a:solidFill>
                <a:effectLst/>
                <a:latin typeface="Gotham Rounded SSm A"/>
              </a:rPr>
              <a:t>, </a:t>
            </a:r>
            <a:r>
              <a:rPr lang="en-US" sz="2400" b="0" i="0" dirty="0" err="1">
                <a:solidFill>
                  <a:srgbClr val="4D575D"/>
                </a:solidFill>
                <a:effectLst/>
                <a:latin typeface="Gotham Rounded SSm A"/>
              </a:rPr>
              <a:t>origin_airport</a:t>
            </a:r>
            <a:r>
              <a:rPr lang="en-US" sz="2400" b="0" i="0" dirty="0">
                <a:solidFill>
                  <a:srgbClr val="4D575D"/>
                </a:solidFill>
                <a:effectLst/>
                <a:latin typeface="Gotham Rounded SSm A"/>
              </a:rPr>
              <a:t>, </a:t>
            </a:r>
            <a:r>
              <a:rPr lang="en-US" sz="2400" b="0" i="0" dirty="0" err="1">
                <a:solidFill>
                  <a:srgbClr val="4D575D"/>
                </a:solidFill>
                <a:effectLst/>
                <a:latin typeface="Gotham Rounded SSm A"/>
              </a:rPr>
              <a:t>destination_airport</a:t>
            </a:r>
            <a:r>
              <a:rPr lang="en-US" sz="2400" b="0" i="0" dirty="0">
                <a:solidFill>
                  <a:srgbClr val="4D575D"/>
                </a:solidFill>
                <a:effectLst/>
                <a:latin typeface="Gotham Rounded SSm A"/>
              </a:rPr>
              <a:t>, </a:t>
            </a:r>
            <a:r>
              <a:rPr lang="en-US" sz="2400" b="0" i="0" dirty="0" err="1">
                <a:solidFill>
                  <a:srgbClr val="4D575D"/>
                </a:solidFill>
                <a:effectLst/>
                <a:latin typeface="Gotham Rounded SSm A"/>
              </a:rPr>
              <a:t>aircraft_id</a:t>
            </a:r>
            <a:r>
              <a:rPr lang="en-US" sz="2400" b="0" i="0" dirty="0">
                <a:solidFill>
                  <a:srgbClr val="4D575D"/>
                </a:solidFill>
                <a:effectLst/>
                <a:latin typeface="Gotham Rounded SSm A"/>
              </a:rPr>
              <a:t>, and </a:t>
            </a:r>
            <a:r>
              <a:rPr lang="en-US" sz="2400" b="0" i="0" dirty="0" err="1">
                <a:solidFill>
                  <a:srgbClr val="4D575D"/>
                </a:solidFill>
                <a:effectLst/>
                <a:latin typeface="Gotham Rounded SSm A"/>
              </a:rPr>
              <a:t>distance_miles</a:t>
            </a:r>
            <a:r>
              <a:rPr lang="en-US" sz="2400" b="0" i="0" dirty="0">
                <a:solidFill>
                  <a:srgbClr val="4D575D"/>
                </a:solidFill>
                <a:effectLst/>
                <a:latin typeface="Gotham Rounded SSm A"/>
              </a:rPr>
              <a:t>. Implement the check constraint for the flight number and unique constraint for the </a:t>
            </a:r>
            <a:r>
              <a:rPr lang="en-US" sz="2400" b="0" i="0" dirty="0" err="1">
                <a:solidFill>
                  <a:srgbClr val="4D575D"/>
                </a:solidFill>
                <a:effectLst/>
                <a:latin typeface="Gotham Rounded SSm A"/>
              </a:rPr>
              <a:t>route_id</a:t>
            </a:r>
            <a:r>
              <a:rPr lang="en-US" sz="2400" b="0" i="0" dirty="0">
                <a:solidFill>
                  <a:srgbClr val="4D575D"/>
                </a:solidFill>
                <a:effectLst/>
                <a:latin typeface="Gotham Rounded SSm A"/>
              </a:rPr>
              <a:t> fields. Also, make sure that the distance miles field is greater than 0.</a:t>
            </a:r>
            <a:endParaRPr lang="en-US" sz="2400" dirty="0"/>
          </a:p>
        </p:txBody>
      </p:sp>
      <p:pic>
        <p:nvPicPr>
          <p:cNvPr id="9" name="Content Placeholder 8">
            <a:extLst>
              <a:ext uri="{FF2B5EF4-FFF2-40B4-BE49-F238E27FC236}">
                <a16:creationId xmlns:a16="http://schemas.microsoft.com/office/drawing/2014/main" id="{909C6DD2-3474-6EA9-6203-687E498C2405}"/>
              </a:ext>
            </a:extLst>
          </p:cNvPr>
          <p:cNvPicPr>
            <a:picLocks noGrp="1" noChangeAspect="1"/>
          </p:cNvPicPr>
          <p:nvPr>
            <p:ph idx="1"/>
          </p:nvPr>
        </p:nvPicPr>
        <p:blipFill>
          <a:blip r:embed="rId2"/>
          <a:stretch>
            <a:fillRect/>
          </a:stretch>
        </p:blipFill>
        <p:spPr>
          <a:xfrm>
            <a:off x="1097280" y="1953859"/>
            <a:ext cx="6581814" cy="2273408"/>
          </a:xfrm>
        </p:spPr>
      </p:pic>
    </p:spTree>
    <p:extLst>
      <p:ext uri="{BB962C8B-B14F-4D97-AF65-F5344CB8AC3E}">
        <p14:creationId xmlns:p14="http://schemas.microsoft.com/office/powerpoint/2010/main" val="413310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7BF7-E1F9-58CB-FBCF-B0E02078D2FD}"/>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display all the passengers (customers) who have travelled in routes 01 to 25. Take data  from the </a:t>
            </a:r>
            <a:r>
              <a:rPr lang="en-US" sz="2800" b="0" i="0" dirty="0" err="1">
                <a:solidFill>
                  <a:srgbClr val="4D575D"/>
                </a:solidFill>
                <a:effectLst/>
                <a:latin typeface="Gotham Rounded SSm A"/>
              </a:rPr>
              <a:t>passengers_on_flights</a:t>
            </a:r>
            <a:r>
              <a:rPr lang="en-US" sz="2800" b="0" i="0" dirty="0">
                <a:solidFill>
                  <a:srgbClr val="4D575D"/>
                </a:solidFill>
                <a:effectLst/>
                <a:latin typeface="Gotham Rounded SSm A"/>
              </a:rPr>
              <a:t> table.</a:t>
            </a:r>
            <a:endParaRPr lang="en-US" sz="2800" dirty="0"/>
          </a:p>
        </p:txBody>
      </p:sp>
      <p:pic>
        <p:nvPicPr>
          <p:cNvPr id="5" name="Content Placeholder 4">
            <a:extLst>
              <a:ext uri="{FF2B5EF4-FFF2-40B4-BE49-F238E27FC236}">
                <a16:creationId xmlns:a16="http://schemas.microsoft.com/office/drawing/2014/main" id="{C94A09EE-512F-B5CB-542B-C49BEFC9E378}"/>
              </a:ext>
            </a:extLst>
          </p:cNvPr>
          <p:cNvPicPr>
            <a:picLocks noGrp="1" noChangeAspect="1"/>
          </p:cNvPicPr>
          <p:nvPr>
            <p:ph idx="1"/>
          </p:nvPr>
        </p:nvPicPr>
        <p:blipFill>
          <a:blip r:embed="rId2"/>
          <a:stretch>
            <a:fillRect/>
          </a:stretch>
        </p:blipFill>
        <p:spPr>
          <a:xfrm>
            <a:off x="1097280" y="2125364"/>
            <a:ext cx="5414137" cy="1028383"/>
          </a:xfrm>
        </p:spPr>
      </p:pic>
    </p:spTree>
    <p:extLst>
      <p:ext uri="{BB962C8B-B14F-4D97-AF65-F5344CB8AC3E}">
        <p14:creationId xmlns:p14="http://schemas.microsoft.com/office/powerpoint/2010/main" val="30614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1175-1181-02F2-C5D3-CFADB2F82F1B}"/>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identify the number of passengers and total revenue in business class from the </a:t>
            </a:r>
            <a:r>
              <a:rPr lang="en-US" sz="2800" b="0" i="0" dirty="0" err="1">
                <a:solidFill>
                  <a:srgbClr val="4D575D"/>
                </a:solidFill>
                <a:effectLst/>
                <a:latin typeface="Gotham Rounded SSm A"/>
              </a:rPr>
              <a:t>ticket_details</a:t>
            </a:r>
            <a:r>
              <a:rPr lang="en-US" sz="2800" b="0" i="0" dirty="0">
                <a:solidFill>
                  <a:srgbClr val="4D575D"/>
                </a:solidFill>
                <a:effectLst/>
                <a:latin typeface="Gotham Rounded SSm A"/>
              </a:rPr>
              <a:t> table.</a:t>
            </a:r>
            <a:endParaRPr lang="en-US" sz="2800" dirty="0"/>
          </a:p>
        </p:txBody>
      </p:sp>
      <p:pic>
        <p:nvPicPr>
          <p:cNvPr id="5" name="Content Placeholder 4">
            <a:extLst>
              <a:ext uri="{FF2B5EF4-FFF2-40B4-BE49-F238E27FC236}">
                <a16:creationId xmlns:a16="http://schemas.microsoft.com/office/drawing/2014/main" id="{1A27B2B4-76A4-999F-1446-24EF35735FF0}"/>
              </a:ext>
            </a:extLst>
          </p:cNvPr>
          <p:cNvPicPr>
            <a:picLocks noGrp="1" noChangeAspect="1"/>
          </p:cNvPicPr>
          <p:nvPr>
            <p:ph idx="1"/>
          </p:nvPr>
        </p:nvPicPr>
        <p:blipFill>
          <a:blip r:embed="rId2"/>
          <a:stretch>
            <a:fillRect/>
          </a:stretch>
        </p:blipFill>
        <p:spPr>
          <a:xfrm>
            <a:off x="1097280" y="2148373"/>
            <a:ext cx="8601790" cy="1070687"/>
          </a:xfrm>
        </p:spPr>
      </p:pic>
    </p:spTree>
    <p:extLst>
      <p:ext uri="{BB962C8B-B14F-4D97-AF65-F5344CB8AC3E}">
        <p14:creationId xmlns:p14="http://schemas.microsoft.com/office/powerpoint/2010/main" val="3449414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DAA9-38A2-C009-EEAA-6B0E8ABCC49A}"/>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display the full name of the customer by extracting the first name and last name from the customer table.</a:t>
            </a:r>
            <a:endParaRPr lang="en-US" sz="2800" dirty="0"/>
          </a:p>
        </p:txBody>
      </p:sp>
      <p:pic>
        <p:nvPicPr>
          <p:cNvPr id="5" name="Content Placeholder 4">
            <a:extLst>
              <a:ext uri="{FF2B5EF4-FFF2-40B4-BE49-F238E27FC236}">
                <a16:creationId xmlns:a16="http://schemas.microsoft.com/office/drawing/2014/main" id="{05AB7A61-D909-1B45-114B-4FF4AB581010}"/>
              </a:ext>
            </a:extLst>
          </p:cNvPr>
          <p:cNvPicPr>
            <a:picLocks noGrp="1" noChangeAspect="1"/>
          </p:cNvPicPr>
          <p:nvPr>
            <p:ph idx="1"/>
          </p:nvPr>
        </p:nvPicPr>
        <p:blipFill>
          <a:blip r:embed="rId2"/>
          <a:stretch>
            <a:fillRect/>
          </a:stretch>
        </p:blipFill>
        <p:spPr>
          <a:xfrm>
            <a:off x="1097280" y="2436006"/>
            <a:ext cx="6126556" cy="764393"/>
          </a:xfrm>
        </p:spPr>
      </p:pic>
    </p:spTree>
    <p:extLst>
      <p:ext uri="{BB962C8B-B14F-4D97-AF65-F5344CB8AC3E}">
        <p14:creationId xmlns:p14="http://schemas.microsoft.com/office/powerpoint/2010/main" val="5208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9C11-603D-A099-C0C2-FDB952385A22}"/>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extract the customers who have registered and booked a ticket. Use data from the customer and </a:t>
            </a:r>
            <a:r>
              <a:rPr lang="en-US" sz="2800" b="0" i="0" dirty="0" err="1">
                <a:solidFill>
                  <a:srgbClr val="4D575D"/>
                </a:solidFill>
                <a:effectLst/>
                <a:latin typeface="Gotham Rounded SSm A"/>
              </a:rPr>
              <a:t>ticket_details</a:t>
            </a:r>
            <a:r>
              <a:rPr lang="en-US" sz="2800" b="0" i="0" dirty="0">
                <a:solidFill>
                  <a:srgbClr val="4D575D"/>
                </a:solidFill>
                <a:effectLst/>
                <a:latin typeface="Gotham Rounded SSm A"/>
              </a:rPr>
              <a:t> tables.</a:t>
            </a:r>
            <a:endParaRPr lang="en-US" sz="2800" dirty="0"/>
          </a:p>
        </p:txBody>
      </p:sp>
      <p:pic>
        <p:nvPicPr>
          <p:cNvPr id="5" name="Content Placeholder 4">
            <a:extLst>
              <a:ext uri="{FF2B5EF4-FFF2-40B4-BE49-F238E27FC236}">
                <a16:creationId xmlns:a16="http://schemas.microsoft.com/office/drawing/2014/main" id="{0CC66938-CB0F-5CF3-542E-E55D45C2E70B}"/>
              </a:ext>
            </a:extLst>
          </p:cNvPr>
          <p:cNvPicPr>
            <a:picLocks noGrp="1" noChangeAspect="1"/>
          </p:cNvPicPr>
          <p:nvPr>
            <p:ph idx="1"/>
          </p:nvPr>
        </p:nvPicPr>
        <p:blipFill>
          <a:blip r:embed="rId2"/>
          <a:stretch>
            <a:fillRect/>
          </a:stretch>
        </p:blipFill>
        <p:spPr>
          <a:xfrm>
            <a:off x="1020746" y="2001966"/>
            <a:ext cx="6854291" cy="1378736"/>
          </a:xfrm>
        </p:spPr>
      </p:pic>
    </p:spTree>
    <p:extLst>
      <p:ext uri="{BB962C8B-B14F-4D97-AF65-F5344CB8AC3E}">
        <p14:creationId xmlns:p14="http://schemas.microsoft.com/office/powerpoint/2010/main" val="97251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85A2-DFA1-DED4-5067-C90E160DA079}"/>
              </a:ext>
            </a:extLst>
          </p:cNvPr>
          <p:cNvSpPr>
            <a:spLocks noGrp="1"/>
          </p:cNvSpPr>
          <p:nvPr>
            <p:ph type="title"/>
          </p:nvPr>
        </p:nvSpPr>
        <p:spPr/>
        <p:txBody>
          <a:bodyPr>
            <a:noAutofit/>
          </a:bodyPr>
          <a:lstStyle/>
          <a:p>
            <a:r>
              <a:rPr lang="en-US" sz="2800" b="0" i="0" dirty="0">
                <a:solidFill>
                  <a:srgbClr val="4D575D"/>
                </a:solidFill>
                <a:effectLst/>
                <a:latin typeface="Gotham Rounded SSm A"/>
              </a:rPr>
              <a:t>Write a query to identify the customer’s first name and last name based on their customer ID and brand (Emirates) from the </a:t>
            </a:r>
            <a:r>
              <a:rPr lang="en-US" sz="2800" b="0" i="0" dirty="0" err="1">
                <a:solidFill>
                  <a:srgbClr val="4D575D"/>
                </a:solidFill>
                <a:effectLst/>
                <a:latin typeface="Gotham Rounded SSm A"/>
              </a:rPr>
              <a:t>ticket_details</a:t>
            </a:r>
            <a:r>
              <a:rPr lang="en-US" sz="2800" b="0" i="0" dirty="0">
                <a:solidFill>
                  <a:srgbClr val="4D575D"/>
                </a:solidFill>
                <a:effectLst/>
                <a:latin typeface="Gotham Rounded SSm A"/>
              </a:rPr>
              <a:t> table.</a:t>
            </a:r>
            <a:endParaRPr lang="en-US" sz="2800" dirty="0"/>
          </a:p>
        </p:txBody>
      </p:sp>
      <p:pic>
        <p:nvPicPr>
          <p:cNvPr id="9" name="Picture 8">
            <a:extLst>
              <a:ext uri="{FF2B5EF4-FFF2-40B4-BE49-F238E27FC236}">
                <a16:creationId xmlns:a16="http://schemas.microsoft.com/office/drawing/2014/main" id="{5BDF5D9F-EF2E-84F5-2C84-47389080A2D7}"/>
              </a:ext>
            </a:extLst>
          </p:cNvPr>
          <p:cNvPicPr>
            <a:picLocks noChangeAspect="1"/>
          </p:cNvPicPr>
          <p:nvPr/>
        </p:nvPicPr>
        <p:blipFill>
          <a:blip r:embed="rId2"/>
          <a:stretch>
            <a:fillRect/>
          </a:stretch>
        </p:blipFill>
        <p:spPr>
          <a:xfrm>
            <a:off x="1097280" y="1950523"/>
            <a:ext cx="4902304" cy="1258025"/>
          </a:xfrm>
          <a:prstGeom prst="rect">
            <a:avLst/>
          </a:prstGeom>
        </p:spPr>
      </p:pic>
    </p:spTree>
    <p:extLst>
      <p:ext uri="{BB962C8B-B14F-4D97-AF65-F5344CB8AC3E}">
        <p14:creationId xmlns:p14="http://schemas.microsoft.com/office/powerpoint/2010/main" val="4787222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TotalTime>
  <Words>691</Words>
  <Application>Microsoft Office PowerPoint</Application>
  <PresentationFormat>Widescreen</PresentationFormat>
  <Paragraphs>25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Gotham Rounded SSm A</vt:lpstr>
      <vt:lpstr>Retrospect</vt:lpstr>
      <vt:lpstr>Air Cargo Analysis</vt:lpstr>
      <vt:lpstr>Project Objective:</vt:lpstr>
      <vt:lpstr>Create an ER diagram for the given airlines database.</vt:lpstr>
      <vt:lpstr>Write a query to create route_details table using suitable data types for the fields, such as route_id, flight_num, origin_airport, destination_airport, aircraft_id, and distance_miles. Implement the check constraint for the flight number and unique constraint for the route_id fields. Also, make sure that the distance miles field is greater than 0.</vt:lpstr>
      <vt:lpstr>Write a query to display all the passengers (customers) who have travelled in routes 01 to 25. Take data  from the passengers_on_flights table.</vt:lpstr>
      <vt:lpstr>Write a query to identify the number of passengers and total revenue in business class from the ticket_details table.</vt:lpstr>
      <vt:lpstr>Write a query to display the full name of the customer by extracting the first name and last name from the customer table.</vt:lpstr>
      <vt:lpstr>Write a query to extract the customers who have registered and booked a ticket. Use data from the customer and ticket_details tables.</vt:lpstr>
      <vt:lpstr>Write a query to identify the customer’s first name and last name based on their customer ID and brand (Emirates) from the ticket_details table.</vt:lpstr>
      <vt:lpstr>Write a query to identify the customers who have travelled by Economy Plus class using Group By and Having clause on the passengers_on_flights table.</vt:lpstr>
      <vt:lpstr>Write a query to identify whether the revenue has crossed 10000 using the IF clause on the ticket_details table.</vt:lpstr>
      <vt:lpstr>Write a query to create and grant access to a new user to perform operations on a database.</vt:lpstr>
      <vt:lpstr>Write a query to find the maximum ticket price for each class using window functions on the ticket_details table.</vt:lpstr>
      <vt:lpstr>Write a query to extract the passengers whose route ID is 4 by improving the speed and performance of the passengers_on_flights table.</vt:lpstr>
      <vt:lpstr>For the route ID 4, write a query to view the execution plan of the passengers_on_flights table.</vt:lpstr>
      <vt:lpstr>Write a query to calculate the total price of all tickets booked by a customer across different aircraft IDs using rollup function.</vt:lpstr>
      <vt:lpstr>Write a query to create a view with only business class customers along with the brand of airlines.</vt:lpstr>
      <vt:lpstr>Write a query to create a stored procedure to get the details of all passengers flying between a range of routes defined in run time. Also, return an error message if the table doesn't exist.</vt:lpstr>
      <vt:lpstr>Write a query to create a stored procedure that extracts all the details from the routes table where the travelled distance is more than 2000 miles.</vt:lpstr>
      <vt:lpstr>Write a query to create a stored procedure that groups the distance travelled by each flight into three categories. The categories are, short distance travel (SDT) for &gt;=0 AND &lt;= 2000 miles, intermediate distance travel (IDT) for &gt;2000 AND &lt;=6500, and long-distance travel (LDT) for &gt;6500.</vt:lpstr>
      <vt:lpstr>Write a query to extract ticket purchase date, customer ID, class ID and specify if the complimentary services are provided for the specific class using a stored function in stored procedure on the ticket_details table. Condition: If the class is Business and Economy Plus, then complimentary services are given as Yes, else it is No</vt:lpstr>
      <vt:lpstr>Write a query to extract the first record of the customer whose last name ends with Scott using a cursor from the customer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Cargo Analysis</dc:title>
  <dc:creator>madhavan Vijayakumar</dc:creator>
  <cp:lastModifiedBy>madhavan Vijayakumar</cp:lastModifiedBy>
  <cp:revision>1</cp:revision>
  <dcterms:created xsi:type="dcterms:W3CDTF">2023-08-08T10:04:08Z</dcterms:created>
  <dcterms:modified xsi:type="dcterms:W3CDTF">2023-08-08T10:28:14Z</dcterms:modified>
</cp:coreProperties>
</file>