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6378C8-A244-4AF7-9C69-DBD97C8CFB08}"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472BB-6AC0-4A9E-BA53-AC51686165B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4969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6378C8-A244-4AF7-9C69-DBD97C8CFB08}"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472BB-6AC0-4A9E-BA53-AC51686165B4}" type="slidenum">
              <a:rPr lang="en-US" smtClean="0"/>
              <a:t>‹#›</a:t>
            </a:fld>
            <a:endParaRPr lang="en-US"/>
          </a:p>
        </p:txBody>
      </p:sp>
    </p:spTree>
    <p:extLst>
      <p:ext uri="{BB962C8B-B14F-4D97-AF65-F5344CB8AC3E}">
        <p14:creationId xmlns:p14="http://schemas.microsoft.com/office/powerpoint/2010/main" val="3436776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6378C8-A244-4AF7-9C69-DBD97C8CFB08}"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472BB-6AC0-4A9E-BA53-AC51686165B4}" type="slidenum">
              <a:rPr lang="en-US" smtClean="0"/>
              <a:t>‹#›</a:t>
            </a:fld>
            <a:endParaRPr lang="en-US"/>
          </a:p>
        </p:txBody>
      </p:sp>
    </p:spTree>
    <p:extLst>
      <p:ext uri="{BB962C8B-B14F-4D97-AF65-F5344CB8AC3E}">
        <p14:creationId xmlns:p14="http://schemas.microsoft.com/office/powerpoint/2010/main" val="237522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6378C8-A244-4AF7-9C69-DBD97C8CFB08}"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472BB-6AC0-4A9E-BA53-AC51686165B4}" type="slidenum">
              <a:rPr lang="en-US" smtClean="0"/>
              <a:t>‹#›</a:t>
            </a:fld>
            <a:endParaRPr lang="en-US"/>
          </a:p>
        </p:txBody>
      </p:sp>
    </p:spTree>
    <p:extLst>
      <p:ext uri="{BB962C8B-B14F-4D97-AF65-F5344CB8AC3E}">
        <p14:creationId xmlns:p14="http://schemas.microsoft.com/office/powerpoint/2010/main" val="3399941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6378C8-A244-4AF7-9C69-DBD97C8CFB08}"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472BB-6AC0-4A9E-BA53-AC51686165B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205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6378C8-A244-4AF7-9C69-DBD97C8CFB08}" type="datetimeFigureOut">
              <a:rPr lang="en-US" smtClean="0"/>
              <a:t>8/8/2023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472BB-6AC0-4A9E-BA53-AC51686165B4}" type="slidenum">
              <a:rPr lang="en-US" smtClean="0"/>
              <a:t>‹#›</a:t>
            </a:fld>
            <a:endParaRPr lang="en-US"/>
          </a:p>
        </p:txBody>
      </p:sp>
    </p:spTree>
    <p:extLst>
      <p:ext uri="{BB962C8B-B14F-4D97-AF65-F5344CB8AC3E}">
        <p14:creationId xmlns:p14="http://schemas.microsoft.com/office/powerpoint/2010/main" val="499977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6378C8-A244-4AF7-9C69-DBD97C8CFB08}" type="datetimeFigureOut">
              <a:rPr lang="en-US" smtClean="0"/>
              <a:t>8/8/2023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472BB-6AC0-4A9E-BA53-AC51686165B4}" type="slidenum">
              <a:rPr lang="en-US" smtClean="0"/>
              <a:t>‹#›</a:t>
            </a:fld>
            <a:endParaRPr lang="en-US"/>
          </a:p>
        </p:txBody>
      </p:sp>
    </p:spTree>
    <p:extLst>
      <p:ext uri="{BB962C8B-B14F-4D97-AF65-F5344CB8AC3E}">
        <p14:creationId xmlns:p14="http://schemas.microsoft.com/office/powerpoint/2010/main" val="2194305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6378C8-A244-4AF7-9C69-DBD97C8CFB08}" type="datetimeFigureOut">
              <a:rPr lang="en-US" smtClean="0"/>
              <a:t>8/8/2023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472BB-6AC0-4A9E-BA53-AC51686165B4}" type="slidenum">
              <a:rPr lang="en-US" smtClean="0"/>
              <a:t>‹#›</a:t>
            </a:fld>
            <a:endParaRPr lang="en-US"/>
          </a:p>
        </p:txBody>
      </p:sp>
    </p:spTree>
    <p:extLst>
      <p:ext uri="{BB962C8B-B14F-4D97-AF65-F5344CB8AC3E}">
        <p14:creationId xmlns:p14="http://schemas.microsoft.com/office/powerpoint/2010/main" val="3010555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56378C8-A244-4AF7-9C69-DBD97C8CFB08}" type="datetimeFigureOut">
              <a:rPr lang="en-US" smtClean="0"/>
              <a:t>8/8/2023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9E472BB-6AC0-4A9E-BA53-AC51686165B4}" type="slidenum">
              <a:rPr lang="en-US" smtClean="0"/>
              <a:t>‹#›</a:t>
            </a:fld>
            <a:endParaRPr lang="en-US"/>
          </a:p>
        </p:txBody>
      </p:sp>
    </p:spTree>
    <p:extLst>
      <p:ext uri="{BB962C8B-B14F-4D97-AF65-F5344CB8AC3E}">
        <p14:creationId xmlns:p14="http://schemas.microsoft.com/office/powerpoint/2010/main" val="3318552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56378C8-A244-4AF7-9C69-DBD97C8CFB08}" type="datetimeFigureOut">
              <a:rPr lang="en-US" smtClean="0"/>
              <a:t>8/8/2023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9E472BB-6AC0-4A9E-BA53-AC51686165B4}" type="slidenum">
              <a:rPr lang="en-US" smtClean="0"/>
              <a:t>‹#›</a:t>
            </a:fld>
            <a:endParaRPr lang="en-US"/>
          </a:p>
        </p:txBody>
      </p:sp>
    </p:spTree>
    <p:extLst>
      <p:ext uri="{BB962C8B-B14F-4D97-AF65-F5344CB8AC3E}">
        <p14:creationId xmlns:p14="http://schemas.microsoft.com/office/powerpoint/2010/main" val="2013266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6378C8-A244-4AF7-9C69-DBD97C8CFB08}" type="datetimeFigureOut">
              <a:rPr lang="en-US" smtClean="0"/>
              <a:t>8/8/2023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472BB-6AC0-4A9E-BA53-AC51686165B4}" type="slidenum">
              <a:rPr lang="en-US" smtClean="0"/>
              <a:t>‹#›</a:t>
            </a:fld>
            <a:endParaRPr lang="en-US"/>
          </a:p>
        </p:txBody>
      </p:sp>
    </p:spTree>
    <p:extLst>
      <p:ext uri="{BB962C8B-B14F-4D97-AF65-F5344CB8AC3E}">
        <p14:creationId xmlns:p14="http://schemas.microsoft.com/office/powerpoint/2010/main" val="1998825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56378C8-A244-4AF7-9C69-DBD97C8CFB08}" type="datetimeFigureOut">
              <a:rPr lang="en-US" smtClean="0"/>
              <a:t>8/8/2023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9E472BB-6AC0-4A9E-BA53-AC51686165B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5766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5852-2127-C22B-0258-E81F6B96E2E3}"/>
              </a:ext>
            </a:extLst>
          </p:cNvPr>
          <p:cNvSpPr>
            <a:spLocks noGrp="1"/>
          </p:cNvSpPr>
          <p:nvPr>
            <p:ph type="ctrTitle"/>
          </p:nvPr>
        </p:nvSpPr>
        <p:spPr/>
        <p:txBody>
          <a:bodyPr/>
          <a:lstStyle/>
          <a:p>
            <a:r>
              <a:rPr lang="en-US" dirty="0"/>
              <a:t>Payroll Calculation</a:t>
            </a:r>
          </a:p>
        </p:txBody>
      </p:sp>
      <p:sp>
        <p:nvSpPr>
          <p:cNvPr id="3" name="Subtitle 2">
            <a:extLst>
              <a:ext uri="{FF2B5EF4-FFF2-40B4-BE49-F238E27FC236}">
                <a16:creationId xmlns:a16="http://schemas.microsoft.com/office/drawing/2014/main" id="{0938844F-2D1E-8DAE-9E0A-9FDC241421E7}"/>
              </a:ext>
            </a:extLst>
          </p:cNvPr>
          <p:cNvSpPr>
            <a:spLocks noGrp="1"/>
          </p:cNvSpPr>
          <p:nvPr>
            <p:ph type="subTitle" idx="1"/>
          </p:nvPr>
        </p:nvSpPr>
        <p:spPr/>
        <p:txBody>
          <a:bodyPr/>
          <a:lstStyle/>
          <a:p>
            <a:r>
              <a:rPr lang="en-US" dirty="0"/>
              <a:t>SQL Script</a:t>
            </a:r>
          </a:p>
        </p:txBody>
      </p:sp>
    </p:spTree>
    <p:extLst>
      <p:ext uri="{BB962C8B-B14F-4D97-AF65-F5344CB8AC3E}">
        <p14:creationId xmlns:p14="http://schemas.microsoft.com/office/powerpoint/2010/main" val="2968993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9A30-E00C-2C40-2120-B5C335A7E950}"/>
              </a:ext>
            </a:extLst>
          </p:cNvPr>
          <p:cNvSpPr>
            <a:spLocks noGrp="1"/>
          </p:cNvSpPr>
          <p:nvPr>
            <p:ph type="title"/>
          </p:nvPr>
        </p:nvSpPr>
        <p:spPr/>
        <p:txBody>
          <a:bodyPr>
            <a:noAutofit/>
          </a:bodyPr>
          <a:lstStyle/>
          <a:p>
            <a:r>
              <a:rPr lang="en-US" sz="3600" b="0" i="0" dirty="0">
                <a:solidFill>
                  <a:srgbClr val="4D575D"/>
                </a:solidFill>
                <a:effectLst/>
                <a:latin typeface="Gotham Rounded SSm A"/>
              </a:rPr>
              <a:t>Write a query to create a stored procedure with </a:t>
            </a:r>
            <a:r>
              <a:rPr lang="en-US" sz="3600" b="1" i="0" dirty="0">
                <a:solidFill>
                  <a:srgbClr val="4D575D"/>
                </a:solidFill>
                <a:effectLst/>
                <a:latin typeface="Gotham Rounded SSm A"/>
              </a:rPr>
              <a:t>one parameter </a:t>
            </a:r>
            <a:r>
              <a:rPr lang="en-US" sz="3600" b="0" i="0" dirty="0">
                <a:solidFill>
                  <a:srgbClr val="4D575D"/>
                </a:solidFill>
                <a:effectLst/>
                <a:latin typeface="Gotham Rounded SSm A"/>
              </a:rPr>
              <a:t>using </a:t>
            </a:r>
            <a:r>
              <a:rPr lang="en-US" sz="3600" b="1" i="0" dirty="0">
                <a:solidFill>
                  <a:srgbClr val="4D575D"/>
                </a:solidFill>
                <a:effectLst/>
                <a:latin typeface="Gotham Rounded SSm A"/>
              </a:rPr>
              <a:t>ORDER BY salary in descending order</a:t>
            </a:r>
            <a:r>
              <a:rPr lang="en-US" sz="3600" b="0" i="0" dirty="0">
                <a:solidFill>
                  <a:srgbClr val="4D575D"/>
                </a:solidFill>
                <a:effectLst/>
                <a:latin typeface="Gotham Rounded SSm A"/>
              </a:rPr>
              <a:t>, and execute the stored procedure.</a:t>
            </a:r>
            <a:endParaRPr lang="en-US" sz="3600" dirty="0"/>
          </a:p>
        </p:txBody>
      </p:sp>
      <p:pic>
        <p:nvPicPr>
          <p:cNvPr id="5" name="Content Placeholder 4">
            <a:extLst>
              <a:ext uri="{FF2B5EF4-FFF2-40B4-BE49-F238E27FC236}">
                <a16:creationId xmlns:a16="http://schemas.microsoft.com/office/drawing/2014/main" id="{46B21ABC-4BF7-E6A8-EA21-F7BAADF2D99F}"/>
              </a:ext>
            </a:extLst>
          </p:cNvPr>
          <p:cNvPicPr>
            <a:picLocks noGrp="1" noChangeAspect="1"/>
          </p:cNvPicPr>
          <p:nvPr>
            <p:ph idx="1"/>
          </p:nvPr>
        </p:nvPicPr>
        <p:blipFill>
          <a:blip r:embed="rId2"/>
          <a:stretch>
            <a:fillRect/>
          </a:stretch>
        </p:blipFill>
        <p:spPr>
          <a:xfrm>
            <a:off x="1097280" y="2016923"/>
            <a:ext cx="6780448" cy="2107207"/>
          </a:xfrm>
        </p:spPr>
      </p:pic>
    </p:spTree>
    <p:extLst>
      <p:ext uri="{BB962C8B-B14F-4D97-AF65-F5344CB8AC3E}">
        <p14:creationId xmlns:p14="http://schemas.microsoft.com/office/powerpoint/2010/main" val="845570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3A33E-3F02-A1F3-1AE2-198BE2E4B512}"/>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353160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D630B-47A9-53DA-D567-70A23E013BF6}"/>
              </a:ext>
            </a:extLst>
          </p:cNvPr>
          <p:cNvSpPr>
            <a:spLocks noGrp="1"/>
          </p:cNvSpPr>
          <p:nvPr>
            <p:ph type="title"/>
          </p:nvPr>
        </p:nvSpPr>
        <p:spPr/>
        <p:txBody>
          <a:bodyPr/>
          <a:lstStyle/>
          <a:p>
            <a:r>
              <a:rPr lang="en-US" b="1" i="0" dirty="0">
                <a:solidFill>
                  <a:srgbClr val="4D575D"/>
                </a:solidFill>
                <a:effectLst/>
                <a:latin typeface="Gotham Rounded SSm A"/>
              </a:rPr>
              <a:t>Objective:</a:t>
            </a:r>
            <a:endParaRPr lang="en-US" dirty="0"/>
          </a:p>
        </p:txBody>
      </p:sp>
      <p:sp>
        <p:nvSpPr>
          <p:cNvPr id="3" name="Content Placeholder 2">
            <a:extLst>
              <a:ext uri="{FF2B5EF4-FFF2-40B4-BE49-F238E27FC236}">
                <a16:creationId xmlns:a16="http://schemas.microsoft.com/office/drawing/2014/main" id="{01ACDE12-837B-6F8D-F5BD-5A6121E63E46}"/>
              </a:ext>
            </a:extLst>
          </p:cNvPr>
          <p:cNvSpPr>
            <a:spLocks noGrp="1"/>
          </p:cNvSpPr>
          <p:nvPr>
            <p:ph idx="1"/>
          </p:nvPr>
        </p:nvSpPr>
        <p:spPr/>
        <p:txBody>
          <a:bodyPr>
            <a:normAutofit/>
          </a:bodyPr>
          <a:lstStyle/>
          <a:p>
            <a:r>
              <a:rPr lang="en-US" sz="2800" b="0" i="0" dirty="0">
                <a:solidFill>
                  <a:srgbClr val="4D575D"/>
                </a:solidFill>
                <a:effectLst/>
                <a:latin typeface="Gotham Rounded SSm A"/>
              </a:rPr>
              <a:t>The database design helps to retrieve the employees’ details based on certain criteria which are listed below.</a:t>
            </a:r>
            <a:endParaRPr lang="en-US" sz="2800" dirty="0"/>
          </a:p>
        </p:txBody>
      </p:sp>
    </p:spTree>
    <p:extLst>
      <p:ext uri="{BB962C8B-B14F-4D97-AF65-F5344CB8AC3E}">
        <p14:creationId xmlns:p14="http://schemas.microsoft.com/office/powerpoint/2010/main" val="2504632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D5AF9-6822-31C2-454A-0023B7957878}"/>
              </a:ext>
            </a:extLst>
          </p:cNvPr>
          <p:cNvSpPr>
            <a:spLocks noGrp="1"/>
          </p:cNvSpPr>
          <p:nvPr>
            <p:ph type="title"/>
          </p:nvPr>
        </p:nvSpPr>
        <p:spPr/>
        <p:txBody>
          <a:bodyPr>
            <a:normAutofit/>
          </a:bodyPr>
          <a:lstStyle/>
          <a:p>
            <a:r>
              <a:rPr lang="en-US" b="0" i="0" dirty="0">
                <a:solidFill>
                  <a:srgbClr val="4D575D"/>
                </a:solidFill>
                <a:effectLst/>
                <a:latin typeface="Gotham Rounded SSm A"/>
              </a:rPr>
              <a:t>Write a query to </a:t>
            </a:r>
            <a:r>
              <a:rPr lang="en-US" b="1" i="0" dirty="0">
                <a:solidFill>
                  <a:srgbClr val="4D575D"/>
                </a:solidFill>
                <a:effectLst/>
                <a:latin typeface="Gotham Rounded SSm A"/>
              </a:rPr>
              <a:t>create</a:t>
            </a:r>
            <a:r>
              <a:rPr lang="en-US" b="0" i="0" dirty="0">
                <a:solidFill>
                  <a:srgbClr val="4D575D"/>
                </a:solidFill>
                <a:effectLst/>
                <a:latin typeface="Gotham Rounded SSm A"/>
              </a:rPr>
              <a:t> an </a:t>
            </a:r>
            <a:r>
              <a:rPr lang="en-US" b="1" i="0" dirty="0">
                <a:solidFill>
                  <a:srgbClr val="4D575D"/>
                </a:solidFill>
                <a:effectLst/>
                <a:latin typeface="Gotham Rounded SSm A"/>
              </a:rPr>
              <a:t>employee table</a:t>
            </a:r>
            <a:r>
              <a:rPr lang="en-US" b="0" i="0" dirty="0">
                <a:solidFill>
                  <a:srgbClr val="4D575D"/>
                </a:solidFill>
                <a:effectLst/>
                <a:latin typeface="Gotham Rounded SSm A"/>
              </a:rPr>
              <a:t> and a </a:t>
            </a:r>
            <a:r>
              <a:rPr lang="en-US" b="1" i="0" dirty="0">
                <a:solidFill>
                  <a:srgbClr val="4D575D"/>
                </a:solidFill>
                <a:effectLst/>
                <a:latin typeface="Gotham Rounded SSm A"/>
              </a:rPr>
              <a:t>department table</a:t>
            </a:r>
            <a:r>
              <a:rPr lang="en-US" b="0" i="0" dirty="0">
                <a:solidFill>
                  <a:srgbClr val="4D575D"/>
                </a:solidFill>
                <a:effectLst/>
                <a:latin typeface="Gotham Rounded SSm A"/>
              </a:rPr>
              <a:t>.</a:t>
            </a:r>
            <a:endParaRPr lang="en-US" dirty="0"/>
          </a:p>
        </p:txBody>
      </p:sp>
      <p:pic>
        <p:nvPicPr>
          <p:cNvPr id="5" name="Content Placeholder 4">
            <a:extLst>
              <a:ext uri="{FF2B5EF4-FFF2-40B4-BE49-F238E27FC236}">
                <a16:creationId xmlns:a16="http://schemas.microsoft.com/office/drawing/2014/main" id="{5AEB4367-9493-107D-95C8-9CFB1E9B42B7}"/>
              </a:ext>
            </a:extLst>
          </p:cNvPr>
          <p:cNvPicPr>
            <a:picLocks noGrp="1" noChangeAspect="1"/>
          </p:cNvPicPr>
          <p:nvPr>
            <p:ph idx="1"/>
          </p:nvPr>
        </p:nvPicPr>
        <p:blipFill>
          <a:blip r:embed="rId2"/>
          <a:stretch>
            <a:fillRect/>
          </a:stretch>
        </p:blipFill>
        <p:spPr>
          <a:xfrm>
            <a:off x="1097280" y="2124152"/>
            <a:ext cx="3438671" cy="2289228"/>
          </a:xfrm>
        </p:spPr>
      </p:pic>
      <p:pic>
        <p:nvPicPr>
          <p:cNvPr id="7" name="Picture 6">
            <a:extLst>
              <a:ext uri="{FF2B5EF4-FFF2-40B4-BE49-F238E27FC236}">
                <a16:creationId xmlns:a16="http://schemas.microsoft.com/office/drawing/2014/main" id="{80F745E9-5A87-3AC0-BEF8-73DACF766989}"/>
              </a:ext>
            </a:extLst>
          </p:cNvPr>
          <p:cNvPicPr>
            <a:picLocks noChangeAspect="1"/>
          </p:cNvPicPr>
          <p:nvPr/>
        </p:nvPicPr>
        <p:blipFill>
          <a:blip r:embed="rId3"/>
          <a:stretch>
            <a:fillRect/>
          </a:stretch>
        </p:blipFill>
        <p:spPr>
          <a:xfrm>
            <a:off x="5377572" y="2124152"/>
            <a:ext cx="3716066" cy="1906672"/>
          </a:xfrm>
          <a:prstGeom prst="rect">
            <a:avLst/>
          </a:prstGeom>
        </p:spPr>
      </p:pic>
    </p:spTree>
    <p:extLst>
      <p:ext uri="{BB962C8B-B14F-4D97-AF65-F5344CB8AC3E}">
        <p14:creationId xmlns:p14="http://schemas.microsoft.com/office/powerpoint/2010/main" val="1323054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0CA46-66C2-E68A-0D08-951D7117799B}"/>
              </a:ext>
            </a:extLst>
          </p:cNvPr>
          <p:cNvSpPr>
            <a:spLocks noGrp="1"/>
          </p:cNvSpPr>
          <p:nvPr>
            <p:ph type="title"/>
          </p:nvPr>
        </p:nvSpPr>
        <p:spPr/>
        <p:txBody>
          <a:bodyPr>
            <a:normAutofit/>
          </a:bodyPr>
          <a:lstStyle/>
          <a:p>
            <a:r>
              <a:rPr lang="en-US" b="0" i="0" dirty="0">
                <a:solidFill>
                  <a:srgbClr val="4D575D"/>
                </a:solidFill>
                <a:effectLst/>
                <a:latin typeface="Gotham Rounded SSm A"/>
              </a:rPr>
              <a:t>Write a query to </a:t>
            </a:r>
            <a:r>
              <a:rPr lang="en-US" b="1" i="0" dirty="0">
                <a:solidFill>
                  <a:srgbClr val="4D575D"/>
                </a:solidFill>
                <a:effectLst/>
                <a:latin typeface="Gotham Rounded SSm A"/>
              </a:rPr>
              <a:t>insert</a:t>
            </a:r>
            <a:r>
              <a:rPr lang="en-US" b="0" i="0" dirty="0">
                <a:solidFill>
                  <a:srgbClr val="4D575D"/>
                </a:solidFill>
                <a:effectLst/>
                <a:latin typeface="Gotham Rounded SSm A"/>
              </a:rPr>
              <a:t> values in the employee and department tables.</a:t>
            </a:r>
            <a:endParaRPr lang="en-US" dirty="0"/>
          </a:p>
        </p:txBody>
      </p:sp>
      <p:pic>
        <p:nvPicPr>
          <p:cNvPr id="5" name="Content Placeholder 4">
            <a:extLst>
              <a:ext uri="{FF2B5EF4-FFF2-40B4-BE49-F238E27FC236}">
                <a16:creationId xmlns:a16="http://schemas.microsoft.com/office/drawing/2014/main" id="{2CA95426-22C6-C667-0E85-738CC39D2492}"/>
              </a:ext>
            </a:extLst>
          </p:cNvPr>
          <p:cNvPicPr>
            <a:picLocks noGrp="1" noChangeAspect="1"/>
          </p:cNvPicPr>
          <p:nvPr>
            <p:ph idx="1"/>
          </p:nvPr>
        </p:nvPicPr>
        <p:blipFill>
          <a:blip r:embed="rId2"/>
          <a:stretch>
            <a:fillRect/>
          </a:stretch>
        </p:blipFill>
        <p:spPr>
          <a:xfrm>
            <a:off x="1150189" y="1870664"/>
            <a:ext cx="5298995" cy="2085516"/>
          </a:xfrm>
        </p:spPr>
      </p:pic>
      <p:pic>
        <p:nvPicPr>
          <p:cNvPr id="9" name="Picture 8">
            <a:extLst>
              <a:ext uri="{FF2B5EF4-FFF2-40B4-BE49-F238E27FC236}">
                <a16:creationId xmlns:a16="http://schemas.microsoft.com/office/drawing/2014/main" id="{27BB47EC-747D-1D57-9E84-F9F7210176C1}"/>
              </a:ext>
            </a:extLst>
          </p:cNvPr>
          <p:cNvPicPr>
            <a:picLocks noChangeAspect="1"/>
          </p:cNvPicPr>
          <p:nvPr/>
        </p:nvPicPr>
        <p:blipFill>
          <a:blip r:embed="rId3"/>
          <a:stretch>
            <a:fillRect/>
          </a:stretch>
        </p:blipFill>
        <p:spPr>
          <a:xfrm>
            <a:off x="1097281" y="3783281"/>
            <a:ext cx="4659708" cy="1234193"/>
          </a:xfrm>
          <a:prstGeom prst="rect">
            <a:avLst/>
          </a:prstGeom>
        </p:spPr>
      </p:pic>
    </p:spTree>
    <p:extLst>
      <p:ext uri="{BB962C8B-B14F-4D97-AF65-F5344CB8AC3E}">
        <p14:creationId xmlns:p14="http://schemas.microsoft.com/office/powerpoint/2010/main" val="1915685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75A54-C5DB-9CAC-2B94-A9B3080DBDFC}"/>
              </a:ext>
            </a:extLst>
          </p:cNvPr>
          <p:cNvSpPr>
            <a:spLocks noGrp="1"/>
          </p:cNvSpPr>
          <p:nvPr>
            <p:ph type="title"/>
          </p:nvPr>
        </p:nvSpPr>
        <p:spPr/>
        <p:txBody>
          <a:bodyPr>
            <a:normAutofit/>
          </a:bodyPr>
          <a:lstStyle/>
          <a:p>
            <a:r>
              <a:rPr lang="en-US" b="0" i="0" dirty="0">
                <a:solidFill>
                  <a:srgbClr val="4D575D"/>
                </a:solidFill>
                <a:effectLst/>
                <a:latin typeface="Gotham Rounded SSm A"/>
              </a:rPr>
              <a:t>Write a query to create a </a:t>
            </a:r>
            <a:r>
              <a:rPr lang="en-US" b="1" i="0" dirty="0">
                <a:solidFill>
                  <a:srgbClr val="4D575D"/>
                </a:solidFill>
                <a:effectLst/>
                <a:latin typeface="Gotham Rounded SSm A"/>
              </a:rPr>
              <a:t>view</a:t>
            </a:r>
            <a:r>
              <a:rPr lang="en-US" b="0" i="0" dirty="0">
                <a:solidFill>
                  <a:srgbClr val="4D575D"/>
                </a:solidFill>
                <a:effectLst/>
                <a:latin typeface="Gotham Rounded SSm A"/>
              </a:rPr>
              <a:t> of the employee and department tables.</a:t>
            </a:r>
            <a:endParaRPr lang="en-US" dirty="0"/>
          </a:p>
        </p:txBody>
      </p:sp>
      <p:pic>
        <p:nvPicPr>
          <p:cNvPr id="5" name="Content Placeholder 4">
            <a:extLst>
              <a:ext uri="{FF2B5EF4-FFF2-40B4-BE49-F238E27FC236}">
                <a16:creationId xmlns:a16="http://schemas.microsoft.com/office/drawing/2014/main" id="{A28A2D85-261A-7E4A-596E-3A49743D2D1C}"/>
              </a:ext>
            </a:extLst>
          </p:cNvPr>
          <p:cNvPicPr>
            <a:picLocks noGrp="1" noChangeAspect="1"/>
          </p:cNvPicPr>
          <p:nvPr>
            <p:ph idx="1"/>
          </p:nvPr>
        </p:nvPicPr>
        <p:blipFill>
          <a:blip r:embed="rId2"/>
          <a:stretch>
            <a:fillRect/>
          </a:stretch>
        </p:blipFill>
        <p:spPr>
          <a:xfrm>
            <a:off x="1195915" y="2041403"/>
            <a:ext cx="5287303" cy="2409299"/>
          </a:xfrm>
        </p:spPr>
      </p:pic>
    </p:spTree>
    <p:extLst>
      <p:ext uri="{BB962C8B-B14F-4D97-AF65-F5344CB8AC3E}">
        <p14:creationId xmlns:p14="http://schemas.microsoft.com/office/powerpoint/2010/main" val="4008728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B3731-F2B2-1A5C-140C-848350AA28C2}"/>
              </a:ext>
            </a:extLst>
          </p:cNvPr>
          <p:cNvSpPr>
            <a:spLocks noGrp="1"/>
          </p:cNvSpPr>
          <p:nvPr>
            <p:ph type="title"/>
          </p:nvPr>
        </p:nvSpPr>
        <p:spPr/>
        <p:txBody>
          <a:bodyPr>
            <a:noAutofit/>
          </a:bodyPr>
          <a:lstStyle/>
          <a:p>
            <a:r>
              <a:rPr lang="en-US" sz="3200" b="0" i="0" dirty="0">
                <a:solidFill>
                  <a:srgbClr val="4D575D"/>
                </a:solidFill>
                <a:effectLst/>
                <a:latin typeface="Gotham Rounded SSm A"/>
              </a:rPr>
              <a:t>Write a query to display first name and last name of the employees from the employee table and an SQL basics view table if the </a:t>
            </a:r>
            <a:r>
              <a:rPr lang="en-US" sz="3200" b="1" i="0" dirty="0">
                <a:solidFill>
                  <a:srgbClr val="4D575D"/>
                </a:solidFill>
                <a:effectLst/>
                <a:latin typeface="Gotham Rounded SSm A"/>
              </a:rPr>
              <a:t>employee’s salary in the SQL basics table is greater than the salary in the employee table</a:t>
            </a:r>
            <a:r>
              <a:rPr lang="en-US" sz="3200" b="0" i="0" dirty="0">
                <a:solidFill>
                  <a:srgbClr val="4D575D"/>
                </a:solidFill>
                <a:effectLst/>
                <a:latin typeface="Gotham Rounded SSm A"/>
              </a:rPr>
              <a:t>.</a:t>
            </a:r>
            <a:endParaRPr lang="en-US" sz="3200" dirty="0"/>
          </a:p>
        </p:txBody>
      </p:sp>
      <p:pic>
        <p:nvPicPr>
          <p:cNvPr id="5" name="Content Placeholder 4">
            <a:extLst>
              <a:ext uri="{FF2B5EF4-FFF2-40B4-BE49-F238E27FC236}">
                <a16:creationId xmlns:a16="http://schemas.microsoft.com/office/drawing/2014/main" id="{B7239DFF-6B22-C270-CF8F-FC9C87F8E868}"/>
              </a:ext>
            </a:extLst>
          </p:cNvPr>
          <p:cNvPicPr>
            <a:picLocks noGrp="1" noChangeAspect="1"/>
          </p:cNvPicPr>
          <p:nvPr>
            <p:ph idx="1"/>
          </p:nvPr>
        </p:nvPicPr>
        <p:blipFill>
          <a:blip r:embed="rId2"/>
          <a:stretch>
            <a:fillRect/>
          </a:stretch>
        </p:blipFill>
        <p:spPr>
          <a:xfrm>
            <a:off x="1437164" y="2207778"/>
            <a:ext cx="6386387" cy="1221222"/>
          </a:xfrm>
        </p:spPr>
      </p:pic>
    </p:spTree>
    <p:extLst>
      <p:ext uri="{BB962C8B-B14F-4D97-AF65-F5344CB8AC3E}">
        <p14:creationId xmlns:p14="http://schemas.microsoft.com/office/powerpoint/2010/main" val="2377065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06518-2B22-28B5-E952-A68F9E359C9C}"/>
              </a:ext>
            </a:extLst>
          </p:cNvPr>
          <p:cNvSpPr>
            <a:spLocks noGrp="1"/>
          </p:cNvSpPr>
          <p:nvPr>
            <p:ph type="title"/>
          </p:nvPr>
        </p:nvSpPr>
        <p:spPr/>
        <p:txBody>
          <a:bodyPr>
            <a:normAutofit/>
          </a:bodyPr>
          <a:lstStyle/>
          <a:p>
            <a:r>
              <a:rPr lang="en-US" b="0" i="0" dirty="0">
                <a:solidFill>
                  <a:srgbClr val="4D575D"/>
                </a:solidFill>
                <a:effectLst/>
                <a:latin typeface="Gotham Rounded SSm A"/>
              </a:rPr>
              <a:t>Write a query to change the </a:t>
            </a:r>
            <a:r>
              <a:rPr lang="en-US" b="1" i="0" dirty="0">
                <a:solidFill>
                  <a:srgbClr val="4D575D"/>
                </a:solidFill>
                <a:effectLst/>
                <a:latin typeface="Gotham Rounded SSm A"/>
              </a:rPr>
              <a:t>delimiter to //.</a:t>
            </a:r>
            <a:endParaRPr lang="en-US" dirty="0"/>
          </a:p>
        </p:txBody>
      </p:sp>
      <p:pic>
        <p:nvPicPr>
          <p:cNvPr id="5" name="Content Placeholder 4">
            <a:extLst>
              <a:ext uri="{FF2B5EF4-FFF2-40B4-BE49-F238E27FC236}">
                <a16:creationId xmlns:a16="http://schemas.microsoft.com/office/drawing/2014/main" id="{A0705AD5-0D01-0138-9CFE-C5EFEFF3475A}"/>
              </a:ext>
            </a:extLst>
          </p:cNvPr>
          <p:cNvPicPr>
            <a:picLocks noGrp="1" noChangeAspect="1"/>
          </p:cNvPicPr>
          <p:nvPr>
            <p:ph idx="1"/>
          </p:nvPr>
        </p:nvPicPr>
        <p:blipFill>
          <a:blip r:embed="rId2"/>
          <a:stretch>
            <a:fillRect/>
          </a:stretch>
        </p:blipFill>
        <p:spPr>
          <a:xfrm>
            <a:off x="1097280" y="2120679"/>
            <a:ext cx="3107148" cy="1592905"/>
          </a:xfrm>
        </p:spPr>
      </p:pic>
    </p:spTree>
    <p:extLst>
      <p:ext uri="{BB962C8B-B14F-4D97-AF65-F5344CB8AC3E}">
        <p14:creationId xmlns:p14="http://schemas.microsoft.com/office/powerpoint/2010/main" val="223957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A1408-D973-1B9D-8D01-672B1CF6B68D}"/>
              </a:ext>
            </a:extLst>
          </p:cNvPr>
          <p:cNvSpPr>
            <a:spLocks noGrp="1"/>
          </p:cNvSpPr>
          <p:nvPr>
            <p:ph type="title"/>
          </p:nvPr>
        </p:nvSpPr>
        <p:spPr/>
        <p:txBody>
          <a:bodyPr>
            <a:normAutofit fontScale="90000"/>
          </a:bodyPr>
          <a:lstStyle/>
          <a:p>
            <a:r>
              <a:rPr lang="en-US" b="0" i="0" dirty="0">
                <a:solidFill>
                  <a:srgbClr val="4D575D"/>
                </a:solidFill>
                <a:effectLst/>
                <a:latin typeface="Gotham Rounded SSm A"/>
              </a:rPr>
              <a:t>Write a query to create a </a:t>
            </a:r>
            <a:r>
              <a:rPr lang="en-US" b="1" i="0" dirty="0">
                <a:solidFill>
                  <a:srgbClr val="4D575D"/>
                </a:solidFill>
                <a:effectLst/>
                <a:latin typeface="Gotham Rounded SSm A"/>
              </a:rPr>
              <a:t>stored procedure</a:t>
            </a:r>
            <a:r>
              <a:rPr lang="en-US" b="0" i="0" dirty="0">
                <a:solidFill>
                  <a:srgbClr val="4D575D"/>
                </a:solidFill>
                <a:effectLst/>
                <a:latin typeface="Gotham Rounded SSm A"/>
              </a:rPr>
              <a:t> using an employee table if the </a:t>
            </a:r>
            <a:r>
              <a:rPr lang="en-US" b="1" i="0" dirty="0">
                <a:solidFill>
                  <a:srgbClr val="4D575D"/>
                </a:solidFill>
                <a:effectLst/>
                <a:latin typeface="Gotham Rounded SSm A"/>
              </a:rPr>
              <a:t>salary is greater than or equal to 250000</a:t>
            </a:r>
            <a:r>
              <a:rPr lang="en-US" b="0" i="0" dirty="0">
                <a:solidFill>
                  <a:srgbClr val="4D575D"/>
                </a:solidFill>
                <a:effectLst/>
                <a:latin typeface="Gotham Rounded SSm A"/>
              </a:rPr>
              <a:t>.</a:t>
            </a:r>
            <a:endParaRPr lang="en-US" dirty="0"/>
          </a:p>
        </p:txBody>
      </p:sp>
      <p:pic>
        <p:nvPicPr>
          <p:cNvPr id="7" name="Content Placeholder 6">
            <a:extLst>
              <a:ext uri="{FF2B5EF4-FFF2-40B4-BE49-F238E27FC236}">
                <a16:creationId xmlns:a16="http://schemas.microsoft.com/office/drawing/2014/main" id="{9164F6B7-980E-4AB8-E082-D6CBF69E226D}"/>
              </a:ext>
            </a:extLst>
          </p:cNvPr>
          <p:cNvPicPr>
            <a:picLocks noGrp="1" noChangeAspect="1"/>
          </p:cNvPicPr>
          <p:nvPr>
            <p:ph idx="1"/>
          </p:nvPr>
        </p:nvPicPr>
        <p:blipFill>
          <a:blip r:embed="rId2"/>
          <a:stretch>
            <a:fillRect/>
          </a:stretch>
        </p:blipFill>
        <p:spPr>
          <a:xfrm>
            <a:off x="1097280" y="2069190"/>
            <a:ext cx="5058534" cy="2138915"/>
          </a:xfrm>
        </p:spPr>
      </p:pic>
    </p:spTree>
    <p:extLst>
      <p:ext uri="{BB962C8B-B14F-4D97-AF65-F5344CB8AC3E}">
        <p14:creationId xmlns:p14="http://schemas.microsoft.com/office/powerpoint/2010/main" val="3270044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255F5-1B8C-36C3-7639-31E80E1EFD54}"/>
              </a:ext>
            </a:extLst>
          </p:cNvPr>
          <p:cNvSpPr>
            <a:spLocks noGrp="1"/>
          </p:cNvSpPr>
          <p:nvPr>
            <p:ph type="title"/>
          </p:nvPr>
        </p:nvSpPr>
        <p:spPr/>
        <p:txBody>
          <a:bodyPr>
            <a:normAutofit/>
          </a:bodyPr>
          <a:lstStyle/>
          <a:p>
            <a:r>
              <a:rPr lang="en-US" b="0" i="0" dirty="0">
                <a:solidFill>
                  <a:srgbClr val="4D575D"/>
                </a:solidFill>
                <a:effectLst/>
                <a:latin typeface="Gotham Rounded SSm A"/>
              </a:rPr>
              <a:t>Write a query to </a:t>
            </a:r>
            <a:r>
              <a:rPr lang="en-US" b="1" i="0" dirty="0">
                <a:solidFill>
                  <a:srgbClr val="4D575D"/>
                </a:solidFill>
                <a:effectLst/>
                <a:latin typeface="Gotham Rounded SSm A"/>
              </a:rPr>
              <a:t>execute</a:t>
            </a:r>
            <a:r>
              <a:rPr lang="en-US" b="0" i="0" dirty="0">
                <a:solidFill>
                  <a:srgbClr val="4D575D"/>
                </a:solidFill>
                <a:effectLst/>
                <a:latin typeface="Gotham Rounded SSm A"/>
              </a:rPr>
              <a:t> the stored procedure.</a:t>
            </a:r>
            <a:endParaRPr lang="en-US" dirty="0"/>
          </a:p>
        </p:txBody>
      </p:sp>
      <p:pic>
        <p:nvPicPr>
          <p:cNvPr id="5" name="Content Placeholder 4">
            <a:extLst>
              <a:ext uri="{FF2B5EF4-FFF2-40B4-BE49-F238E27FC236}">
                <a16:creationId xmlns:a16="http://schemas.microsoft.com/office/drawing/2014/main" id="{195B4587-AA06-A475-AEF0-DCC233F3E35B}"/>
              </a:ext>
            </a:extLst>
          </p:cNvPr>
          <p:cNvPicPr>
            <a:picLocks noGrp="1" noChangeAspect="1"/>
          </p:cNvPicPr>
          <p:nvPr>
            <p:ph idx="1"/>
          </p:nvPr>
        </p:nvPicPr>
        <p:blipFill>
          <a:blip r:embed="rId2"/>
          <a:stretch>
            <a:fillRect/>
          </a:stretch>
        </p:blipFill>
        <p:spPr>
          <a:xfrm>
            <a:off x="1097280" y="2264488"/>
            <a:ext cx="3714072" cy="460051"/>
          </a:xfrm>
        </p:spPr>
      </p:pic>
    </p:spTree>
    <p:extLst>
      <p:ext uri="{BB962C8B-B14F-4D97-AF65-F5344CB8AC3E}">
        <p14:creationId xmlns:p14="http://schemas.microsoft.com/office/powerpoint/2010/main" val="391472591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TotalTime>
  <Words>175</Words>
  <Application>Microsoft Office PowerPoint</Application>
  <PresentationFormat>Widescreen</PresentationFormat>
  <Paragraphs>13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Calibri Light</vt:lpstr>
      <vt:lpstr>Gotham Rounded SSm A</vt:lpstr>
      <vt:lpstr>Retrospect</vt:lpstr>
      <vt:lpstr>Payroll Calculation</vt:lpstr>
      <vt:lpstr>Objective:</vt:lpstr>
      <vt:lpstr>Write a query to create an employee table and a department table.</vt:lpstr>
      <vt:lpstr>Write a query to insert values in the employee and department tables.</vt:lpstr>
      <vt:lpstr>Write a query to create a view of the employee and department tables.</vt:lpstr>
      <vt:lpstr>Write a query to display first name and last name of the employees from the employee table and an SQL basics view table if the employee’s salary in the SQL basics table is greater than the salary in the employee table.</vt:lpstr>
      <vt:lpstr>Write a query to change the delimiter to //.</vt:lpstr>
      <vt:lpstr>Write a query to create a stored procedure using an employee table if the salary is greater than or equal to 250000.</vt:lpstr>
      <vt:lpstr>Write a query to execute the stored procedure.</vt:lpstr>
      <vt:lpstr>Write a query to create a stored procedure with one parameter using ORDER BY salary in descending order, and execute the stored procedure.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Payroll Calculation</dc:title>
  <dc:creator>madhavan Vijayakumar</dc:creator>
  <cp:lastModifiedBy>madhavan Vijayakumar</cp:lastModifiedBy>
  <cp:revision>1</cp:revision>
  <dcterms:created xsi:type="dcterms:W3CDTF">2023-08-08T02:40:50Z</dcterms:created>
  <dcterms:modified xsi:type="dcterms:W3CDTF">2023-08-08T02:49:21Z</dcterms:modified>
</cp:coreProperties>
</file>