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p:restoredTop sz="94643"/>
  </p:normalViewPr>
  <p:slideViewPr>
    <p:cSldViewPr snapToGrid="0" snapToObjects="1">
      <p:cViewPr varScale="1">
        <p:scale>
          <a:sx n="78" d="100"/>
          <a:sy n="78" d="100"/>
        </p:scale>
        <p:origin x="8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9AE39F4A-68FC-6757-389F-28E045637B1D}"/>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8B23B044-BDA9-D3E2-8AFD-8CD1C21208C5}"/>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993029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6384344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2917611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9466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380430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62596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689990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429679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07117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695602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605149"/>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5C2F-4B5C-E982-2D01-9BE4B23C422B}"/>
              </a:ext>
            </a:extLst>
          </p:cNvPr>
          <p:cNvSpPr>
            <a:spLocks noGrp="1"/>
          </p:cNvSpPr>
          <p:nvPr>
            <p:ph type="ctrTitle"/>
          </p:nvPr>
        </p:nvSpPr>
        <p:spPr/>
        <p:txBody>
          <a:bodyPr/>
          <a:lstStyle/>
          <a:p>
            <a:r>
              <a:rPr lang="en-US" b="1" i="0" dirty="0">
                <a:solidFill>
                  <a:srgbClr val="292F32"/>
                </a:solidFill>
                <a:effectLst/>
                <a:latin typeface="Gotham Rounded SSm A"/>
              </a:rPr>
              <a:t>School Ranking Analysis</a:t>
            </a:r>
            <a:endParaRPr lang="en-US" dirty="0"/>
          </a:p>
        </p:txBody>
      </p:sp>
      <p:sp>
        <p:nvSpPr>
          <p:cNvPr id="3" name="Subtitle 2">
            <a:extLst>
              <a:ext uri="{FF2B5EF4-FFF2-40B4-BE49-F238E27FC236}">
                <a16:creationId xmlns:a16="http://schemas.microsoft.com/office/drawing/2014/main" id="{E9A83F44-3AF0-4768-7801-184D0D23C369}"/>
              </a:ext>
            </a:extLst>
          </p:cNvPr>
          <p:cNvSpPr>
            <a:spLocks noGrp="1"/>
          </p:cNvSpPr>
          <p:nvPr>
            <p:ph type="subTitle" idx="1"/>
          </p:nvPr>
        </p:nvSpPr>
        <p:spPr/>
        <p:txBody>
          <a:bodyPr/>
          <a:lstStyle/>
          <a:p>
            <a:r>
              <a:rPr lang="en-US" dirty="0"/>
              <a:t>SQL Script</a:t>
            </a:r>
          </a:p>
        </p:txBody>
      </p:sp>
    </p:spTree>
    <p:extLst>
      <p:ext uri="{BB962C8B-B14F-4D97-AF65-F5344CB8AC3E}">
        <p14:creationId xmlns:p14="http://schemas.microsoft.com/office/powerpoint/2010/main" val="3838437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4A35-7198-8915-93DB-3632ED0ADD7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6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28FC-E788-0002-917D-4D299F66C3DC}"/>
              </a:ext>
            </a:extLst>
          </p:cNvPr>
          <p:cNvSpPr>
            <a:spLocks noGrp="1"/>
          </p:cNvSpPr>
          <p:nvPr>
            <p:ph type="title"/>
          </p:nvPr>
        </p:nvSpPr>
        <p:spPr/>
        <p:txBody>
          <a:bodyPr>
            <a:noAutofit/>
          </a:bodyPr>
          <a:lstStyle/>
          <a:p>
            <a:r>
              <a:rPr lang="en-US" sz="2400" b="0" i="0" dirty="0">
                <a:solidFill>
                  <a:srgbClr val="4D575D"/>
                </a:solidFill>
                <a:effectLst/>
                <a:latin typeface="Gotham Rounded SSm A"/>
              </a:rPr>
              <a:t>Write a query to create a </a:t>
            </a:r>
            <a:r>
              <a:rPr lang="en-US" sz="2400" b="1" i="0" dirty="0">
                <a:solidFill>
                  <a:srgbClr val="4D575D"/>
                </a:solidFill>
                <a:effectLst/>
                <a:latin typeface="Gotham Rounded SSm A"/>
              </a:rPr>
              <a:t>students </a:t>
            </a:r>
            <a:r>
              <a:rPr lang="en-US" sz="2400" b="0" i="0" dirty="0">
                <a:solidFill>
                  <a:srgbClr val="4D575D"/>
                </a:solidFill>
                <a:effectLst/>
                <a:latin typeface="Gotham Rounded SSm A"/>
              </a:rPr>
              <a:t>table with appropriate data types for student id, student first name, student last name, class, and age where the student last name, student first name, and student id should be a </a:t>
            </a:r>
            <a:r>
              <a:rPr lang="en-US" sz="2400" b="1" i="0" dirty="0">
                <a:solidFill>
                  <a:srgbClr val="4D575D"/>
                </a:solidFill>
                <a:effectLst/>
                <a:latin typeface="Gotham Rounded SSm A"/>
              </a:rPr>
              <a:t>NOT NULL constraint</a:t>
            </a:r>
            <a:r>
              <a:rPr lang="en-US" sz="2400" b="0" i="0" dirty="0">
                <a:solidFill>
                  <a:srgbClr val="4D575D"/>
                </a:solidFill>
                <a:effectLst/>
                <a:latin typeface="Gotham Rounded SSm A"/>
              </a:rPr>
              <a:t>, and the student id should be in a </a:t>
            </a:r>
            <a:r>
              <a:rPr lang="en-US" sz="2400" b="1" i="0" dirty="0">
                <a:solidFill>
                  <a:srgbClr val="4D575D"/>
                </a:solidFill>
                <a:effectLst/>
                <a:latin typeface="Gotham Rounded SSm A"/>
              </a:rPr>
              <a:t>primary key</a:t>
            </a:r>
            <a:r>
              <a:rPr lang="en-US" sz="2400" b="0" i="0" dirty="0">
                <a:solidFill>
                  <a:srgbClr val="4D575D"/>
                </a:solidFill>
                <a:effectLst/>
                <a:latin typeface="Gotham Rounded SSm A"/>
              </a:rPr>
              <a:t>.</a:t>
            </a:r>
            <a:endParaRPr lang="en-US" sz="2400" dirty="0"/>
          </a:p>
        </p:txBody>
      </p:sp>
      <p:pic>
        <p:nvPicPr>
          <p:cNvPr id="9" name="Content Placeholder 8">
            <a:extLst>
              <a:ext uri="{FF2B5EF4-FFF2-40B4-BE49-F238E27FC236}">
                <a16:creationId xmlns:a16="http://schemas.microsoft.com/office/drawing/2014/main" id="{0DDFD63D-5F77-45CF-4B82-5B991B86AC17}"/>
              </a:ext>
            </a:extLst>
          </p:cNvPr>
          <p:cNvPicPr>
            <a:picLocks noGrp="1" noChangeAspect="1"/>
          </p:cNvPicPr>
          <p:nvPr>
            <p:ph idx="1"/>
          </p:nvPr>
        </p:nvPicPr>
        <p:blipFill>
          <a:blip r:embed="rId2"/>
          <a:stretch>
            <a:fillRect/>
          </a:stretch>
        </p:blipFill>
        <p:spPr>
          <a:xfrm>
            <a:off x="1182723" y="2019177"/>
            <a:ext cx="4343006" cy="1781499"/>
          </a:xfrm>
        </p:spPr>
      </p:pic>
    </p:spTree>
    <p:extLst>
      <p:ext uri="{BB962C8B-B14F-4D97-AF65-F5344CB8AC3E}">
        <p14:creationId xmlns:p14="http://schemas.microsoft.com/office/powerpoint/2010/main" val="60205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6B98-E7F1-05F3-1D47-F655BABEFF99}"/>
              </a:ext>
            </a:extLst>
          </p:cNvPr>
          <p:cNvSpPr>
            <a:spLocks noGrp="1"/>
          </p:cNvSpPr>
          <p:nvPr>
            <p:ph type="title"/>
          </p:nvPr>
        </p:nvSpPr>
        <p:spPr/>
        <p:txBody>
          <a:bodyPr>
            <a:normAutofit fontScale="90000"/>
          </a:bodyPr>
          <a:lstStyle/>
          <a:p>
            <a:r>
              <a:rPr lang="en-US" b="0" i="0" dirty="0">
                <a:solidFill>
                  <a:srgbClr val="4D575D"/>
                </a:solidFill>
                <a:effectLst/>
                <a:latin typeface="Gotham Rounded SSm A"/>
              </a:rPr>
              <a:t>Write a query to create a </a:t>
            </a:r>
            <a:r>
              <a:rPr lang="en-US" b="1" i="0" dirty="0">
                <a:solidFill>
                  <a:srgbClr val="4D575D"/>
                </a:solidFill>
                <a:effectLst/>
                <a:latin typeface="Gotham Rounded SSm A"/>
              </a:rPr>
              <a:t>marksheet</a:t>
            </a:r>
            <a:r>
              <a:rPr lang="en-US" b="0" i="0" dirty="0">
                <a:solidFill>
                  <a:srgbClr val="4D575D"/>
                </a:solidFill>
                <a:effectLst/>
                <a:latin typeface="Gotham Rounded SSm A"/>
              </a:rPr>
              <a:t> table that includes score, year, ranking, class, and student id.</a:t>
            </a:r>
            <a:endParaRPr lang="en-US" dirty="0"/>
          </a:p>
        </p:txBody>
      </p:sp>
      <p:pic>
        <p:nvPicPr>
          <p:cNvPr id="5" name="Content Placeholder 4">
            <a:extLst>
              <a:ext uri="{FF2B5EF4-FFF2-40B4-BE49-F238E27FC236}">
                <a16:creationId xmlns:a16="http://schemas.microsoft.com/office/drawing/2014/main" id="{F05774A5-AD52-6DA5-0EA7-063398E60E2E}"/>
              </a:ext>
            </a:extLst>
          </p:cNvPr>
          <p:cNvPicPr>
            <a:picLocks noGrp="1" noChangeAspect="1"/>
          </p:cNvPicPr>
          <p:nvPr>
            <p:ph idx="1"/>
          </p:nvPr>
        </p:nvPicPr>
        <p:blipFill>
          <a:blip r:embed="rId2"/>
          <a:stretch>
            <a:fillRect/>
          </a:stretch>
        </p:blipFill>
        <p:spPr>
          <a:xfrm>
            <a:off x="1227142" y="2006390"/>
            <a:ext cx="3964290" cy="2669288"/>
          </a:xfrm>
        </p:spPr>
      </p:pic>
    </p:spTree>
    <p:extLst>
      <p:ext uri="{BB962C8B-B14F-4D97-AF65-F5344CB8AC3E}">
        <p14:creationId xmlns:p14="http://schemas.microsoft.com/office/powerpoint/2010/main" val="387216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7CAB-46C8-9854-EDF0-76A2D38BCED2}"/>
              </a:ext>
            </a:extLst>
          </p:cNvPr>
          <p:cNvSpPr>
            <a:spLocks noGrp="1"/>
          </p:cNvSpPr>
          <p:nvPr>
            <p:ph type="title"/>
          </p:nvPr>
        </p:nvSpPr>
        <p:spPr/>
        <p:txBody>
          <a:bodyPr>
            <a:normAutofit/>
          </a:bodyPr>
          <a:lstStyle/>
          <a:p>
            <a:r>
              <a:rPr lang="en-US" b="0" i="0" dirty="0">
                <a:solidFill>
                  <a:srgbClr val="4D575D"/>
                </a:solidFill>
                <a:effectLst/>
                <a:latin typeface="Gotham Rounded SSm A"/>
              </a:rPr>
              <a:t>Write a query to </a:t>
            </a:r>
            <a:r>
              <a:rPr lang="en-US" b="1" i="0" dirty="0">
                <a:solidFill>
                  <a:srgbClr val="4D575D"/>
                </a:solidFill>
                <a:effectLst/>
                <a:latin typeface="Gotham Rounded SSm A"/>
              </a:rPr>
              <a:t>insert</a:t>
            </a:r>
            <a:r>
              <a:rPr lang="en-US" b="0" i="0" dirty="0">
                <a:solidFill>
                  <a:srgbClr val="4D575D"/>
                </a:solidFill>
                <a:effectLst/>
                <a:latin typeface="Gotham Rounded SSm A"/>
              </a:rPr>
              <a:t> values in </a:t>
            </a:r>
            <a:r>
              <a:rPr lang="en-US" b="1" i="0" dirty="0">
                <a:solidFill>
                  <a:srgbClr val="4D575D"/>
                </a:solidFill>
                <a:effectLst/>
                <a:latin typeface="Gotham Rounded SSm A"/>
              </a:rPr>
              <a:t>students</a:t>
            </a:r>
            <a:r>
              <a:rPr lang="en-US" b="0" i="0" dirty="0">
                <a:solidFill>
                  <a:srgbClr val="4D575D"/>
                </a:solidFill>
                <a:effectLst/>
                <a:latin typeface="Gotham Rounded SSm A"/>
              </a:rPr>
              <a:t> and </a:t>
            </a:r>
            <a:r>
              <a:rPr lang="en-US" b="1" i="0" dirty="0">
                <a:solidFill>
                  <a:srgbClr val="4D575D"/>
                </a:solidFill>
                <a:effectLst/>
                <a:latin typeface="Gotham Rounded SSm A"/>
              </a:rPr>
              <a:t>marksheet</a:t>
            </a:r>
            <a:r>
              <a:rPr lang="en-US" b="0" i="0" dirty="0">
                <a:solidFill>
                  <a:srgbClr val="4D575D"/>
                </a:solidFill>
                <a:effectLst/>
                <a:latin typeface="Gotham Rounded SSm A"/>
              </a:rPr>
              <a:t> tables</a:t>
            </a:r>
            <a:r>
              <a:rPr lang="en-US" b="1" i="0" dirty="0">
                <a:solidFill>
                  <a:srgbClr val="4D575D"/>
                </a:solidFill>
                <a:effectLst/>
                <a:latin typeface="Gotham Rounded SSm A"/>
              </a:rPr>
              <a:t>.</a:t>
            </a:r>
            <a:endParaRPr lang="en-US" dirty="0"/>
          </a:p>
        </p:txBody>
      </p:sp>
      <p:pic>
        <p:nvPicPr>
          <p:cNvPr id="5" name="Content Placeholder 4">
            <a:extLst>
              <a:ext uri="{FF2B5EF4-FFF2-40B4-BE49-F238E27FC236}">
                <a16:creationId xmlns:a16="http://schemas.microsoft.com/office/drawing/2014/main" id="{44B8A580-06EC-AFFF-E1C8-57DFDCEFC312}"/>
              </a:ext>
            </a:extLst>
          </p:cNvPr>
          <p:cNvPicPr>
            <a:picLocks noGrp="1" noChangeAspect="1"/>
          </p:cNvPicPr>
          <p:nvPr>
            <p:ph idx="1"/>
          </p:nvPr>
        </p:nvPicPr>
        <p:blipFill>
          <a:blip r:embed="rId2"/>
          <a:stretch>
            <a:fillRect/>
          </a:stretch>
        </p:blipFill>
        <p:spPr>
          <a:xfrm>
            <a:off x="1001906" y="1906310"/>
            <a:ext cx="4054191" cy="2408129"/>
          </a:xfrm>
        </p:spPr>
      </p:pic>
      <p:pic>
        <p:nvPicPr>
          <p:cNvPr id="7" name="Picture 6">
            <a:extLst>
              <a:ext uri="{FF2B5EF4-FFF2-40B4-BE49-F238E27FC236}">
                <a16:creationId xmlns:a16="http://schemas.microsoft.com/office/drawing/2014/main" id="{1FE749FE-39A0-DB1C-96CD-D978AD59495C}"/>
              </a:ext>
            </a:extLst>
          </p:cNvPr>
          <p:cNvPicPr>
            <a:picLocks noChangeAspect="1"/>
          </p:cNvPicPr>
          <p:nvPr/>
        </p:nvPicPr>
        <p:blipFill>
          <a:blip r:embed="rId3"/>
          <a:stretch>
            <a:fillRect/>
          </a:stretch>
        </p:blipFill>
        <p:spPr>
          <a:xfrm>
            <a:off x="5886672" y="1980967"/>
            <a:ext cx="3368332" cy="2522439"/>
          </a:xfrm>
          <a:prstGeom prst="rect">
            <a:avLst/>
          </a:prstGeom>
        </p:spPr>
      </p:pic>
    </p:spTree>
    <p:extLst>
      <p:ext uri="{BB962C8B-B14F-4D97-AF65-F5344CB8AC3E}">
        <p14:creationId xmlns:p14="http://schemas.microsoft.com/office/powerpoint/2010/main" val="105137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0D06-4CEB-FA39-D2BB-9937F4E85687}"/>
              </a:ext>
            </a:extLst>
          </p:cNvPr>
          <p:cNvSpPr>
            <a:spLocks noGrp="1"/>
          </p:cNvSpPr>
          <p:nvPr>
            <p:ph type="title"/>
          </p:nvPr>
        </p:nvSpPr>
        <p:spPr/>
        <p:txBody>
          <a:bodyPr>
            <a:noAutofit/>
          </a:bodyPr>
          <a:lstStyle/>
          <a:p>
            <a:r>
              <a:rPr lang="en-US" sz="3600" b="0" i="0" dirty="0">
                <a:solidFill>
                  <a:srgbClr val="4D575D"/>
                </a:solidFill>
                <a:effectLst/>
                <a:latin typeface="Gotham Rounded SSm A"/>
              </a:rPr>
              <a:t>Write a query to display student id and student first name from the student table if the </a:t>
            </a:r>
            <a:r>
              <a:rPr lang="en-US" sz="3600" b="1" i="0" dirty="0">
                <a:solidFill>
                  <a:srgbClr val="4D575D"/>
                </a:solidFill>
                <a:effectLst/>
                <a:latin typeface="Gotham Rounded SSm A"/>
              </a:rPr>
              <a:t>age is greater than or equal to 16</a:t>
            </a:r>
            <a:r>
              <a:rPr lang="en-US" sz="3600" b="0" i="0" dirty="0">
                <a:solidFill>
                  <a:srgbClr val="4D575D"/>
                </a:solidFill>
                <a:effectLst/>
                <a:latin typeface="Gotham Rounded SSm A"/>
              </a:rPr>
              <a:t> and the </a:t>
            </a:r>
            <a:r>
              <a:rPr lang="en-US" sz="3600" b="1" i="0" dirty="0">
                <a:solidFill>
                  <a:srgbClr val="4D575D"/>
                </a:solidFill>
                <a:effectLst/>
                <a:latin typeface="Gotham Rounded SSm A"/>
              </a:rPr>
              <a:t>student's last name is</a:t>
            </a:r>
            <a:r>
              <a:rPr lang="en-US" sz="3600" b="0" i="0" dirty="0">
                <a:solidFill>
                  <a:srgbClr val="4D575D"/>
                </a:solidFill>
                <a:effectLst/>
                <a:latin typeface="Gotham Rounded SSm A"/>
              </a:rPr>
              <a:t> </a:t>
            </a:r>
            <a:r>
              <a:rPr lang="en-US" sz="3600" b="1" i="0" dirty="0">
                <a:solidFill>
                  <a:srgbClr val="4D575D"/>
                </a:solidFill>
                <a:effectLst/>
                <a:latin typeface="Gotham Rounded SSm A"/>
              </a:rPr>
              <a:t>Kumar.</a:t>
            </a:r>
            <a:endParaRPr lang="en-US" sz="3600" dirty="0"/>
          </a:p>
        </p:txBody>
      </p:sp>
      <p:pic>
        <p:nvPicPr>
          <p:cNvPr id="5" name="Content Placeholder 4">
            <a:extLst>
              <a:ext uri="{FF2B5EF4-FFF2-40B4-BE49-F238E27FC236}">
                <a16:creationId xmlns:a16="http://schemas.microsoft.com/office/drawing/2014/main" id="{B513BE23-2083-896B-C6D6-331FE5C64949}"/>
              </a:ext>
            </a:extLst>
          </p:cNvPr>
          <p:cNvPicPr>
            <a:picLocks noGrp="1" noChangeAspect="1"/>
          </p:cNvPicPr>
          <p:nvPr>
            <p:ph idx="1"/>
          </p:nvPr>
        </p:nvPicPr>
        <p:blipFill>
          <a:blip r:embed="rId2"/>
          <a:stretch>
            <a:fillRect/>
          </a:stretch>
        </p:blipFill>
        <p:spPr>
          <a:xfrm>
            <a:off x="1395462" y="2315400"/>
            <a:ext cx="4846224" cy="1113600"/>
          </a:xfrm>
        </p:spPr>
      </p:pic>
    </p:spTree>
    <p:extLst>
      <p:ext uri="{BB962C8B-B14F-4D97-AF65-F5344CB8AC3E}">
        <p14:creationId xmlns:p14="http://schemas.microsoft.com/office/powerpoint/2010/main" val="323075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7DB2-B953-35ED-881E-8DC45044A2A7}"/>
              </a:ext>
            </a:extLst>
          </p:cNvPr>
          <p:cNvSpPr>
            <a:spLocks noGrp="1"/>
          </p:cNvSpPr>
          <p:nvPr>
            <p:ph type="title"/>
          </p:nvPr>
        </p:nvSpPr>
        <p:spPr/>
        <p:txBody>
          <a:bodyPr>
            <a:normAutofit fontScale="90000"/>
          </a:bodyPr>
          <a:lstStyle/>
          <a:p>
            <a:r>
              <a:rPr lang="en-US" b="0" i="0" dirty="0">
                <a:solidFill>
                  <a:srgbClr val="4D575D"/>
                </a:solidFill>
                <a:effectLst/>
                <a:latin typeface="Gotham Rounded SSm A"/>
              </a:rPr>
              <a:t>Write a query to display all the details from the marksheet table </a:t>
            </a:r>
            <a:r>
              <a:rPr lang="en-US" b="1" i="0" dirty="0">
                <a:solidFill>
                  <a:srgbClr val="4D575D"/>
                </a:solidFill>
                <a:effectLst/>
                <a:latin typeface="Gotham Rounded SSm A"/>
              </a:rPr>
              <a:t>if the score is between 800 and 1000.</a:t>
            </a:r>
            <a:endParaRPr lang="en-US" dirty="0"/>
          </a:p>
        </p:txBody>
      </p:sp>
      <p:pic>
        <p:nvPicPr>
          <p:cNvPr id="5" name="Content Placeholder 4">
            <a:extLst>
              <a:ext uri="{FF2B5EF4-FFF2-40B4-BE49-F238E27FC236}">
                <a16:creationId xmlns:a16="http://schemas.microsoft.com/office/drawing/2014/main" id="{01E2F695-283A-DFE1-F96F-014679F9FA55}"/>
              </a:ext>
            </a:extLst>
          </p:cNvPr>
          <p:cNvPicPr>
            <a:picLocks noGrp="1" noChangeAspect="1"/>
          </p:cNvPicPr>
          <p:nvPr>
            <p:ph idx="1"/>
          </p:nvPr>
        </p:nvPicPr>
        <p:blipFill>
          <a:blip r:embed="rId2"/>
          <a:stretch>
            <a:fillRect/>
          </a:stretch>
        </p:blipFill>
        <p:spPr>
          <a:xfrm>
            <a:off x="1097279" y="2014411"/>
            <a:ext cx="3376397" cy="1157932"/>
          </a:xfrm>
        </p:spPr>
      </p:pic>
    </p:spTree>
    <p:extLst>
      <p:ext uri="{BB962C8B-B14F-4D97-AF65-F5344CB8AC3E}">
        <p14:creationId xmlns:p14="http://schemas.microsoft.com/office/powerpoint/2010/main" val="1449201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4513-A2C1-C98B-ABDD-6ABFF2D4FFC2}"/>
              </a:ext>
            </a:extLst>
          </p:cNvPr>
          <p:cNvSpPr>
            <a:spLocks noGrp="1"/>
          </p:cNvSpPr>
          <p:nvPr>
            <p:ph type="title"/>
          </p:nvPr>
        </p:nvSpPr>
        <p:spPr/>
        <p:txBody>
          <a:bodyPr>
            <a:noAutofit/>
          </a:bodyPr>
          <a:lstStyle/>
          <a:p>
            <a:r>
              <a:rPr lang="en-US" sz="3600" b="0" i="0" dirty="0">
                <a:solidFill>
                  <a:srgbClr val="4D575D"/>
                </a:solidFill>
                <a:effectLst/>
                <a:latin typeface="Gotham Rounded SSm A"/>
              </a:rPr>
              <a:t>Write a query to display the marksheet details from the marksheet table by </a:t>
            </a:r>
            <a:r>
              <a:rPr lang="en-US" sz="3600" b="1" i="0" dirty="0">
                <a:solidFill>
                  <a:srgbClr val="4D575D"/>
                </a:solidFill>
                <a:effectLst/>
                <a:latin typeface="Gotham Rounded SSm A"/>
              </a:rPr>
              <a:t>adding 5 to the score</a:t>
            </a:r>
            <a:r>
              <a:rPr lang="en-US" sz="3600" b="0" i="0" dirty="0">
                <a:solidFill>
                  <a:srgbClr val="4D575D"/>
                </a:solidFill>
                <a:effectLst/>
                <a:latin typeface="Gotham Rounded SSm A"/>
              </a:rPr>
              <a:t> and by naming the </a:t>
            </a:r>
            <a:r>
              <a:rPr lang="en-US" sz="3600" b="1" i="0" dirty="0">
                <a:solidFill>
                  <a:srgbClr val="4D575D"/>
                </a:solidFill>
                <a:effectLst/>
                <a:latin typeface="Gotham Rounded SSm A"/>
              </a:rPr>
              <a:t>column</a:t>
            </a:r>
            <a:r>
              <a:rPr lang="en-US" sz="3600" b="0" i="0" dirty="0">
                <a:solidFill>
                  <a:srgbClr val="4D575D"/>
                </a:solidFill>
                <a:effectLst/>
                <a:latin typeface="Gotham Rounded SSm A"/>
              </a:rPr>
              <a:t> as </a:t>
            </a:r>
            <a:r>
              <a:rPr lang="en-US" sz="3600" b="1" i="0" dirty="0">
                <a:solidFill>
                  <a:srgbClr val="4D575D"/>
                </a:solidFill>
                <a:effectLst/>
                <a:latin typeface="Gotham Rounded SSm A"/>
              </a:rPr>
              <a:t>new score</a:t>
            </a:r>
            <a:r>
              <a:rPr lang="en-US" sz="3600" b="0" i="0" dirty="0">
                <a:solidFill>
                  <a:srgbClr val="4D575D"/>
                </a:solidFill>
                <a:effectLst/>
                <a:latin typeface="Gotham Rounded SSm A"/>
              </a:rPr>
              <a:t>.</a:t>
            </a:r>
            <a:endParaRPr lang="en-US" sz="3600" dirty="0"/>
          </a:p>
        </p:txBody>
      </p:sp>
      <p:pic>
        <p:nvPicPr>
          <p:cNvPr id="5" name="Content Placeholder 4">
            <a:extLst>
              <a:ext uri="{FF2B5EF4-FFF2-40B4-BE49-F238E27FC236}">
                <a16:creationId xmlns:a16="http://schemas.microsoft.com/office/drawing/2014/main" id="{1DF82037-E2ED-D5B1-7484-0349E83849F9}"/>
              </a:ext>
            </a:extLst>
          </p:cNvPr>
          <p:cNvPicPr>
            <a:picLocks noGrp="1" noChangeAspect="1"/>
          </p:cNvPicPr>
          <p:nvPr>
            <p:ph idx="1"/>
          </p:nvPr>
        </p:nvPicPr>
        <p:blipFill>
          <a:blip r:embed="rId2"/>
          <a:stretch>
            <a:fillRect/>
          </a:stretch>
        </p:blipFill>
        <p:spPr>
          <a:xfrm>
            <a:off x="1572123" y="2617508"/>
            <a:ext cx="3744452" cy="811491"/>
          </a:xfrm>
        </p:spPr>
      </p:pic>
    </p:spTree>
    <p:extLst>
      <p:ext uri="{BB962C8B-B14F-4D97-AF65-F5344CB8AC3E}">
        <p14:creationId xmlns:p14="http://schemas.microsoft.com/office/powerpoint/2010/main" val="216218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6E68-6E65-87B6-5806-6C6B2271E361}"/>
              </a:ext>
            </a:extLst>
          </p:cNvPr>
          <p:cNvSpPr>
            <a:spLocks noGrp="1"/>
          </p:cNvSpPr>
          <p:nvPr>
            <p:ph type="title"/>
          </p:nvPr>
        </p:nvSpPr>
        <p:spPr/>
        <p:txBody>
          <a:bodyPr>
            <a:normAutofit/>
          </a:bodyPr>
          <a:lstStyle/>
          <a:p>
            <a:r>
              <a:rPr lang="en-US" b="0" i="0" dirty="0">
                <a:solidFill>
                  <a:srgbClr val="4D575D"/>
                </a:solidFill>
                <a:effectLst/>
                <a:latin typeface="Gotham Rounded SSm A"/>
              </a:rPr>
              <a:t>Write a query to display the marksheet table in </a:t>
            </a:r>
            <a:r>
              <a:rPr lang="en-US" b="1" i="0" dirty="0">
                <a:solidFill>
                  <a:srgbClr val="4D575D"/>
                </a:solidFill>
                <a:effectLst/>
                <a:latin typeface="Gotham Rounded SSm A"/>
              </a:rPr>
              <a:t>descending order of the  score</a:t>
            </a:r>
            <a:r>
              <a:rPr lang="en-US" b="0" i="0" dirty="0">
                <a:solidFill>
                  <a:srgbClr val="4D575D"/>
                </a:solidFill>
                <a:effectLst/>
                <a:latin typeface="Gotham Rounded SSm A"/>
              </a:rPr>
              <a:t>.</a:t>
            </a:r>
            <a:endParaRPr lang="en-US" dirty="0"/>
          </a:p>
        </p:txBody>
      </p:sp>
      <p:pic>
        <p:nvPicPr>
          <p:cNvPr id="5" name="Content Placeholder 4">
            <a:extLst>
              <a:ext uri="{FF2B5EF4-FFF2-40B4-BE49-F238E27FC236}">
                <a16:creationId xmlns:a16="http://schemas.microsoft.com/office/drawing/2014/main" id="{60F4441B-566D-900A-E6A6-E41321A11122}"/>
              </a:ext>
            </a:extLst>
          </p:cNvPr>
          <p:cNvPicPr>
            <a:picLocks noGrp="1" noChangeAspect="1"/>
          </p:cNvPicPr>
          <p:nvPr>
            <p:ph idx="1"/>
          </p:nvPr>
        </p:nvPicPr>
        <p:blipFill>
          <a:blip r:embed="rId2"/>
          <a:stretch>
            <a:fillRect/>
          </a:stretch>
        </p:blipFill>
        <p:spPr>
          <a:xfrm>
            <a:off x="1097280" y="2033705"/>
            <a:ext cx="2893400" cy="1395295"/>
          </a:xfrm>
        </p:spPr>
      </p:pic>
    </p:spTree>
    <p:extLst>
      <p:ext uri="{BB962C8B-B14F-4D97-AF65-F5344CB8AC3E}">
        <p14:creationId xmlns:p14="http://schemas.microsoft.com/office/powerpoint/2010/main" val="140212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28DB-AFC6-1236-69A2-1975ACB402E3}"/>
              </a:ext>
            </a:extLst>
          </p:cNvPr>
          <p:cNvSpPr>
            <a:spLocks noGrp="1"/>
          </p:cNvSpPr>
          <p:nvPr>
            <p:ph type="title"/>
          </p:nvPr>
        </p:nvSpPr>
        <p:spPr/>
        <p:txBody>
          <a:bodyPr>
            <a:normAutofit/>
          </a:bodyPr>
          <a:lstStyle/>
          <a:p>
            <a:r>
              <a:rPr lang="en-US" b="0" i="0" dirty="0">
                <a:solidFill>
                  <a:srgbClr val="4D575D"/>
                </a:solidFill>
                <a:effectLst/>
                <a:latin typeface="Gotham Rounded SSm A"/>
              </a:rPr>
              <a:t>Write a query to display details of the students whose </a:t>
            </a:r>
            <a:r>
              <a:rPr lang="en-US" b="1" i="0" dirty="0">
                <a:solidFill>
                  <a:srgbClr val="4D575D"/>
                </a:solidFill>
                <a:effectLst/>
                <a:latin typeface="Gotham Rounded SSm A"/>
              </a:rPr>
              <a:t>first name starts with a.</a:t>
            </a:r>
            <a:endParaRPr lang="en-US" dirty="0"/>
          </a:p>
        </p:txBody>
      </p:sp>
      <p:pic>
        <p:nvPicPr>
          <p:cNvPr id="5" name="Content Placeholder 4">
            <a:extLst>
              <a:ext uri="{FF2B5EF4-FFF2-40B4-BE49-F238E27FC236}">
                <a16:creationId xmlns:a16="http://schemas.microsoft.com/office/drawing/2014/main" id="{04B469FD-DFCC-98C6-B9A8-30865F1B43F6}"/>
              </a:ext>
            </a:extLst>
          </p:cNvPr>
          <p:cNvPicPr>
            <a:picLocks noGrp="1" noChangeAspect="1"/>
          </p:cNvPicPr>
          <p:nvPr>
            <p:ph idx="1"/>
          </p:nvPr>
        </p:nvPicPr>
        <p:blipFill>
          <a:blip r:embed="rId2"/>
          <a:stretch>
            <a:fillRect/>
          </a:stretch>
        </p:blipFill>
        <p:spPr>
          <a:xfrm>
            <a:off x="1097279" y="2499389"/>
            <a:ext cx="4783237" cy="1305695"/>
          </a:xfrm>
        </p:spPr>
      </p:pic>
    </p:spTree>
    <p:extLst>
      <p:ext uri="{BB962C8B-B14F-4D97-AF65-F5344CB8AC3E}">
        <p14:creationId xmlns:p14="http://schemas.microsoft.com/office/powerpoint/2010/main" val="24464642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TotalTime>
  <Words>212</Words>
  <Application>Microsoft Office PowerPoint</Application>
  <PresentationFormat>Widescreen</PresentationFormat>
  <Paragraphs>11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Retrospect</vt:lpstr>
      <vt:lpstr>School Ranking Analysis</vt:lpstr>
      <vt:lpstr>Write a query to create a students table with appropriate data types for student id, student first name, student last name, class, and age where the student last name, student first name, and student id should be a NOT NULL constraint, and the student id should be in a primary key.</vt:lpstr>
      <vt:lpstr>Write a query to create a marksheet table that includes score, year, ranking, class, and student id.</vt:lpstr>
      <vt:lpstr>Write a query to insert values in students and marksheet tables.</vt:lpstr>
      <vt:lpstr>Write a query to display student id and student first name from the student table if the age is greater than or equal to 16 and the student's last name is Kumar.</vt:lpstr>
      <vt:lpstr>Write a query to display all the details from the marksheet table if the score is between 800 and 1000.</vt:lpstr>
      <vt:lpstr>Write a query to display the marksheet details from the marksheet table by adding 5 to the score and by naming the column as new score.</vt:lpstr>
      <vt:lpstr>Write a query to display the marksheet table in descending order of the  score.</vt:lpstr>
      <vt:lpstr>Write a query to display details of the students whose first name starts with a.</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a Presentation</dc:title>
  <dc:subject/>
  <dc:creator>Orians, A.J.</dc:creator>
  <cp:keywords/>
  <dc:description/>
  <cp:lastModifiedBy>madhavan Vijayakumar</cp:lastModifiedBy>
  <cp:revision>9</cp:revision>
  <dcterms:modified xsi:type="dcterms:W3CDTF">2023-08-07T12:09:04Z</dcterms:modified>
  <cp:category/>
</cp:coreProperties>
</file>