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4" r:id="rId20"/>
    <p:sldId id="275"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FA0229-294F-4DC7-B020-BD5D7CC274E4}"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A150A-D683-4FBD-9363-BFCC7CE9DDD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82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A0229-294F-4DC7-B020-BD5D7CC274E4}"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A150A-D683-4FBD-9363-BFCC7CE9DDDC}" type="slidenum">
              <a:rPr lang="en-US" smtClean="0"/>
              <a:t>‹#›</a:t>
            </a:fld>
            <a:endParaRPr lang="en-US"/>
          </a:p>
        </p:txBody>
      </p:sp>
    </p:spTree>
    <p:extLst>
      <p:ext uri="{BB962C8B-B14F-4D97-AF65-F5344CB8AC3E}">
        <p14:creationId xmlns:p14="http://schemas.microsoft.com/office/powerpoint/2010/main" val="64847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A0229-294F-4DC7-B020-BD5D7CC274E4}"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A150A-D683-4FBD-9363-BFCC7CE9DDDC}" type="slidenum">
              <a:rPr lang="en-US" smtClean="0"/>
              <a:t>‹#›</a:t>
            </a:fld>
            <a:endParaRPr lang="en-US"/>
          </a:p>
        </p:txBody>
      </p:sp>
    </p:spTree>
    <p:extLst>
      <p:ext uri="{BB962C8B-B14F-4D97-AF65-F5344CB8AC3E}">
        <p14:creationId xmlns:p14="http://schemas.microsoft.com/office/powerpoint/2010/main" val="145611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A0229-294F-4DC7-B020-BD5D7CC274E4}"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A150A-D683-4FBD-9363-BFCC7CE9DDDC}" type="slidenum">
              <a:rPr lang="en-US" smtClean="0"/>
              <a:t>‹#›</a:t>
            </a:fld>
            <a:endParaRPr lang="en-US"/>
          </a:p>
        </p:txBody>
      </p:sp>
    </p:spTree>
    <p:extLst>
      <p:ext uri="{BB962C8B-B14F-4D97-AF65-F5344CB8AC3E}">
        <p14:creationId xmlns:p14="http://schemas.microsoft.com/office/powerpoint/2010/main" val="2710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A0229-294F-4DC7-B020-BD5D7CC274E4}"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A150A-D683-4FBD-9363-BFCC7CE9DDD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6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FA0229-294F-4DC7-B020-BD5D7CC274E4}"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A150A-D683-4FBD-9363-BFCC7CE9DDDC}" type="slidenum">
              <a:rPr lang="en-US" smtClean="0"/>
              <a:t>‹#›</a:t>
            </a:fld>
            <a:endParaRPr lang="en-US"/>
          </a:p>
        </p:txBody>
      </p:sp>
    </p:spTree>
    <p:extLst>
      <p:ext uri="{BB962C8B-B14F-4D97-AF65-F5344CB8AC3E}">
        <p14:creationId xmlns:p14="http://schemas.microsoft.com/office/powerpoint/2010/main" val="4205708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FA0229-294F-4DC7-B020-BD5D7CC274E4}" type="datetimeFigureOut">
              <a:rPr lang="en-US" smtClean="0"/>
              <a:t>8/8/2023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6A150A-D683-4FBD-9363-BFCC7CE9DDDC}" type="slidenum">
              <a:rPr lang="en-US" smtClean="0"/>
              <a:t>‹#›</a:t>
            </a:fld>
            <a:endParaRPr lang="en-US"/>
          </a:p>
        </p:txBody>
      </p:sp>
    </p:spTree>
    <p:extLst>
      <p:ext uri="{BB962C8B-B14F-4D97-AF65-F5344CB8AC3E}">
        <p14:creationId xmlns:p14="http://schemas.microsoft.com/office/powerpoint/2010/main" val="334753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FA0229-294F-4DC7-B020-BD5D7CC274E4}" type="datetimeFigureOut">
              <a:rPr lang="en-US" smtClean="0"/>
              <a:t>8/8/2023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6A150A-D683-4FBD-9363-BFCC7CE9DDDC}" type="slidenum">
              <a:rPr lang="en-US" smtClean="0"/>
              <a:t>‹#›</a:t>
            </a:fld>
            <a:endParaRPr lang="en-US"/>
          </a:p>
        </p:txBody>
      </p:sp>
    </p:spTree>
    <p:extLst>
      <p:ext uri="{BB962C8B-B14F-4D97-AF65-F5344CB8AC3E}">
        <p14:creationId xmlns:p14="http://schemas.microsoft.com/office/powerpoint/2010/main" val="368636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FA0229-294F-4DC7-B020-BD5D7CC274E4}" type="datetimeFigureOut">
              <a:rPr lang="en-US" smtClean="0"/>
              <a:t>8/8/2023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26A150A-D683-4FBD-9363-BFCC7CE9DDDC}" type="slidenum">
              <a:rPr lang="en-US" smtClean="0"/>
              <a:t>‹#›</a:t>
            </a:fld>
            <a:endParaRPr lang="en-US"/>
          </a:p>
        </p:txBody>
      </p:sp>
    </p:spTree>
    <p:extLst>
      <p:ext uri="{BB962C8B-B14F-4D97-AF65-F5344CB8AC3E}">
        <p14:creationId xmlns:p14="http://schemas.microsoft.com/office/powerpoint/2010/main" val="297475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FA0229-294F-4DC7-B020-BD5D7CC274E4}" type="datetimeFigureOut">
              <a:rPr lang="en-US" smtClean="0"/>
              <a:t>8/8/2023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6A150A-D683-4FBD-9363-BFCC7CE9DDDC}" type="slidenum">
              <a:rPr lang="en-US" smtClean="0"/>
              <a:t>‹#›</a:t>
            </a:fld>
            <a:endParaRPr lang="en-US"/>
          </a:p>
        </p:txBody>
      </p:sp>
    </p:spTree>
    <p:extLst>
      <p:ext uri="{BB962C8B-B14F-4D97-AF65-F5344CB8AC3E}">
        <p14:creationId xmlns:p14="http://schemas.microsoft.com/office/powerpoint/2010/main" val="3772900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A0229-294F-4DC7-B020-BD5D7CC274E4}"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A150A-D683-4FBD-9363-BFCC7CE9DDDC}" type="slidenum">
              <a:rPr lang="en-US" smtClean="0"/>
              <a:t>‹#›</a:t>
            </a:fld>
            <a:endParaRPr lang="en-US"/>
          </a:p>
        </p:txBody>
      </p:sp>
    </p:spTree>
    <p:extLst>
      <p:ext uri="{BB962C8B-B14F-4D97-AF65-F5344CB8AC3E}">
        <p14:creationId xmlns:p14="http://schemas.microsoft.com/office/powerpoint/2010/main" val="150628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FA0229-294F-4DC7-B020-BD5D7CC274E4}" type="datetimeFigureOut">
              <a:rPr lang="en-US" smtClean="0"/>
              <a:t>8/8/2023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6A150A-D683-4FBD-9363-BFCC7CE9DDD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455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CC3D-8BC7-475C-A279-CDB0D8204A26}"/>
              </a:ext>
            </a:extLst>
          </p:cNvPr>
          <p:cNvSpPr>
            <a:spLocks noGrp="1"/>
          </p:cNvSpPr>
          <p:nvPr>
            <p:ph type="ctrTitle"/>
          </p:nvPr>
        </p:nvSpPr>
        <p:spPr/>
        <p:txBody>
          <a:bodyPr/>
          <a:lstStyle/>
          <a:p>
            <a:r>
              <a:rPr lang="en-US" dirty="0"/>
              <a:t>Science </a:t>
            </a:r>
            <a:r>
              <a:rPr lang="en-US" dirty="0" err="1"/>
              <a:t>Qtech</a:t>
            </a:r>
            <a:r>
              <a:rPr lang="en-US" dirty="0"/>
              <a:t> Employee Performance Mapping</a:t>
            </a:r>
          </a:p>
        </p:txBody>
      </p:sp>
      <p:sp>
        <p:nvSpPr>
          <p:cNvPr id="3" name="Subtitle 2">
            <a:extLst>
              <a:ext uri="{FF2B5EF4-FFF2-40B4-BE49-F238E27FC236}">
                <a16:creationId xmlns:a16="http://schemas.microsoft.com/office/drawing/2014/main" id="{C37FBA99-FF3C-31A0-2C29-DE078BF33C72}"/>
              </a:ext>
            </a:extLst>
          </p:cNvPr>
          <p:cNvSpPr>
            <a:spLocks noGrp="1"/>
          </p:cNvSpPr>
          <p:nvPr>
            <p:ph type="subTitle" idx="1"/>
          </p:nvPr>
        </p:nvSpPr>
        <p:spPr/>
        <p:txBody>
          <a:bodyPr/>
          <a:lstStyle/>
          <a:p>
            <a:r>
              <a:rPr lang="en-US" dirty="0" err="1"/>
              <a:t>Sql</a:t>
            </a:r>
            <a:r>
              <a:rPr lang="en-US" dirty="0"/>
              <a:t> </a:t>
            </a:r>
            <a:r>
              <a:rPr lang="en-US" dirty="0" err="1"/>
              <a:t>scripT</a:t>
            </a:r>
            <a:endParaRPr lang="en-US" dirty="0"/>
          </a:p>
        </p:txBody>
      </p:sp>
    </p:spTree>
    <p:extLst>
      <p:ext uri="{BB962C8B-B14F-4D97-AF65-F5344CB8AC3E}">
        <p14:creationId xmlns:p14="http://schemas.microsoft.com/office/powerpoint/2010/main" val="3080600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B941-AA64-A4C6-5441-57BDF61E4782}"/>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list only those employees who have someone reporting to them. Also, show the number of reporters (including the President).</a:t>
            </a:r>
            <a:endParaRPr lang="en-US" sz="2800" dirty="0"/>
          </a:p>
        </p:txBody>
      </p:sp>
      <p:pic>
        <p:nvPicPr>
          <p:cNvPr id="5" name="Content Placeholder 4">
            <a:extLst>
              <a:ext uri="{FF2B5EF4-FFF2-40B4-BE49-F238E27FC236}">
                <a16:creationId xmlns:a16="http://schemas.microsoft.com/office/drawing/2014/main" id="{A95F2A02-C2C3-E807-9716-1419AA68559B}"/>
              </a:ext>
            </a:extLst>
          </p:cNvPr>
          <p:cNvPicPr>
            <a:picLocks noGrp="1" noChangeAspect="1"/>
          </p:cNvPicPr>
          <p:nvPr>
            <p:ph idx="1"/>
          </p:nvPr>
        </p:nvPicPr>
        <p:blipFill>
          <a:blip r:embed="rId2"/>
          <a:stretch>
            <a:fillRect/>
          </a:stretch>
        </p:blipFill>
        <p:spPr>
          <a:xfrm>
            <a:off x="1097279" y="2019065"/>
            <a:ext cx="6830275" cy="1209327"/>
          </a:xfrm>
        </p:spPr>
      </p:pic>
    </p:spTree>
    <p:extLst>
      <p:ext uri="{BB962C8B-B14F-4D97-AF65-F5344CB8AC3E}">
        <p14:creationId xmlns:p14="http://schemas.microsoft.com/office/powerpoint/2010/main" val="615254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6277-FF8A-5CD2-DD6B-A0DE59AB1543}"/>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list down all the employees from the healthcare and finance departments using union. Take data from the employee record table.</a:t>
            </a:r>
            <a:endParaRPr lang="en-US" sz="2800" dirty="0"/>
          </a:p>
        </p:txBody>
      </p:sp>
      <p:pic>
        <p:nvPicPr>
          <p:cNvPr id="9" name="Content Placeholder 8">
            <a:extLst>
              <a:ext uri="{FF2B5EF4-FFF2-40B4-BE49-F238E27FC236}">
                <a16:creationId xmlns:a16="http://schemas.microsoft.com/office/drawing/2014/main" id="{8E011E0D-CF57-F65E-C913-677A42004AFF}"/>
              </a:ext>
            </a:extLst>
          </p:cNvPr>
          <p:cNvPicPr>
            <a:picLocks noGrp="1" noChangeAspect="1"/>
          </p:cNvPicPr>
          <p:nvPr>
            <p:ph idx="1"/>
          </p:nvPr>
        </p:nvPicPr>
        <p:blipFill>
          <a:blip r:embed="rId2"/>
          <a:stretch>
            <a:fillRect/>
          </a:stretch>
        </p:blipFill>
        <p:spPr>
          <a:xfrm>
            <a:off x="1097280" y="1935351"/>
            <a:ext cx="4635568" cy="2132796"/>
          </a:xfrm>
        </p:spPr>
      </p:pic>
    </p:spTree>
    <p:extLst>
      <p:ext uri="{BB962C8B-B14F-4D97-AF65-F5344CB8AC3E}">
        <p14:creationId xmlns:p14="http://schemas.microsoft.com/office/powerpoint/2010/main" val="2568502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453E-3317-8FBC-229B-D8038527474D}"/>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list down employee details such as EMP_ID, FIRST_NAME, LAST_NAME, ROLE, DEPARTMENT, and EMP_RATING grouped by dept. Also include the respective employee rating along with the max emp rating for the department.</a:t>
            </a:r>
            <a:endParaRPr lang="en-US" sz="2800" dirty="0"/>
          </a:p>
        </p:txBody>
      </p:sp>
      <p:pic>
        <p:nvPicPr>
          <p:cNvPr id="5" name="Content Placeholder 4">
            <a:extLst>
              <a:ext uri="{FF2B5EF4-FFF2-40B4-BE49-F238E27FC236}">
                <a16:creationId xmlns:a16="http://schemas.microsoft.com/office/drawing/2014/main" id="{4E5D249D-44F3-6917-5479-7742D2437E70}"/>
              </a:ext>
            </a:extLst>
          </p:cNvPr>
          <p:cNvPicPr>
            <a:picLocks noGrp="1" noChangeAspect="1"/>
          </p:cNvPicPr>
          <p:nvPr>
            <p:ph idx="1"/>
          </p:nvPr>
        </p:nvPicPr>
        <p:blipFill>
          <a:blip r:embed="rId2"/>
          <a:stretch>
            <a:fillRect/>
          </a:stretch>
        </p:blipFill>
        <p:spPr>
          <a:xfrm>
            <a:off x="1097280" y="1981406"/>
            <a:ext cx="6706539" cy="1620210"/>
          </a:xfrm>
        </p:spPr>
      </p:pic>
    </p:spTree>
    <p:extLst>
      <p:ext uri="{BB962C8B-B14F-4D97-AF65-F5344CB8AC3E}">
        <p14:creationId xmlns:p14="http://schemas.microsoft.com/office/powerpoint/2010/main" val="3988841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9CAB-5ECD-D47D-AC9E-79C26BD67F52}"/>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calculate the minimum and the maximum salary of the employees in each role. Take data from the employee record table.</a:t>
            </a:r>
            <a:endParaRPr lang="en-US" sz="2800" dirty="0"/>
          </a:p>
        </p:txBody>
      </p:sp>
      <p:pic>
        <p:nvPicPr>
          <p:cNvPr id="9" name="Content Placeholder 8">
            <a:extLst>
              <a:ext uri="{FF2B5EF4-FFF2-40B4-BE49-F238E27FC236}">
                <a16:creationId xmlns:a16="http://schemas.microsoft.com/office/drawing/2014/main" id="{A99535B4-B8D6-38D4-EA17-1D6DED5A4F8D}"/>
              </a:ext>
            </a:extLst>
          </p:cNvPr>
          <p:cNvPicPr>
            <a:picLocks noGrp="1" noChangeAspect="1"/>
          </p:cNvPicPr>
          <p:nvPr>
            <p:ph idx="1"/>
          </p:nvPr>
        </p:nvPicPr>
        <p:blipFill>
          <a:blip r:embed="rId2"/>
          <a:stretch>
            <a:fillRect/>
          </a:stretch>
        </p:blipFill>
        <p:spPr>
          <a:xfrm>
            <a:off x="1097280" y="2300396"/>
            <a:ext cx="6233544" cy="844020"/>
          </a:xfrm>
        </p:spPr>
      </p:pic>
    </p:spTree>
    <p:extLst>
      <p:ext uri="{BB962C8B-B14F-4D97-AF65-F5344CB8AC3E}">
        <p14:creationId xmlns:p14="http://schemas.microsoft.com/office/powerpoint/2010/main" val="3967637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524A-F4D0-20A5-61E6-6B70651045F8}"/>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assign ranks to each employee based on their experience. Take data from the employee record table.</a:t>
            </a:r>
            <a:endParaRPr lang="en-US" sz="2800" dirty="0"/>
          </a:p>
        </p:txBody>
      </p:sp>
      <p:pic>
        <p:nvPicPr>
          <p:cNvPr id="5" name="Content Placeholder 4">
            <a:extLst>
              <a:ext uri="{FF2B5EF4-FFF2-40B4-BE49-F238E27FC236}">
                <a16:creationId xmlns:a16="http://schemas.microsoft.com/office/drawing/2014/main" id="{E0028101-531D-89EB-1BEB-D4D2765F5679}"/>
              </a:ext>
            </a:extLst>
          </p:cNvPr>
          <p:cNvPicPr>
            <a:picLocks noGrp="1" noChangeAspect="1"/>
          </p:cNvPicPr>
          <p:nvPr>
            <p:ph idx="1"/>
          </p:nvPr>
        </p:nvPicPr>
        <p:blipFill>
          <a:blip r:embed="rId2"/>
          <a:stretch>
            <a:fillRect/>
          </a:stretch>
        </p:blipFill>
        <p:spPr>
          <a:xfrm>
            <a:off x="1380830" y="2462437"/>
            <a:ext cx="4772811" cy="793947"/>
          </a:xfrm>
        </p:spPr>
      </p:pic>
    </p:spTree>
    <p:extLst>
      <p:ext uri="{BB962C8B-B14F-4D97-AF65-F5344CB8AC3E}">
        <p14:creationId xmlns:p14="http://schemas.microsoft.com/office/powerpoint/2010/main" val="2788482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D695-3688-42C5-5FA8-29F3B27951B6}"/>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create a view that displays employees in various countries whose salary is more than six thousand. Take data from the employee record table.</a:t>
            </a:r>
            <a:endParaRPr lang="en-US" sz="2800" dirty="0"/>
          </a:p>
        </p:txBody>
      </p:sp>
      <p:pic>
        <p:nvPicPr>
          <p:cNvPr id="5" name="Content Placeholder 4">
            <a:extLst>
              <a:ext uri="{FF2B5EF4-FFF2-40B4-BE49-F238E27FC236}">
                <a16:creationId xmlns:a16="http://schemas.microsoft.com/office/drawing/2014/main" id="{1DAF4E94-98AC-DDC4-8B43-3DB699858DD1}"/>
              </a:ext>
            </a:extLst>
          </p:cNvPr>
          <p:cNvPicPr>
            <a:picLocks noGrp="1" noChangeAspect="1"/>
          </p:cNvPicPr>
          <p:nvPr>
            <p:ph idx="1"/>
          </p:nvPr>
        </p:nvPicPr>
        <p:blipFill>
          <a:blip r:embed="rId2"/>
          <a:stretch>
            <a:fillRect/>
          </a:stretch>
        </p:blipFill>
        <p:spPr>
          <a:xfrm>
            <a:off x="1097280" y="2193317"/>
            <a:ext cx="4482426" cy="1238004"/>
          </a:xfrm>
        </p:spPr>
      </p:pic>
    </p:spTree>
    <p:extLst>
      <p:ext uri="{BB962C8B-B14F-4D97-AF65-F5344CB8AC3E}">
        <p14:creationId xmlns:p14="http://schemas.microsoft.com/office/powerpoint/2010/main" val="1109965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D4132-03A4-7CC9-663F-894F944EDEA7}"/>
              </a:ext>
            </a:extLst>
          </p:cNvPr>
          <p:cNvSpPr>
            <a:spLocks noGrp="1"/>
          </p:cNvSpPr>
          <p:nvPr>
            <p:ph type="title"/>
          </p:nvPr>
        </p:nvSpPr>
        <p:spPr/>
        <p:txBody>
          <a:bodyPr>
            <a:noAutofit/>
          </a:bodyPr>
          <a:lstStyle/>
          <a:p>
            <a:br>
              <a:rPr lang="en-US" sz="2800" dirty="0"/>
            </a:br>
            <a:r>
              <a:rPr lang="en-US" sz="2800" b="0" i="0" dirty="0">
                <a:solidFill>
                  <a:srgbClr val="4D575D"/>
                </a:solidFill>
                <a:effectLst/>
                <a:latin typeface="Gotham Rounded SSm A"/>
              </a:rPr>
              <a:t>Write a nested query to find employees with experience of more than ten years. Take data from the employee record table.</a:t>
            </a:r>
            <a:endParaRPr lang="en-US" sz="2800" dirty="0"/>
          </a:p>
        </p:txBody>
      </p:sp>
      <p:pic>
        <p:nvPicPr>
          <p:cNvPr id="9" name="Content Placeholder 8">
            <a:extLst>
              <a:ext uri="{FF2B5EF4-FFF2-40B4-BE49-F238E27FC236}">
                <a16:creationId xmlns:a16="http://schemas.microsoft.com/office/drawing/2014/main" id="{316D2981-B16A-56E9-E976-3ABE0420082F}"/>
              </a:ext>
            </a:extLst>
          </p:cNvPr>
          <p:cNvPicPr>
            <a:picLocks noGrp="1" noChangeAspect="1"/>
          </p:cNvPicPr>
          <p:nvPr>
            <p:ph idx="1"/>
          </p:nvPr>
        </p:nvPicPr>
        <p:blipFill>
          <a:blip r:embed="rId2"/>
          <a:stretch>
            <a:fillRect/>
          </a:stretch>
        </p:blipFill>
        <p:spPr>
          <a:xfrm>
            <a:off x="1194647" y="2323258"/>
            <a:ext cx="4003285" cy="774505"/>
          </a:xfrm>
        </p:spPr>
      </p:pic>
    </p:spTree>
    <p:extLst>
      <p:ext uri="{BB962C8B-B14F-4D97-AF65-F5344CB8AC3E}">
        <p14:creationId xmlns:p14="http://schemas.microsoft.com/office/powerpoint/2010/main" val="3597070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400FB-915F-28B7-B94C-3DEE94A17519}"/>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create a stored procedure to retrieve the details of the employees whose experience is more than three years. Take data from the employee record table.</a:t>
            </a:r>
            <a:endParaRPr lang="en-US" sz="2800" dirty="0"/>
          </a:p>
        </p:txBody>
      </p:sp>
      <p:pic>
        <p:nvPicPr>
          <p:cNvPr id="5" name="Content Placeholder 4">
            <a:extLst>
              <a:ext uri="{FF2B5EF4-FFF2-40B4-BE49-F238E27FC236}">
                <a16:creationId xmlns:a16="http://schemas.microsoft.com/office/drawing/2014/main" id="{3C26EF18-2CE5-1A18-CCAA-4E30F85135C8}"/>
              </a:ext>
            </a:extLst>
          </p:cNvPr>
          <p:cNvPicPr>
            <a:picLocks noGrp="1" noChangeAspect="1"/>
          </p:cNvPicPr>
          <p:nvPr>
            <p:ph idx="1"/>
          </p:nvPr>
        </p:nvPicPr>
        <p:blipFill>
          <a:blip r:embed="rId2"/>
          <a:stretch>
            <a:fillRect/>
          </a:stretch>
        </p:blipFill>
        <p:spPr>
          <a:xfrm>
            <a:off x="1097280" y="1896166"/>
            <a:ext cx="4146524" cy="2526044"/>
          </a:xfrm>
        </p:spPr>
      </p:pic>
    </p:spTree>
    <p:extLst>
      <p:ext uri="{BB962C8B-B14F-4D97-AF65-F5344CB8AC3E}">
        <p14:creationId xmlns:p14="http://schemas.microsoft.com/office/powerpoint/2010/main" val="1915608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E506-CA78-F80E-B4B9-FFBADC85C5E8}"/>
              </a:ext>
            </a:extLst>
          </p:cNvPr>
          <p:cNvSpPr txBox="1">
            <a:spLocks/>
          </p:cNvSpPr>
          <p:nvPr/>
        </p:nvSpPr>
        <p:spPr>
          <a:xfrm>
            <a:off x="556104" y="152463"/>
            <a:ext cx="10058400" cy="2404126"/>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000">
                <a:solidFill>
                  <a:srgbClr val="4D575D"/>
                </a:solidFill>
                <a:latin typeface="Gotham Rounded SSm A"/>
              </a:rPr>
              <a:t>Write a query using stored functions in the project table to check whether the job profile assigned to each employee in the data science team matches the organization’s set standard.</a:t>
            </a:r>
            <a:br>
              <a:rPr lang="en-US" sz="2000">
                <a:solidFill>
                  <a:srgbClr val="4D575D"/>
                </a:solidFill>
                <a:latin typeface="Gotham Rounded SSm A"/>
              </a:rPr>
            </a:br>
            <a:r>
              <a:rPr lang="en-US" sz="2000">
                <a:solidFill>
                  <a:srgbClr val="4D575D"/>
                </a:solidFill>
                <a:latin typeface="Gotham Rounded SSm A"/>
              </a:rPr>
              <a:t> </a:t>
            </a:r>
            <a:br>
              <a:rPr lang="en-US" sz="2000">
                <a:solidFill>
                  <a:srgbClr val="4D575D"/>
                </a:solidFill>
                <a:latin typeface="Gotham Rounded SSm A"/>
              </a:rPr>
            </a:br>
            <a:r>
              <a:rPr lang="en-US" sz="2000">
                <a:solidFill>
                  <a:srgbClr val="4D575D"/>
                </a:solidFill>
                <a:latin typeface="Gotham Rounded SSm A"/>
              </a:rPr>
              <a:t>The standard being:</a:t>
            </a:r>
            <a:br>
              <a:rPr lang="en-US" sz="2000">
                <a:solidFill>
                  <a:srgbClr val="4D575D"/>
                </a:solidFill>
                <a:latin typeface="Gotham Rounded SSm A"/>
              </a:rPr>
            </a:br>
            <a:r>
              <a:rPr lang="en-US" sz="2000">
                <a:solidFill>
                  <a:srgbClr val="4D575D"/>
                </a:solidFill>
                <a:latin typeface="Gotham Rounded SSm A"/>
              </a:rPr>
              <a:t>For an employee with experience less than or equal to 2 years assign 'JUNIOR DATA SCIENTIST',</a:t>
            </a:r>
            <a:br>
              <a:rPr lang="en-US" sz="2000">
                <a:solidFill>
                  <a:srgbClr val="4D575D"/>
                </a:solidFill>
                <a:latin typeface="Gotham Rounded SSm A"/>
              </a:rPr>
            </a:br>
            <a:r>
              <a:rPr lang="en-US" sz="2000">
                <a:solidFill>
                  <a:srgbClr val="4D575D"/>
                </a:solidFill>
                <a:latin typeface="Gotham Rounded SSm A"/>
              </a:rPr>
              <a:t>For an employee with the experience of 2 to 5 years assign 'ASSOCIATE DATA SCIENTIST',</a:t>
            </a:r>
            <a:br>
              <a:rPr lang="en-US" sz="2000">
                <a:solidFill>
                  <a:srgbClr val="4D575D"/>
                </a:solidFill>
                <a:latin typeface="Gotham Rounded SSm A"/>
              </a:rPr>
            </a:br>
            <a:r>
              <a:rPr lang="en-US" sz="2000">
                <a:solidFill>
                  <a:srgbClr val="4D575D"/>
                </a:solidFill>
                <a:latin typeface="Gotham Rounded SSm A"/>
              </a:rPr>
              <a:t>For an employee with the experience of 5 to 10 years assign 'SENIOR DATA SCIENTIST',</a:t>
            </a:r>
            <a:br>
              <a:rPr lang="en-US" sz="2000">
                <a:solidFill>
                  <a:srgbClr val="4D575D"/>
                </a:solidFill>
                <a:latin typeface="Gotham Rounded SSm A"/>
              </a:rPr>
            </a:br>
            <a:r>
              <a:rPr lang="en-US" sz="2000">
                <a:solidFill>
                  <a:srgbClr val="4D575D"/>
                </a:solidFill>
                <a:latin typeface="Gotham Rounded SSm A"/>
              </a:rPr>
              <a:t>For an employee with the experience of 10 to 12 years assign 'LEAD DATA SCIENTIST',</a:t>
            </a:r>
            <a:br>
              <a:rPr lang="en-US" sz="2000">
                <a:solidFill>
                  <a:srgbClr val="4D575D"/>
                </a:solidFill>
                <a:latin typeface="Gotham Rounded SSm A"/>
              </a:rPr>
            </a:br>
            <a:r>
              <a:rPr lang="en-US" sz="2000">
                <a:solidFill>
                  <a:srgbClr val="4D575D"/>
                </a:solidFill>
                <a:latin typeface="Gotham Rounded SSm A"/>
              </a:rPr>
              <a:t>For an employee with the experience of 12 to 16 years assign 'MANAGER'.</a:t>
            </a:r>
            <a:endParaRPr lang="en-US" sz="2000" dirty="0"/>
          </a:p>
        </p:txBody>
      </p:sp>
      <p:pic>
        <p:nvPicPr>
          <p:cNvPr id="6" name="Picture 5">
            <a:extLst>
              <a:ext uri="{FF2B5EF4-FFF2-40B4-BE49-F238E27FC236}">
                <a16:creationId xmlns:a16="http://schemas.microsoft.com/office/drawing/2014/main" id="{AFAC5999-23D1-3462-8C0D-C2BE3C700A34}"/>
              </a:ext>
            </a:extLst>
          </p:cNvPr>
          <p:cNvPicPr>
            <a:picLocks noChangeAspect="1"/>
          </p:cNvPicPr>
          <p:nvPr/>
        </p:nvPicPr>
        <p:blipFill>
          <a:blip r:embed="rId2"/>
          <a:stretch>
            <a:fillRect/>
          </a:stretch>
        </p:blipFill>
        <p:spPr>
          <a:xfrm>
            <a:off x="556104" y="2806166"/>
            <a:ext cx="5210214" cy="2815520"/>
          </a:xfrm>
          <a:prstGeom prst="rect">
            <a:avLst/>
          </a:prstGeom>
        </p:spPr>
      </p:pic>
    </p:spTree>
    <p:extLst>
      <p:ext uri="{BB962C8B-B14F-4D97-AF65-F5344CB8AC3E}">
        <p14:creationId xmlns:p14="http://schemas.microsoft.com/office/powerpoint/2010/main" val="148477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BFBD-EDF0-9710-9EC5-DB5AAB23FF67}"/>
              </a:ext>
            </a:extLst>
          </p:cNvPr>
          <p:cNvSpPr>
            <a:spLocks noGrp="1"/>
          </p:cNvSpPr>
          <p:nvPr>
            <p:ph type="title"/>
          </p:nvPr>
        </p:nvSpPr>
        <p:spPr/>
        <p:txBody>
          <a:bodyPr>
            <a:noAutofit/>
          </a:bodyPr>
          <a:lstStyle/>
          <a:p>
            <a:r>
              <a:rPr lang="en-US" sz="2800" b="0" i="0" dirty="0">
                <a:solidFill>
                  <a:srgbClr val="4D575D"/>
                </a:solidFill>
                <a:effectLst/>
                <a:latin typeface="Gotham Rounded SSm A"/>
              </a:rPr>
              <a:t>Create an index to improve the cost and performance of the query to find the employee whose FIRST_NAME is ‘Eric’ in the employee table after checking the execution plan.</a:t>
            </a:r>
            <a:endParaRPr lang="en-US" sz="2800" dirty="0"/>
          </a:p>
        </p:txBody>
      </p:sp>
      <p:pic>
        <p:nvPicPr>
          <p:cNvPr id="9" name="Content Placeholder 8">
            <a:extLst>
              <a:ext uri="{FF2B5EF4-FFF2-40B4-BE49-F238E27FC236}">
                <a16:creationId xmlns:a16="http://schemas.microsoft.com/office/drawing/2014/main" id="{E83590A6-8CC0-41EE-C9E7-E230803C530E}"/>
              </a:ext>
            </a:extLst>
          </p:cNvPr>
          <p:cNvPicPr>
            <a:picLocks noGrp="1" noChangeAspect="1"/>
          </p:cNvPicPr>
          <p:nvPr>
            <p:ph idx="1"/>
          </p:nvPr>
        </p:nvPicPr>
        <p:blipFill>
          <a:blip r:embed="rId2"/>
          <a:stretch>
            <a:fillRect/>
          </a:stretch>
        </p:blipFill>
        <p:spPr>
          <a:xfrm>
            <a:off x="1097280" y="2463606"/>
            <a:ext cx="7692157" cy="935533"/>
          </a:xfrm>
        </p:spPr>
      </p:pic>
    </p:spTree>
    <p:extLst>
      <p:ext uri="{BB962C8B-B14F-4D97-AF65-F5344CB8AC3E}">
        <p14:creationId xmlns:p14="http://schemas.microsoft.com/office/powerpoint/2010/main" val="404799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C68F-778D-2B99-4619-0CFE52A2DE19}"/>
              </a:ext>
            </a:extLst>
          </p:cNvPr>
          <p:cNvSpPr>
            <a:spLocks noGrp="1"/>
          </p:cNvSpPr>
          <p:nvPr>
            <p:ph type="title"/>
          </p:nvPr>
        </p:nvSpPr>
        <p:spPr/>
        <p:txBody>
          <a:bodyPr>
            <a:normAutofit/>
          </a:bodyPr>
          <a:lstStyle/>
          <a:p>
            <a:r>
              <a:rPr lang="en-US" b="1" i="0" dirty="0">
                <a:solidFill>
                  <a:srgbClr val="4D575D"/>
                </a:solidFill>
                <a:effectLst/>
                <a:latin typeface="Gotham Rounded SSm A"/>
              </a:rPr>
              <a:t>Objective: </a:t>
            </a:r>
            <a:endParaRPr lang="en-US" dirty="0"/>
          </a:p>
        </p:txBody>
      </p:sp>
      <p:sp>
        <p:nvSpPr>
          <p:cNvPr id="3" name="Content Placeholder 2">
            <a:extLst>
              <a:ext uri="{FF2B5EF4-FFF2-40B4-BE49-F238E27FC236}">
                <a16:creationId xmlns:a16="http://schemas.microsoft.com/office/drawing/2014/main" id="{D88EC4B3-1C26-2DD4-596C-563BB7BC6C1A}"/>
              </a:ext>
            </a:extLst>
          </p:cNvPr>
          <p:cNvSpPr>
            <a:spLocks noGrp="1"/>
          </p:cNvSpPr>
          <p:nvPr>
            <p:ph idx="1"/>
          </p:nvPr>
        </p:nvSpPr>
        <p:spPr/>
        <p:txBody>
          <a:bodyPr>
            <a:normAutofit/>
          </a:bodyPr>
          <a:lstStyle/>
          <a:p>
            <a:r>
              <a:rPr lang="en-US" sz="2400" b="0" i="0" dirty="0">
                <a:solidFill>
                  <a:srgbClr val="4D575D"/>
                </a:solidFill>
                <a:effectLst/>
                <a:latin typeface="Gotham Rounded SSm A"/>
              </a:rPr>
              <a:t>To facilitate a better understanding, managers have provided ratings for each employee which will help the HR department </a:t>
            </a:r>
            <a:r>
              <a:rPr lang="en-US" sz="2400" dirty="0">
                <a:solidFill>
                  <a:srgbClr val="4D575D"/>
                </a:solidFill>
                <a:latin typeface="Gotham Rounded SSm A"/>
              </a:rPr>
              <a:t>to finalize profile standard. You also need to calculate bonuses to find extra cost for expenses. This will raise the overall performance of the organization by ensuring that all required employees receive training. T</a:t>
            </a:r>
            <a:r>
              <a:rPr lang="en-US" sz="2400" b="0" i="0" dirty="0">
                <a:solidFill>
                  <a:srgbClr val="4D575D"/>
                </a:solidFill>
                <a:effectLst/>
                <a:latin typeface="Gotham Rounded SSm A"/>
              </a:rPr>
              <a:t>he employee performance mapping. As a DBA, you should find the maximum salary of the employees and ensure that all jobs are meeting the organization’. </a:t>
            </a:r>
            <a:br>
              <a:rPr lang="en-US" sz="2400" b="0" i="0" dirty="0">
                <a:solidFill>
                  <a:srgbClr val="4D575D"/>
                </a:solidFill>
                <a:effectLst/>
                <a:latin typeface="Gotham Rounded SSm A"/>
              </a:rPr>
            </a:br>
            <a:endParaRPr lang="en-US" sz="2400" dirty="0"/>
          </a:p>
        </p:txBody>
      </p:sp>
    </p:spTree>
    <p:extLst>
      <p:ext uri="{BB962C8B-B14F-4D97-AF65-F5344CB8AC3E}">
        <p14:creationId xmlns:p14="http://schemas.microsoft.com/office/powerpoint/2010/main" val="2985306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9C92-5721-3E32-771F-A32862B37AA1}"/>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calculate the bonus for all the employees, based on their ratings and salaries </a:t>
            </a:r>
            <a:br>
              <a:rPr lang="en-US" sz="2800" b="0" i="0" dirty="0">
                <a:solidFill>
                  <a:srgbClr val="4D575D"/>
                </a:solidFill>
                <a:effectLst/>
                <a:latin typeface="Gotham Rounded SSm A"/>
              </a:rPr>
            </a:br>
            <a:r>
              <a:rPr lang="en-US" sz="2800" b="0" i="0" dirty="0">
                <a:solidFill>
                  <a:srgbClr val="4D575D"/>
                </a:solidFill>
                <a:effectLst/>
                <a:latin typeface="Gotham Rounded SSm A"/>
              </a:rPr>
              <a:t>(Use the formula: 5% of salary * employee rating).</a:t>
            </a:r>
            <a:endParaRPr lang="en-US" sz="2800" dirty="0"/>
          </a:p>
        </p:txBody>
      </p:sp>
      <p:pic>
        <p:nvPicPr>
          <p:cNvPr id="5" name="Content Placeholder 4">
            <a:extLst>
              <a:ext uri="{FF2B5EF4-FFF2-40B4-BE49-F238E27FC236}">
                <a16:creationId xmlns:a16="http://schemas.microsoft.com/office/drawing/2014/main" id="{2763A765-DB92-086B-AD76-2274EA548F7A}"/>
              </a:ext>
            </a:extLst>
          </p:cNvPr>
          <p:cNvPicPr>
            <a:picLocks noGrp="1" noChangeAspect="1"/>
          </p:cNvPicPr>
          <p:nvPr>
            <p:ph idx="1"/>
          </p:nvPr>
        </p:nvPicPr>
        <p:blipFill>
          <a:blip r:embed="rId2"/>
          <a:stretch>
            <a:fillRect/>
          </a:stretch>
        </p:blipFill>
        <p:spPr>
          <a:xfrm>
            <a:off x="1097280" y="2154527"/>
            <a:ext cx="6282788" cy="1017881"/>
          </a:xfrm>
        </p:spPr>
      </p:pic>
    </p:spTree>
    <p:extLst>
      <p:ext uri="{BB962C8B-B14F-4D97-AF65-F5344CB8AC3E}">
        <p14:creationId xmlns:p14="http://schemas.microsoft.com/office/powerpoint/2010/main" val="1684744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5D5B-3798-0B13-7AFC-E276560F8219}"/>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calculate the average salary distribution based on the continent and country. Take data from the employee record table.</a:t>
            </a:r>
            <a:endParaRPr lang="en-US" sz="2800" dirty="0"/>
          </a:p>
        </p:txBody>
      </p:sp>
      <p:pic>
        <p:nvPicPr>
          <p:cNvPr id="9" name="Content Placeholder 8">
            <a:extLst>
              <a:ext uri="{FF2B5EF4-FFF2-40B4-BE49-F238E27FC236}">
                <a16:creationId xmlns:a16="http://schemas.microsoft.com/office/drawing/2014/main" id="{36754D09-0DF8-1079-7595-CF6EA7F5B5C3}"/>
              </a:ext>
            </a:extLst>
          </p:cNvPr>
          <p:cNvPicPr>
            <a:picLocks noGrp="1" noChangeAspect="1"/>
          </p:cNvPicPr>
          <p:nvPr>
            <p:ph idx="1"/>
          </p:nvPr>
        </p:nvPicPr>
        <p:blipFill>
          <a:blip r:embed="rId2"/>
          <a:stretch>
            <a:fillRect/>
          </a:stretch>
        </p:blipFill>
        <p:spPr>
          <a:xfrm>
            <a:off x="1097280" y="2499369"/>
            <a:ext cx="4902304" cy="947505"/>
          </a:xfrm>
        </p:spPr>
      </p:pic>
    </p:spTree>
    <p:extLst>
      <p:ext uri="{BB962C8B-B14F-4D97-AF65-F5344CB8AC3E}">
        <p14:creationId xmlns:p14="http://schemas.microsoft.com/office/powerpoint/2010/main" val="2000601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B562-D3E3-B6BF-44CF-3410E9FC495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6284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8102-E7DA-B393-BE87-333EEF148432}"/>
              </a:ext>
            </a:extLst>
          </p:cNvPr>
          <p:cNvSpPr>
            <a:spLocks noGrp="1"/>
          </p:cNvSpPr>
          <p:nvPr>
            <p:ph type="title"/>
          </p:nvPr>
        </p:nvSpPr>
        <p:spPr/>
        <p:txBody>
          <a:bodyPr>
            <a:noAutofit/>
          </a:bodyPr>
          <a:lstStyle/>
          <a:p>
            <a:r>
              <a:rPr lang="en-US" sz="2800" b="0" i="0" dirty="0">
                <a:solidFill>
                  <a:srgbClr val="4D575D"/>
                </a:solidFill>
                <a:effectLst/>
                <a:latin typeface="Gotham Rounded SSm A"/>
              </a:rPr>
              <a:t>Create a database named employee, then import </a:t>
            </a:r>
            <a:r>
              <a:rPr lang="en-US" sz="2800" b="1" i="0" dirty="0">
                <a:solidFill>
                  <a:srgbClr val="4D575D"/>
                </a:solidFill>
                <a:effectLst/>
                <a:latin typeface="Gotham Rounded SSm A"/>
              </a:rPr>
              <a:t>data_science_team.csv </a:t>
            </a:r>
            <a:r>
              <a:rPr lang="en-US" sz="2800" b="0" i="0" dirty="0">
                <a:solidFill>
                  <a:srgbClr val="4D575D"/>
                </a:solidFill>
                <a:effectLst/>
                <a:latin typeface="Gotham Rounded SSm A"/>
              </a:rPr>
              <a:t>into the </a:t>
            </a:r>
            <a:r>
              <a:rPr lang="en-US" sz="2800" b="1" i="0" dirty="0">
                <a:solidFill>
                  <a:srgbClr val="4D575D"/>
                </a:solidFill>
                <a:effectLst/>
                <a:latin typeface="Gotham Rounded SSm A"/>
              </a:rPr>
              <a:t>employee </a:t>
            </a:r>
            <a:r>
              <a:rPr lang="en-US" sz="2800" b="0" i="0" dirty="0">
                <a:solidFill>
                  <a:srgbClr val="4D575D"/>
                </a:solidFill>
                <a:effectLst/>
                <a:latin typeface="Gotham Rounded SSm A"/>
              </a:rPr>
              <a:t>database from the given resources.</a:t>
            </a:r>
            <a:endParaRPr lang="en-US" sz="2800" dirty="0"/>
          </a:p>
        </p:txBody>
      </p:sp>
      <p:pic>
        <p:nvPicPr>
          <p:cNvPr id="9" name="Content Placeholder 8">
            <a:extLst>
              <a:ext uri="{FF2B5EF4-FFF2-40B4-BE49-F238E27FC236}">
                <a16:creationId xmlns:a16="http://schemas.microsoft.com/office/drawing/2014/main" id="{5E8390A5-A7BC-4A2F-CF9C-7FABE2C23AD7}"/>
              </a:ext>
            </a:extLst>
          </p:cNvPr>
          <p:cNvPicPr>
            <a:picLocks noGrp="1" noChangeAspect="1"/>
          </p:cNvPicPr>
          <p:nvPr>
            <p:ph idx="1"/>
          </p:nvPr>
        </p:nvPicPr>
        <p:blipFill>
          <a:blip r:embed="rId2"/>
          <a:stretch>
            <a:fillRect/>
          </a:stretch>
        </p:blipFill>
        <p:spPr>
          <a:xfrm>
            <a:off x="1097280" y="1802913"/>
            <a:ext cx="6950042" cy="2560542"/>
          </a:xfrm>
        </p:spPr>
      </p:pic>
    </p:spTree>
    <p:extLst>
      <p:ext uri="{BB962C8B-B14F-4D97-AF65-F5344CB8AC3E}">
        <p14:creationId xmlns:p14="http://schemas.microsoft.com/office/powerpoint/2010/main" val="217093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6A6E-FBEA-C159-C7D0-E2A1EE9700DF}"/>
              </a:ext>
            </a:extLst>
          </p:cNvPr>
          <p:cNvSpPr>
            <a:spLocks noGrp="1"/>
          </p:cNvSpPr>
          <p:nvPr>
            <p:ph type="title"/>
          </p:nvPr>
        </p:nvSpPr>
        <p:spPr/>
        <p:txBody>
          <a:bodyPr>
            <a:noAutofit/>
          </a:bodyPr>
          <a:lstStyle/>
          <a:p>
            <a:r>
              <a:rPr lang="en-US" sz="2800" b="0" i="0" dirty="0">
                <a:solidFill>
                  <a:srgbClr val="4D575D"/>
                </a:solidFill>
                <a:effectLst/>
                <a:latin typeface="Gotham Rounded SSm A"/>
              </a:rPr>
              <a:t>Create a database named employee, then import </a:t>
            </a:r>
            <a:r>
              <a:rPr lang="en-US" sz="2800" b="1" i="0" dirty="0">
                <a:solidFill>
                  <a:srgbClr val="4D575D"/>
                </a:solidFill>
                <a:effectLst/>
                <a:latin typeface="Gotham Rounded SSm A"/>
              </a:rPr>
              <a:t>emp_record_table.csv</a:t>
            </a:r>
            <a:r>
              <a:rPr lang="en-US" sz="2800" b="0" i="0" dirty="0">
                <a:solidFill>
                  <a:srgbClr val="4D575D"/>
                </a:solidFill>
                <a:effectLst/>
                <a:latin typeface="Gotham Rounded SSm A"/>
              </a:rPr>
              <a:t> into the </a:t>
            </a:r>
            <a:r>
              <a:rPr lang="en-US" sz="2800" b="1" i="0" dirty="0">
                <a:solidFill>
                  <a:srgbClr val="4D575D"/>
                </a:solidFill>
                <a:effectLst/>
                <a:latin typeface="Gotham Rounded SSm A"/>
              </a:rPr>
              <a:t>employee </a:t>
            </a:r>
            <a:r>
              <a:rPr lang="en-US" sz="2800" b="0" i="0" dirty="0">
                <a:solidFill>
                  <a:srgbClr val="4D575D"/>
                </a:solidFill>
                <a:effectLst/>
                <a:latin typeface="Gotham Rounded SSm A"/>
              </a:rPr>
              <a:t>database from the given resources.</a:t>
            </a:r>
            <a:endParaRPr lang="en-US" sz="2800" dirty="0"/>
          </a:p>
        </p:txBody>
      </p:sp>
      <p:pic>
        <p:nvPicPr>
          <p:cNvPr id="9" name="Content Placeholder 8">
            <a:extLst>
              <a:ext uri="{FF2B5EF4-FFF2-40B4-BE49-F238E27FC236}">
                <a16:creationId xmlns:a16="http://schemas.microsoft.com/office/drawing/2014/main" id="{30F8308A-12DB-C600-029D-9E4BE56F5F91}"/>
              </a:ext>
            </a:extLst>
          </p:cNvPr>
          <p:cNvPicPr>
            <a:picLocks noGrp="1" noChangeAspect="1"/>
          </p:cNvPicPr>
          <p:nvPr>
            <p:ph idx="1"/>
          </p:nvPr>
        </p:nvPicPr>
        <p:blipFill>
          <a:blip r:embed="rId2"/>
          <a:stretch>
            <a:fillRect/>
          </a:stretch>
        </p:blipFill>
        <p:spPr>
          <a:xfrm>
            <a:off x="1097280" y="1901310"/>
            <a:ext cx="9449619" cy="3520745"/>
          </a:xfrm>
        </p:spPr>
      </p:pic>
    </p:spTree>
    <p:extLst>
      <p:ext uri="{BB962C8B-B14F-4D97-AF65-F5344CB8AC3E}">
        <p14:creationId xmlns:p14="http://schemas.microsoft.com/office/powerpoint/2010/main" val="180671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219C-9350-5125-79A0-AD2EC7000859}"/>
              </a:ext>
            </a:extLst>
          </p:cNvPr>
          <p:cNvSpPr>
            <a:spLocks noGrp="1"/>
          </p:cNvSpPr>
          <p:nvPr>
            <p:ph type="title"/>
          </p:nvPr>
        </p:nvSpPr>
        <p:spPr/>
        <p:txBody>
          <a:bodyPr>
            <a:noAutofit/>
          </a:bodyPr>
          <a:lstStyle/>
          <a:p>
            <a:r>
              <a:rPr lang="en-US" sz="2800" b="0" i="0" dirty="0">
                <a:solidFill>
                  <a:srgbClr val="4D575D"/>
                </a:solidFill>
                <a:effectLst/>
                <a:latin typeface="Gotham Rounded SSm A"/>
              </a:rPr>
              <a:t>Create a database named employee, then import </a:t>
            </a:r>
            <a:r>
              <a:rPr lang="en-US" sz="2800" b="1" i="0" dirty="0">
                <a:solidFill>
                  <a:srgbClr val="4D575D"/>
                </a:solidFill>
                <a:effectLst/>
                <a:latin typeface="Gotham Rounded SSm A"/>
              </a:rPr>
              <a:t>proj_table.csv</a:t>
            </a:r>
            <a:r>
              <a:rPr lang="en-US" sz="2800" b="0" i="0" dirty="0">
                <a:solidFill>
                  <a:srgbClr val="4D575D"/>
                </a:solidFill>
                <a:effectLst/>
                <a:latin typeface="Gotham Rounded SSm A"/>
              </a:rPr>
              <a:t> into the </a:t>
            </a:r>
            <a:r>
              <a:rPr lang="en-US" sz="2800" b="1" i="0" dirty="0">
                <a:solidFill>
                  <a:srgbClr val="4D575D"/>
                </a:solidFill>
                <a:effectLst/>
                <a:latin typeface="Gotham Rounded SSm A"/>
              </a:rPr>
              <a:t>employee </a:t>
            </a:r>
            <a:r>
              <a:rPr lang="en-US" sz="2800" b="0" i="0" dirty="0">
                <a:solidFill>
                  <a:srgbClr val="4D575D"/>
                </a:solidFill>
                <a:effectLst/>
                <a:latin typeface="Gotham Rounded SSm A"/>
              </a:rPr>
              <a:t>database from the given resources.</a:t>
            </a:r>
            <a:endParaRPr lang="en-US" sz="2800" dirty="0"/>
          </a:p>
        </p:txBody>
      </p:sp>
      <p:pic>
        <p:nvPicPr>
          <p:cNvPr id="5" name="Content Placeholder 4">
            <a:extLst>
              <a:ext uri="{FF2B5EF4-FFF2-40B4-BE49-F238E27FC236}">
                <a16:creationId xmlns:a16="http://schemas.microsoft.com/office/drawing/2014/main" id="{D2C00AE7-CDE3-CB39-DE1A-AEB238FB2C6E}"/>
              </a:ext>
            </a:extLst>
          </p:cNvPr>
          <p:cNvPicPr>
            <a:picLocks noGrp="1" noChangeAspect="1"/>
          </p:cNvPicPr>
          <p:nvPr>
            <p:ph idx="1"/>
          </p:nvPr>
        </p:nvPicPr>
        <p:blipFill rotWithShape="1">
          <a:blip r:embed="rId2"/>
          <a:srcRect l="1143" t="4838" b="5863"/>
          <a:stretch/>
        </p:blipFill>
        <p:spPr>
          <a:xfrm>
            <a:off x="1194318" y="2248678"/>
            <a:ext cx="8394118" cy="1847461"/>
          </a:xfrm>
        </p:spPr>
      </p:pic>
    </p:spTree>
    <p:extLst>
      <p:ext uri="{BB962C8B-B14F-4D97-AF65-F5344CB8AC3E}">
        <p14:creationId xmlns:p14="http://schemas.microsoft.com/office/powerpoint/2010/main" val="202031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B341-EB13-0F63-A187-9210FC9EA8E3}"/>
              </a:ext>
            </a:extLst>
          </p:cNvPr>
          <p:cNvSpPr>
            <a:spLocks noGrp="1"/>
          </p:cNvSpPr>
          <p:nvPr>
            <p:ph type="title"/>
          </p:nvPr>
        </p:nvSpPr>
        <p:spPr/>
        <p:txBody>
          <a:bodyPr>
            <a:normAutofit/>
          </a:bodyPr>
          <a:lstStyle/>
          <a:p>
            <a:r>
              <a:rPr lang="en-US" sz="2800" b="0" i="0" dirty="0">
                <a:solidFill>
                  <a:srgbClr val="4D575D"/>
                </a:solidFill>
                <a:effectLst/>
                <a:latin typeface="Gotham Rounded SSm A"/>
              </a:rPr>
              <a:t>Create an ER diagram for the given </a:t>
            </a:r>
            <a:r>
              <a:rPr lang="en-US" sz="2800" b="1" i="0" dirty="0">
                <a:solidFill>
                  <a:srgbClr val="4D575D"/>
                </a:solidFill>
                <a:effectLst/>
                <a:latin typeface="Gotham Rounded SSm A"/>
              </a:rPr>
              <a:t>employee </a:t>
            </a:r>
            <a:r>
              <a:rPr lang="en-US" sz="2800" b="0" i="0" dirty="0">
                <a:solidFill>
                  <a:srgbClr val="4D575D"/>
                </a:solidFill>
                <a:effectLst/>
                <a:latin typeface="Gotham Rounded SSm A"/>
              </a:rPr>
              <a:t>database.</a:t>
            </a:r>
            <a:endParaRPr lang="en-US" sz="2800" dirty="0"/>
          </a:p>
        </p:txBody>
      </p:sp>
      <p:pic>
        <p:nvPicPr>
          <p:cNvPr id="5" name="Content Placeholder 4">
            <a:extLst>
              <a:ext uri="{FF2B5EF4-FFF2-40B4-BE49-F238E27FC236}">
                <a16:creationId xmlns:a16="http://schemas.microsoft.com/office/drawing/2014/main" id="{67D514C1-0C28-342D-FDE6-44710A5DA2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6077" y="1855593"/>
            <a:ext cx="5738997" cy="4022725"/>
          </a:xfrm>
        </p:spPr>
      </p:pic>
    </p:spTree>
    <p:extLst>
      <p:ext uri="{BB962C8B-B14F-4D97-AF65-F5344CB8AC3E}">
        <p14:creationId xmlns:p14="http://schemas.microsoft.com/office/powerpoint/2010/main" val="98359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E4E0-0B8B-8A3E-CFF0-DCD69413F671}"/>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fetch EMP_ID, FIRST_NAME, LAST_NAME, GENDER, and DEPARTMENT from the employee record table, and make a list of employees and details of their department.</a:t>
            </a:r>
            <a:endParaRPr lang="en-US" sz="2800" dirty="0"/>
          </a:p>
        </p:txBody>
      </p:sp>
      <p:pic>
        <p:nvPicPr>
          <p:cNvPr id="5" name="Content Placeholder 4">
            <a:extLst>
              <a:ext uri="{FF2B5EF4-FFF2-40B4-BE49-F238E27FC236}">
                <a16:creationId xmlns:a16="http://schemas.microsoft.com/office/drawing/2014/main" id="{1CEF66CD-33EF-14C3-7E32-2C82AE18C09D}"/>
              </a:ext>
            </a:extLst>
          </p:cNvPr>
          <p:cNvPicPr>
            <a:picLocks noGrp="1" noChangeAspect="1"/>
          </p:cNvPicPr>
          <p:nvPr>
            <p:ph idx="1"/>
          </p:nvPr>
        </p:nvPicPr>
        <p:blipFill>
          <a:blip r:embed="rId2"/>
          <a:stretch>
            <a:fillRect/>
          </a:stretch>
        </p:blipFill>
        <p:spPr>
          <a:xfrm>
            <a:off x="1227432" y="2342308"/>
            <a:ext cx="5098562" cy="764785"/>
          </a:xfrm>
        </p:spPr>
      </p:pic>
    </p:spTree>
    <p:extLst>
      <p:ext uri="{BB962C8B-B14F-4D97-AF65-F5344CB8AC3E}">
        <p14:creationId xmlns:p14="http://schemas.microsoft.com/office/powerpoint/2010/main" val="352480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9692D-84F6-3B6F-63AD-8970C6C436F3}"/>
              </a:ext>
            </a:extLst>
          </p:cNvPr>
          <p:cNvSpPr>
            <a:spLocks noGrp="1"/>
          </p:cNvSpPr>
          <p:nvPr>
            <p:ph type="title"/>
          </p:nvPr>
        </p:nvSpPr>
        <p:spPr>
          <a:xfrm>
            <a:off x="1097280" y="286603"/>
            <a:ext cx="10058400" cy="1504875"/>
          </a:xfrm>
        </p:spPr>
        <p:txBody>
          <a:bodyPr>
            <a:noAutofit/>
          </a:bodyPr>
          <a:lstStyle/>
          <a:p>
            <a:r>
              <a:rPr lang="en-US" sz="2400" b="0" i="0" dirty="0">
                <a:solidFill>
                  <a:srgbClr val="4D575D"/>
                </a:solidFill>
                <a:effectLst/>
                <a:latin typeface="Gotham Rounded SSm A"/>
              </a:rPr>
              <a:t>Write a query to fetch EMP_ID, FIRST_NAME, LAST_NAME, GENDER, DEPARTMENT, and EMP_RATING if the EMP_RATING is: </a:t>
            </a:r>
            <a:br>
              <a:rPr lang="en-US" sz="2400" b="0" i="0" dirty="0">
                <a:solidFill>
                  <a:srgbClr val="4D575D"/>
                </a:solidFill>
                <a:effectLst/>
                <a:latin typeface="Gotham Rounded SSm A"/>
              </a:rPr>
            </a:br>
            <a:r>
              <a:rPr lang="en-US" sz="2400" b="0" i="0" dirty="0">
                <a:solidFill>
                  <a:srgbClr val="4D575D"/>
                </a:solidFill>
                <a:effectLst/>
                <a:latin typeface="Gotham Rounded SSm A"/>
              </a:rPr>
              <a:t>less than two</a:t>
            </a:r>
            <a:br>
              <a:rPr lang="en-US" sz="2400" b="0" i="0" dirty="0">
                <a:solidFill>
                  <a:srgbClr val="4D575D"/>
                </a:solidFill>
                <a:effectLst/>
                <a:latin typeface="Gotham Rounded SSm A"/>
              </a:rPr>
            </a:br>
            <a:r>
              <a:rPr lang="en-US" sz="2400" b="0" i="0" dirty="0">
                <a:solidFill>
                  <a:srgbClr val="4D575D"/>
                </a:solidFill>
                <a:effectLst/>
                <a:latin typeface="Gotham Rounded SSm A"/>
              </a:rPr>
              <a:t>greater than four </a:t>
            </a:r>
            <a:br>
              <a:rPr lang="en-US" sz="2400" b="0" i="0" dirty="0">
                <a:solidFill>
                  <a:srgbClr val="4D575D"/>
                </a:solidFill>
                <a:effectLst/>
                <a:latin typeface="Gotham Rounded SSm A"/>
              </a:rPr>
            </a:br>
            <a:r>
              <a:rPr lang="en-US" sz="2400" b="0" i="0" dirty="0">
                <a:solidFill>
                  <a:srgbClr val="4D575D"/>
                </a:solidFill>
                <a:effectLst/>
                <a:latin typeface="Gotham Rounded SSm A"/>
              </a:rPr>
              <a:t>between two and four</a:t>
            </a:r>
            <a:endParaRPr lang="en-US" sz="2400" dirty="0"/>
          </a:p>
        </p:txBody>
      </p:sp>
      <p:pic>
        <p:nvPicPr>
          <p:cNvPr id="5" name="Content Placeholder 4">
            <a:extLst>
              <a:ext uri="{FF2B5EF4-FFF2-40B4-BE49-F238E27FC236}">
                <a16:creationId xmlns:a16="http://schemas.microsoft.com/office/drawing/2014/main" id="{EF206F60-FC20-B3CD-892A-21839B741789}"/>
              </a:ext>
            </a:extLst>
          </p:cNvPr>
          <p:cNvPicPr>
            <a:picLocks noGrp="1" noChangeAspect="1"/>
          </p:cNvPicPr>
          <p:nvPr>
            <p:ph idx="1"/>
          </p:nvPr>
        </p:nvPicPr>
        <p:blipFill>
          <a:blip r:embed="rId2"/>
          <a:stretch>
            <a:fillRect/>
          </a:stretch>
        </p:blipFill>
        <p:spPr>
          <a:xfrm>
            <a:off x="1097280" y="2247051"/>
            <a:ext cx="8072232" cy="1065315"/>
          </a:xfrm>
        </p:spPr>
      </p:pic>
    </p:spTree>
    <p:extLst>
      <p:ext uri="{BB962C8B-B14F-4D97-AF65-F5344CB8AC3E}">
        <p14:creationId xmlns:p14="http://schemas.microsoft.com/office/powerpoint/2010/main" val="264946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9B2F-8A68-74A7-6A36-133AD1978FDB}"/>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concatenate the FIRST_NAME and the LAST_NAME of employees in the Finance department from the employee table and then give the resultant column alias as NAME.</a:t>
            </a:r>
            <a:endParaRPr lang="en-US" sz="2800" dirty="0"/>
          </a:p>
        </p:txBody>
      </p:sp>
      <p:pic>
        <p:nvPicPr>
          <p:cNvPr id="5" name="Content Placeholder 4">
            <a:extLst>
              <a:ext uri="{FF2B5EF4-FFF2-40B4-BE49-F238E27FC236}">
                <a16:creationId xmlns:a16="http://schemas.microsoft.com/office/drawing/2014/main" id="{4A380B5C-DA7D-5D6B-FC4E-A63453821188}"/>
              </a:ext>
            </a:extLst>
          </p:cNvPr>
          <p:cNvPicPr>
            <a:picLocks noGrp="1" noChangeAspect="1"/>
          </p:cNvPicPr>
          <p:nvPr>
            <p:ph idx="1"/>
          </p:nvPr>
        </p:nvPicPr>
        <p:blipFill>
          <a:blip r:embed="rId2"/>
          <a:stretch>
            <a:fillRect/>
          </a:stretch>
        </p:blipFill>
        <p:spPr>
          <a:xfrm>
            <a:off x="1097280" y="2122334"/>
            <a:ext cx="6018007" cy="1227356"/>
          </a:xfrm>
        </p:spPr>
      </p:pic>
    </p:spTree>
    <p:extLst>
      <p:ext uri="{BB962C8B-B14F-4D97-AF65-F5344CB8AC3E}">
        <p14:creationId xmlns:p14="http://schemas.microsoft.com/office/powerpoint/2010/main" val="231496810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TotalTime>
  <Words>740</Words>
  <Application>Microsoft Office PowerPoint</Application>
  <PresentationFormat>Widescreen</PresentationFormat>
  <Paragraphs>24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Calibri Light</vt:lpstr>
      <vt:lpstr>Gotham Rounded SSm A</vt:lpstr>
      <vt:lpstr>Retrospect</vt:lpstr>
      <vt:lpstr>Science Qtech Employee Performance Mapping</vt:lpstr>
      <vt:lpstr>Objective: </vt:lpstr>
      <vt:lpstr>Create a database named employee, then import data_science_team.csv into the employee database from the given resources.</vt:lpstr>
      <vt:lpstr>Create a database named employee, then import emp_record_table.csv into the employee database from the given resources.</vt:lpstr>
      <vt:lpstr>Create a database named employee, then import proj_table.csv into the employee database from the given resources.</vt:lpstr>
      <vt:lpstr>Create an ER diagram for the given employee database.</vt:lpstr>
      <vt:lpstr>Write a query to fetch EMP_ID, FIRST_NAME, LAST_NAME, GENDER, and DEPARTMENT from the employee record table, and make a list of employees and details of their department.</vt:lpstr>
      <vt:lpstr>Write a query to fetch EMP_ID, FIRST_NAME, LAST_NAME, GENDER, DEPARTMENT, and EMP_RATING if the EMP_RATING is:  less than two greater than four  between two and four</vt:lpstr>
      <vt:lpstr>Write a query to concatenate the FIRST_NAME and the LAST_NAME of employees in the Finance department from the employee table and then give the resultant column alias as NAME.</vt:lpstr>
      <vt:lpstr>Write a query to list only those employees who have someone reporting to them. Also, show the number of reporters (including the President).</vt:lpstr>
      <vt:lpstr>Write a query to list down all the employees from the healthcare and finance departments using union. Take data from the employee record table.</vt:lpstr>
      <vt:lpstr>Write a query to list down employee details such as EMP_ID, FIRST_NAME, LAST_NAME, ROLE, DEPARTMENT, and EMP_RATING grouped by dept. Also include the respective employee rating along with the max emp rating for the department.</vt:lpstr>
      <vt:lpstr>Write a query to calculate the minimum and the maximum salary of the employees in each role. Take data from the employee record table.</vt:lpstr>
      <vt:lpstr>Write a query to assign ranks to each employee based on their experience. Take data from the employee record table.</vt:lpstr>
      <vt:lpstr>Write a query to create a view that displays employees in various countries whose salary is more than six thousand. Take data from the employee record table.</vt:lpstr>
      <vt:lpstr> Write a nested query to find employees with experience of more than ten years. Take data from the employee record table.</vt:lpstr>
      <vt:lpstr>Write a query to create a stored procedure to retrieve the details of the employees whose experience is more than three years. Take data from the employee record table.</vt:lpstr>
      <vt:lpstr>PowerPoint Presentation</vt:lpstr>
      <vt:lpstr>Create an index to improve the cost and performance of the query to find the employee whose FIRST_NAME is ‘Eric’ in the employee table after checking the execution plan.</vt:lpstr>
      <vt:lpstr>Write a query to calculate the bonus for all the employees, based on their ratings and salaries  (Use the formula: 5% of salary * employee rating).</vt:lpstr>
      <vt:lpstr>Write a query to calculate the average salary distribution based on the continent and country. Take data from the employee record table.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Qtech Employee Performance Mapping</dc:title>
  <dc:creator>madhavan Vijayakumar</dc:creator>
  <cp:lastModifiedBy>madhavan Vijayakumar</cp:lastModifiedBy>
  <cp:revision>1</cp:revision>
  <dcterms:created xsi:type="dcterms:W3CDTF">2023-08-08T06:10:22Z</dcterms:created>
  <dcterms:modified xsi:type="dcterms:W3CDTF">2023-08-08T06:47:01Z</dcterms:modified>
</cp:coreProperties>
</file>