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9"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39"/>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27432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5638800" y="5181600"/>
            <a:ext cx="4983480" cy="1499870"/>
          </a:xfrm>
          <a:prstGeom prst="rect">
            <a:avLst/>
          </a:prstGeom>
        </p:spPr>
        <p:txBody>
          <a:bodyPr vert="horz" wrap="square" lIns="0" tIns="12700" rIns="0" bIns="0" rtlCol="0">
            <a:noAutofit/>
          </a:bodyPr>
          <a:lstStyle/>
          <a:p>
            <a:pPr marL="12700">
              <a:lnSpc>
                <a:spcPct val="100000"/>
              </a:lnSpc>
              <a:spcBef>
                <a:spcPts val="100"/>
              </a:spcBef>
            </a:pPr>
            <a:r>
              <a:rPr lang="en-IN" sz="2400">
                <a:latin typeface="Trebuchet MS" panose="020B0603020202020204"/>
                <a:cs typeface="Trebuchet MS" panose="020B0603020202020204"/>
              </a:rPr>
              <a:t>Presented By:</a:t>
            </a:r>
            <a:endParaRPr lang="en-IN" sz="2400">
              <a:latin typeface="Trebuchet MS" panose="020B0603020202020204"/>
              <a:cs typeface="Trebuchet MS" panose="020B0603020202020204"/>
            </a:endParaRPr>
          </a:p>
          <a:p>
            <a:pPr marL="12700">
              <a:lnSpc>
                <a:spcPct val="100000"/>
              </a:lnSpc>
              <a:spcBef>
                <a:spcPts val="100"/>
              </a:spcBef>
            </a:pPr>
            <a:r>
              <a:rPr lang="en-US" altLang="en-IN" sz="2400">
                <a:latin typeface="Trebuchet MS" panose="020B0603020202020204"/>
                <a:cs typeface="Trebuchet MS" panose="020B0603020202020204"/>
              </a:rPr>
              <a:t>Sakthi Vihaas M</a:t>
            </a:r>
            <a:r>
              <a:rPr lang="en-IN" sz="2400">
                <a:latin typeface="Trebuchet MS" panose="020B0603020202020204"/>
                <a:cs typeface="Trebuchet MS" panose="020B0603020202020204"/>
              </a:rPr>
              <a:t>,</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KGiSL Institute Of Technology,</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NM ID:au711721243</a:t>
            </a:r>
            <a:r>
              <a:rPr lang="en-US" altLang="en-IN" sz="2400">
                <a:latin typeface="Trebuchet MS" panose="020B0603020202020204"/>
                <a:cs typeface="Trebuchet MS" panose="020B0603020202020204"/>
              </a:rPr>
              <a:t>089</a:t>
            </a:r>
            <a:endParaRPr lang="en-US" altLang="en-IN"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2286000" y="2743200"/>
            <a:ext cx="6096000" cy="2052955"/>
          </a:xfrm>
          <a:prstGeom prst="rect">
            <a:avLst/>
          </a:prstGeom>
          <a:noFill/>
        </p:spPr>
        <p:txBody>
          <a:bodyPr wrap="square" rtlCol="0" anchor="t">
            <a:spAutoFit/>
          </a:bodyPr>
          <a:p>
            <a:pPr marL="12700">
              <a:lnSpc>
                <a:spcPct val="100000"/>
              </a:lnSpc>
              <a:spcBef>
                <a:spcPts val="130"/>
              </a:spcBef>
            </a:pPr>
            <a:r>
              <a:rPr lang="en-US" sz="4250">
                <a:sym typeface="+mn-ea"/>
              </a:rPr>
              <a:t>Image Classification using Convolutional Neural Networks (CNNs)</a:t>
            </a:r>
            <a:endParaRPr lang="en-US" sz="425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971800" y="1821815"/>
            <a:ext cx="7193280" cy="3969385"/>
          </a:xfrm>
          <a:prstGeom prst="rect">
            <a:avLst/>
          </a:prstGeom>
          <a:noFill/>
        </p:spPr>
        <p:txBody>
          <a:bodyPr wrap="square" rtlCol="0">
            <a:spAutoFit/>
          </a:bodyPr>
          <a:p>
            <a:pPr marL="571500" indent="-571500">
              <a:buFont typeface="Arial" panose="020B0604020202020204" pitchFamily="34" charset="0"/>
              <a:buChar char="•"/>
            </a:pPr>
            <a:r>
              <a:rPr lang="en-IN" altLang="en-US" sz="3600"/>
              <a:t>Problem Statement</a:t>
            </a:r>
            <a:endParaRPr lang="en-IN" altLang="en-US" sz="3600"/>
          </a:p>
          <a:p>
            <a:pPr marL="571500" indent="-571500">
              <a:buFont typeface="Arial" panose="020B0604020202020204" pitchFamily="34" charset="0"/>
              <a:buChar char="•"/>
            </a:pPr>
            <a:r>
              <a:rPr lang="en-IN" altLang="en-US" sz="3600"/>
              <a:t>Proposed Solution</a:t>
            </a:r>
            <a:endParaRPr lang="en-IN" altLang="en-US" sz="3600"/>
          </a:p>
          <a:p>
            <a:pPr marL="571500" indent="-571500">
              <a:buFont typeface="Arial" panose="020B0604020202020204" pitchFamily="34" charset="0"/>
              <a:buChar char="•"/>
            </a:pPr>
            <a:r>
              <a:rPr sz="3600" spc="25" dirty="0">
                <a:sym typeface="+mn-ea"/>
              </a:rPr>
              <a:t>W</a:t>
            </a:r>
            <a:r>
              <a:rPr lang="en-IN" sz="3600" spc="25" dirty="0">
                <a:sym typeface="+mn-ea"/>
              </a:rPr>
              <a:t>ho are the end users</a:t>
            </a:r>
            <a:r>
              <a:rPr sz="3600" spc="5" dirty="0">
                <a:sym typeface="+mn-ea"/>
              </a:rPr>
              <a:t>?</a:t>
            </a:r>
            <a:endParaRPr sz="3600"/>
          </a:p>
          <a:p>
            <a:pPr marL="571500" indent="-571500">
              <a:buFont typeface="Arial" panose="020B0604020202020204" pitchFamily="34" charset="0"/>
              <a:buChar char="•"/>
            </a:pPr>
            <a:r>
              <a:rPr lang="en-IN" altLang="en-US" sz="3600"/>
              <a:t>Algorithm and Deployment</a:t>
            </a:r>
            <a:endParaRPr lang="en-IN" altLang="en-US" sz="3600"/>
          </a:p>
          <a:p>
            <a:pPr marL="571500" indent="-571500">
              <a:buFont typeface="Arial" panose="020B0604020202020204" pitchFamily="34" charset="0"/>
              <a:buChar char="•"/>
            </a:pPr>
            <a:r>
              <a:rPr lang="en-IN" altLang="en-US" sz="3600"/>
              <a:t>Results </a:t>
            </a:r>
            <a:endParaRPr lang="en-IN" altLang="en-US" sz="3600"/>
          </a:p>
          <a:p>
            <a:pPr marL="571500" indent="-571500">
              <a:buFont typeface="Arial" panose="020B0604020202020204" pitchFamily="34" charset="0"/>
              <a:buChar char="•"/>
            </a:pPr>
            <a:r>
              <a:rPr lang="en-IN" altLang="en-US" sz="3600"/>
              <a:t>Conclusion</a:t>
            </a:r>
            <a:endParaRPr lang="en-IN" altLang="en-US" sz="3600"/>
          </a:p>
          <a:p>
            <a:pPr marL="571500" indent="-571500">
              <a:buFont typeface="Arial" panose="020B0604020202020204" pitchFamily="34" charset="0"/>
              <a:buChar char="•"/>
            </a:pPr>
            <a:r>
              <a:rPr lang="en-IN" altLang="en-US" sz="3600"/>
              <a:t>References</a:t>
            </a:r>
            <a:endParaRPr lang="en-I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314450" y="2045970"/>
            <a:ext cx="6899910" cy="3028315"/>
          </a:xfrm>
          <a:prstGeom prst="rect">
            <a:avLst/>
          </a:prstGeom>
          <a:noFill/>
        </p:spPr>
        <p:txBody>
          <a:bodyPr wrap="square" rtlCol="0">
            <a:noAutofit/>
          </a:bodyPr>
          <a:p>
            <a:r>
              <a:rPr lang="en-US"/>
              <a:t>The problem statement for the code is to develop a machine learning model capable of accurately classifying handwritten digits from the MNIST dataset. Specifically, the goal is to create a convolutional neural network (CNN) architecture that can take images of handwritten digits as input and output the corresponding digit labels. The model needs to be trained on a training dataset consisting of images and their corresponding labels and then evaluated on a separate test dataset to measure its performance in terms of classification accuracy. Additionally, the model should be able to make predictions on new unseen images and provide the predicted labels.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85800"/>
            <a:ext cx="649732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a:t>PROPOSED SOLUTION</a:t>
            </a:r>
            <a:endParaRPr lang="en-IN"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57200" y="1371600"/>
            <a:ext cx="9221470" cy="6271895"/>
          </a:xfrm>
          <a:prstGeom prst="rect">
            <a:avLst/>
          </a:prstGeom>
          <a:noFill/>
        </p:spPr>
        <p:txBody>
          <a:bodyPr wrap="square" rtlCol="0">
            <a:noAutofit/>
          </a:bodyPr>
          <a:p>
            <a:pPr indent="0">
              <a:buFont typeface="Arial" panose="020B0604020202020204" pitchFamily="34" charset="0"/>
              <a:buNone/>
            </a:pPr>
            <a:r>
              <a:rPr lang="en-US"/>
              <a:t>Problem: Classify handwritten digits from the MNIST dataset.</a:t>
            </a:r>
            <a:endParaRPr lang="en-US"/>
          </a:p>
          <a:p>
            <a:pPr indent="0">
              <a:buFont typeface="Arial" panose="020B0604020202020204" pitchFamily="34" charset="0"/>
              <a:buNone/>
            </a:pPr>
            <a:r>
              <a:rPr lang="en-US"/>
              <a:t>Proposed Solution: Convolutional Neural Networks (CNNs)</a:t>
            </a:r>
            <a:endParaRPr lang="en-US"/>
          </a:p>
          <a:p>
            <a:pPr marL="285750" indent="-285750">
              <a:buFont typeface="Arial" panose="020B0604020202020204" pitchFamily="34" charset="0"/>
              <a:buChar char="•"/>
            </a:pPr>
            <a:r>
              <a:rPr lang="en-US"/>
              <a:t>Advantages:</a:t>
            </a:r>
            <a:endParaRPr lang="en-US"/>
          </a:p>
          <a:p>
            <a:pPr marL="742950" lvl="1" indent="-285750">
              <a:buFont typeface="Arial" panose="020B0604020202020204" pitchFamily="34" charset="0"/>
              <a:buChar char="•"/>
            </a:pPr>
            <a:r>
              <a:rPr lang="en-US"/>
              <a:t>Specifically designed for image data.</a:t>
            </a:r>
            <a:endParaRPr lang="en-US"/>
          </a:p>
          <a:p>
            <a:pPr marL="742950" lvl="1" indent="-285750">
              <a:buFont typeface="Arial" panose="020B0604020202020204" pitchFamily="34" charset="0"/>
              <a:buChar char="•"/>
            </a:pPr>
            <a:r>
              <a:rPr lang="en-US"/>
              <a:t>Automatically learn hierarchical features.</a:t>
            </a:r>
            <a:endParaRPr lang="en-US"/>
          </a:p>
          <a:p>
            <a:pPr marL="742950" lvl="1" indent="-285750">
              <a:buFont typeface="Arial" panose="020B0604020202020204" pitchFamily="34" charset="0"/>
              <a:buChar char="•"/>
            </a:pPr>
            <a:r>
              <a:rPr lang="en-US"/>
              <a:t>Effective in capturing spatial dependencies.</a:t>
            </a:r>
            <a:endParaRPr lang="en-US"/>
          </a:p>
          <a:p>
            <a:pPr marL="285750" indent="-285750">
              <a:buFont typeface="Arial" panose="020B0604020202020204" pitchFamily="34" charset="0"/>
              <a:buChar char="•"/>
            </a:pPr>
            <a:r>
              <a:rPr lang="en-US"/>
              <a:t>Architecture:</a:t>
            </a:r>
            <a:endParaRPr lang="en-US"/>
          </a:p>
          <a:p>
            <a:pPr marL="742950" lvl="1" indent="-285750">
              <a:buFont typeface="Arial" panose="020B0604020202020204" pitchFamily="34" charset="0"/>
              <a:buChar char="•"/>
            </a:pPr>
            <a:r>
              <a:rPr lang="en-US"/>
              <a:t>Convolutional layers for feature extraction.</a:t>
            </a:r>
            <a:endParaRPr lang="en-US"/>
          </a:p>
          <a:p>
            <a:pPr marL="742950" lvl="1" indent="-285750">
              <a:buFont typeface="Arial" panose="020B0604020202020204" pitchFamily="34" charset="0"/>
              <a:buChar char="•"/>
            </a:pPr>
            <a:r>
              <a:rPr lang="en-US"/>
              <a:t>Max-pooling layers for down-sampling.</a:t>
            </a:r>
            <a:endParaRPr lang="en-US"/>
          </a:p>
          <a:p>
            <a:pPr marL="742950" lvl="1" indent="-285750">
              <a:buFont typeface="Arial" panose="020B0604020202020204" pitchFamily="34" charset="0"/>
              <a:buChar char="•"/>
            </a:pPr>
            <a:r>
              <a:rPr lang="en-US"/>
              <a:t>Fully connected layers for classification.</a:t>
            </a:r>
            <a:endParaRPr lang="en-US"/>
          </a:p>
          <a:p>
            <a:pPr marL="285750" indent="-285750">
              <a:buFont typeface="Arial" panose="020B0604020202020204" pitchFamily="34" charset="0"/>
              <a:buChar char="•"/>
            </a:pPr>
            <a:r>
              <a:rPr lang="en-US"/>
              <a:t>Training and Evaluation:</a:t>
            </a:r>
            <a:endParaRPr lang="en-US"/>
          </a:p>
          <a:p>
            <a:pPr marL="742950" lvl="1" indent="-285750">
              <a:buFont typeface="Arial" panose="020B0604020202020204" pitchFamily="34" charset="0"/>
              <a:buChar char="•"/>
            </a:pPr>
            <a:r>
              <a:rPr lang="en-US"/>
              <a:t>Train the CNN using Adam optimizer.</a:t>
            </a:r>
            <a:endParaRPr lang="en-US"/>
          </a:p>
          <a:p>
            <a:pPr marL="742950" lvl="1" indent="-285750">
              <a:buFont typeface="Arial" panose="020B0604020202020204" pitchFamily="34" charset="0"/>
              <a:buChar char="•"/>
            </a:pPr>
            <a:r>
              <a:rPr lang="en-US"/>
              <a:t>Evaluate performance using accuracy metric.</a:t>
            </a:r>
            <a:endParaRPr lang="en-US"/>
          </a:p>
          <a:p>
            <a:pPr marL="285750" indent="-285750">
              <a:buFont typeface="Arial" panose="020B0604020202020204" pitchFamily="34" charset="0"/>
              <a:buChar char="•"/>
            </a:pPr>
            <a:r>
              <a:rPr lang="en-US"/>
              <a:t>Expected Outcome:</a:t>
            </a:r>
            <a:endParaRPr lang="en-US"/>
          </a:p>
          <a:p>
            <a:pPr marL="742950" lvl="1" indent="-285750">
              <a:buFont typeface="Arial" panose="020B0604020202020204" pitchFamily="34" charset="0"/>
              <a:buChar char="•"/>
            </a:pPr>
            <a:r>
              <a:rPr lang="en-US"/>
              <a:t>Accurate classification of handwritten digits.</a:t>
            </a:r>
            <a:endParaRPr lang="en-US"/>
          </a:p>
          <a:p>
            <a:pPr marL="742950" lvl="1" indent="-285750">
              <a:buFont typeface="Arial" panose="020B0604020202020204" pitchFamily="34" charset="0"/>
              <a:buChar char="•"/>
            </a:pPr>
            <a:r>
              <a:rPr lang="en-US"/>
              <a:t>Generalization to unseen data.</a:t>
            </a:r>
            <a:endParaRPr lang="en-US"/>
          </a:p>
          <a:p>
            <a:pPr marL="285750" indent="-285750">
              <a:buFont typeface="Arial" panose="020B0604020202020204" pitchFamily="34" charset="0"/>
              <a:buChar char="•"/>
            </a:pPr>
            <a:r>
              <a:rPr lang="en-US"/>
              <a:t>Next Steps:</a:t>
            </a:r>
            <a:endParaRPr lang="en-US"/>
          </a:p>
          <a:p>
            <a:pPr marL="742950" lvl="1" indent="-285750">
              <a:buFont typeface="Arial" panose="020B0604020202020204" pitchFamily="34" charset="0"/>
              <a:buChar char="•"/>
            </a:pPr>
            <a:r>
              <a:rPr lang="en-US"/>
              <a:t>Fine-tune hyperparameters for optimization.</a:t>
            </a:r>
            <a:endParaRPr lang="en-US"/>
          </a:p>
          <a:p>
            <a:pPr marL="742950" lvl="1" indent="-285750">
              <a:buFont typeface="Arial" panose="020B0604020202020204" pitchFamily="34" charset="0"/>
              <a:buChar char="•"/>
            </a:pPr>
            <a:r>
              <a:rPr lang="en-US"/>
              <a:t>Explore transfer learning for similar tasks.</a:t>
            </a:r>
            <a:endParaRPr lang="en-US"/>
          </a:p>
          <a:p>
            <a:pPr marL="285750" indent="-285750">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8200" y="1524000"/>
            <a:ext cx="9960610" cy="5055235"/>
          </a:xfrm>
          <a:prstGeom prst="rect">
            <a:avLst/>
          </a:prstGeom>
          <a:noFill/>
        </p:spPr>
        <p:txBody>
          <a:bodyPr wrap="square" rtlCol="0" anchor="t">
            <a:noAutofit/>
          </a:bodyPr>
          <a:p>
            <a:pPr marL="285750" indent="-285750">
              <a:buFont typeface="Arial" panose="020B0604020202020204" pitchFamily="34" charset="0"/>
              <a:buChar char="•"/>
            </a:pPr>
            <a:r>
              <a:rPr lang="en-US" b="1"/>
              <a:t>Researchers and Developers:</a:t>
            </a:r>
            <a:r>
              <a:rPr lang="en-US"/>
              <a:t>Researchers in the fields of machine learning, computer vision, and artificial intelligence can utilize the proposed solution to benchmark new algorithms and techniques for image classification tasks.Developers working on applications requiring digit recognition, such as OCR systems, can integrate the trained CNN model to accurately identify handwritten digits.</a:t>
            </a:r>
            <a:endParaRPr lang="en-US"/>
          </a:p>
          <a:p>
            <a:pPr marL="285750" indent="-285750">
              <a:buFont typeface="Arial" panose="020B0604020202020204" pitchFamily="34" charset="0"/>
              <a:buChar char="•"/>
            </a:pPr>
            <a:r>
              <a:rPr lang="en-US" b="1"/>
              <a:t>Educators and Students:</a:t>
            </a:r>
            <a:r>
              <a:rPr lang="en-US"/>
              <a:t>Educators can use the provided code and resources to teach students about CNNs, image classification, and model evaluation techniques.Students can learn about deep learning concepts and gain practical experience by experimenting with the code and exploring variations of the CNN architecture.</a:t>
            </a:r>
            <a:endParaRPr lang="en-US"/>
          </a:p>
          <a:p>
            <a:pPr marL="285750" indent="-285750">
              <a:buFont typeface="Arial" panose="020B0604020202020204" pitchFamily="34" charset="0"/>
              <a:buChar char="•"/>
            </a:pPr>
            <a:r>
              <a:rPr lang="en-US" b="1"/>
              <a:t>Industry Professionals:</a:t>
            </a:r>
            <a:r>
              <a:rPr lang="en-US"/>
              <a:t>Professionals in industries such as finance, healthcare, and logistics can leverage the trained CNN model for automating tasks involving handwritten digit recognition, such as processing checks, reading handwritten forms, or sorting mail.</a:t>
            </a:r>
            <a:endParaRPr lang="en-US"/>
          </a:p>
          <a:p>
            <a:pPr marL="285750" indent="-285750">
              <a:buFont typeface="Arial" panose="020B0604020202020204" pitchFamily="34" charset="0"/>
              <a:buChar char="•"/>
            </a:pPr>
            <a:r>
              <a:rPr lang="en-US" b="1"/>
              <a:t>General Public:</a:t>
            </a:r>
            <a:r>
              <a:rPr lang="en-US"/>
              <a:t>Individuals interested in AI and machine learning can explore the code and learn about the fundamentals of CNNs and their applications in image classification.Hobbyists and enthusiasts can experiment with the code and dataset to build their own digit recognition systems or enhance their understanding of neural networks.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lang="en-IN" sz="3600"/>
              <a:t>ALGORITHM AND DEPLOYMENT</a:t>
            </a:r>
            <a:endParaRPr lang="en-IN" sz="360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12420" y="1447800"/>
            <a:ext cx="11685270" cy="5088255"/>
          </a:xfrm>
          <a:prstGeom prst="rect">
            <a:avLst/>
          </a:prstGeom>
          <a:noFill/>
        </p:spPr>
        <p:txBody>
          <a:bodyPr wrap="square" rtlCol="0" anchor="t">
            <a:noAutofit/>
          </a:bodyPr>
          <a:p>
            <a:pPr marL="342900" indent="-342900">
              <a:buAutoNum type="arabicPeriod"/>
            </a:pPr>
            <a:r>
              <a:rPr lang="en-US" sz="2400"/>
              <a:t>Load MNIST dataset.</a:t>
            </a:r>
            <a:endParaRPr lang="en-US" sz="2400"/>
          </a:p>
          <a:p>
            <a:pPr marL="342900" indent="-342900">
              <a:buAutoNum type="arabicPeriod"/>
            </a:pPr>
            <a:r>
              <a:rPr lang="en-US" sz="2400"/>
              <a:t>Preprocess images: normalize pixel values, reshape.</a:t>
            </a:r>
            <a:endParaRPr lang="en-US" sz="2400"/>
          </a:p>
          <a:p>
            <a:pPr marL="342900" indent="-342900">
              <a:buAutoNum type="arabicPeriod"/>
            </a:pPr>
            <a:r>
              <a:rPr lang="en-US" sz="2400"/>
              <a:t>Build CNN model: convolutional layers, max-pooling layers, fully connected layers.</a:t>
            </a:r>
            <a:endParaRPr lang="en-US" sz="2400"/>
          </a:p>
          <a:p>
            <a:pPr marL="342900" indent="-342900">
              <a:buAutoNum type="arabicPeriod"/>
            </a:pPr>
            <a:r>
              <a:rPr lang="en-US" sz="2400"/>
              <a:t>Compile model: choose optimizer, define loss function, specify evaluation metric.</a:t>
            </a:r>
            <a:endParaRPr lang="en-US" sz="2400"/>
          </a:p>
          <a:p>
            <a:pPr marL="342900" indent="-342900">
              <a:buAutoNum type="arabicPeriod"/>
            </a:pPr>
            <a:r>
              <a:rPr lang="en-US" sz="2400"/>
              <a:t>Train model: feed training data, adjust parameters, train for fixed epochs.</a:t>
            </a:r>
            <a:endParaRPr lang="en-US" sz="2400"/>
          </a:p>
          <a:p>
            <a:pPr marL="342900" indent="-342900">
              <a:buAutoNum type="arabicPeriod"/>
            </a:pPr>
            <a:r>
              <a:rPr lang="en-US" sz="2400"/>
              <a:t>Evaluate model: assess performance on test dataset.</a:t>
            </a:r>
            <a:endParaRPr lang="en-US" sz="2400"/>
          </a:p>
          <a:p>
            <a:pPr marL="342900" indent="-342900">
              <a:buAutoNum type="arabicPeriod"/>
            </a:pPr>
            <a:r>
              <a:rPr lang="en-US" sz="2400"/>
              <a:t>Make predictions: utilize trained model for new images.</a:t>
            </a:r>
            <a:endParaRPr lang="en-US" sz="2400"/>
          </a:p>
          <a:p>
            <a:pPr marL="342900" indent="-342900">
              <a:buAutoNum type="arabicPeriod"/>
            </a:pPr>
            <a:r>
              <a:rPr lang="en-US" sz="2400"/>
              <a:t>Visualization (Optional): visualize sample images with predicted labels.</a:t>
            </a:r>
            <a:endParaRPr lang="en-US" sz="2400"/>
          </a:p>
          <a:p>
            <a:pPr marL="342900" indent="-342900">
              <a:buAutoNum type="arabicPeriod"/>
            </a:pPr>
            <a:r>
              <a:rPr lang="en-US" sz="2400"/>
              <a:t>Fine-tuning (Optional): experiment with hyperparameters.</a:t>
            </a:r>
            <a:endParaRPr lang="en-US" sz="2400"/>
          </a:p>
          <a:p>
            <a:pPr marL="342900" indent="-342900">
              <a:buAutoNum type="arabicPeriod"/>
            </a:pPr>
            <a:r>
              <a:rPr lang="en-US" sz="2400"/>
              <a:t>Deployment: integrate model into applications requiring digit recognition</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RESULTS</a:t>
            </a:r>
            <a:endParaRPr lang="en-IN"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1"/>
          <a:stretch>
            <a:fillRect/>
          </a:stretch>
        </p:blipFill>
        <p:spPr>
          <a:xfrm>
            <a:off x="739775" y="1371600"/>
            <a:ext cx="4095750" cy="2238375"/>
          </a:xfrm>
          <a:prstGeom prst="rect">
            <a:avLst/>
          </a:prstGeom>
        </p:spPr>
      </p:pic>
      <p:pic>
        <p:nvPicPr>
          <p:cNvPr id="4" name="Picture 3"/>
          <p:cNvPicPr>
            <a:picLocks noChangeAspect="1"/>
          </p:cNvPicPr>
          <p:nvPr/>
        </p:nvPicPr>
        <p:blipFill>
          <a:blip r:embed="rId2"/>
          <a:stretch>
            <a:fillRect/>
          </a:stretch>
        </p:blipFill>
        <p:spPr>
          <a:xfrm>
            <a:off x="4876800" y="1163320"/>
            <a:ext cx="6042660" cy="5256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449445" cy="751840"/>
          </a:xfrm>
          <a:prstGeom prst="rect">
            <a:avLst/>
          </a:prstGeom>
        </p:spPr>
        <p:txBody>
          <a:bodyPr vert="horz" wrap="square" lIns="0" tIns="13335" rIns="0" bIns="0" rtlCol="0">
            <a:spAutoFit/>
          </a:bodyPr>
          <a:lstStyle/>
          <a:p>
            <a:pPr marL="12700">
              <a:lnSpc>
                <a:spcPct val="100000"/>
              </a:lnSpc>
              <a:spcBef>
                <a:spcPts val="105"/>
              </a:spcBef>
            </a:pPr>
            <a:r>
              <a:rPr lang="en-IN" sz="4800" b="1">
                <a:latin typeface="Trebuchet MS" panose="020B0603020202020204"/>
                <a:cs typeface="Trebuchet MS" panose="020B0603020202020204"/>
              </a:rPr>
              <a:t>CONCLUSION</a:t>
            </a:r>
            <a:endParaRPr lang="en-IN" sz="4800" b="1">
              <a:latin typeface="Trebuchet MS" panose="020B0603020202020204"/>
              <a:cs typeface="Trebuchet MS" panose="020B0603020202020204"/>
            </a:endParaRPr>
          </a:p>
        </p:txBody>
      </p:sp>
      <p:sp>
        <p:nvSpPr>
          <p:cNvPr id="10" name="Text Box 9"/>
          <p:cNvSpPr txBox="1"/>
          <p:nvPr/>
        </p:nvSpPr>
        <p:spPr>
          <a:xfrm>
            <a:off x="860425" y="1457960"/>
            <a:ext cx="8549640" cy="3816985"/>
          </a:xfrm>
          <a:prstGeom prst="rect">
            <a:avLst/>
          </a:prstGeom>
          <a:noFill/>
        </p:spPr>
        <p:txBody>
          <a:bodyPr wrap="square" rtlCol="0" anchor="t">
            <a:noAutofit/>
          </a:bodyPr>
          <a:p>
            <a:r>
              <a:rPr lang="en-US"/>
              <a:t>In conclusion, Convolutional Neural Networks (CNNs) offer a powerful solution for handwritten digit classification tasks. By leveraging CNNs, we can effectively extract features from images and learn to classify digits with high accuracy. Through this project, we have demonstrated the successful implementation of a CNN model trained on the MNIST dataset, achieving impressive results in digit recognition.With the trained model, we can reliably classify handwritten digits in various applications, such as optical character recognition (OCR), document processing, and digit-based authentication systems. Furthermore, the flexibility of CNNs allows for potential adaptations to other image classification tasks beyond digit recognition. Overall, the successful deployment of CNN-based digit classification models underscores the significant advancements in deep learning and its practical applications in computer vision tasks. As we continue to innovate and refine these techniques, we can expect even greater strides in image classification and pattern recognition domains.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393065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40" dirty="0"/>
              <a:t>FERENCES</a:t>
            </a:r>
            <a:endParaRPr lang="en-IN" spc="-4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838200" y="1289050"/>
            <a:ext cx="9232900" cy="5083810"/>
          </a:xfrm>
          <a:prstGeom prst="rect">
            <a:avLst/>
          </a:prstGeom>
          <a:noFill/>
        </p:spPr>
        <p:txBody>
          <a:bodyPr wrap="square" rtlCol="0" anchor="t">
            <a:noAutofit/>
          </a:bodyPr>
          <a:p>
            <a:pPr marL="285750" indent="-285750">
              <a:buFont typeface="Arial" panose="020B0604020202020204" pitchFamily="34" charset="0"/>
              <a:buChar char="•"/>
            </a:pPr>
            <a:r>
              <a:rPr lang="en-US"/>
              <a:t>Krizhevsky, A., Sutskever, I., &amp; Hinton, G. E. (2012). ImageNet Classification with Deep Convolutional Neural Networks. In Advances in Neural Information Processing Systems (pp. 1097-1105).</a:t>
            </a:r>
            <a:endParaRPr lang="en-US"/>
          </a:p>
          <a:p>
            <a:pPr marL="285750" indent="-285750">
              <a:buFont typeface="Arial" panose="020B0604020202020204" pitchFamily="34" charset="0"/>
              <a:buChar char="•"/>
            </a:pPr>
            <a:r>
              <a:rPr lang="en-US"/>
              <a:t>Paper Link: http://papers.nips.cc/paper/4824-imagenet-classification-with-deep-convolutional-neural-networks.pdf</a:t>
            </a:r>
            <a:endParaRPr lang="en-US"/>
          </a:p>
          <a:p>
            <a:pPr marL="285750" indent="-285750">
              <a:buFont typeface="Arial" panose="020B0604020202020204" pitchFamily="34" charset="0"/>
              <a:buChar char="•"/>
            </a:pPr>
            <a:r>
              <a:rPr lang="en-US"/>
              <a:t>Simonyan, K., &amp; Zisserman, A. (2015). Very Deep Convolutional Networks for Large-Scale Image Recognition. In International Conference on Learning Representations (ICLR).</a:t>
            </a:r>
            <a:endParaRPr lang="en-US"/>
          </a:p>
          <a:p>
            <a:pPr marL="285750" indent="-285750">
              <a:buFont typeface="Arial" panose="020B0604020202020204" pitchFamily="34" charset="0"/>
              <a:buChar char="•"/>
            </a:pPr>
            <a:r>
              <a:rPr lang="en-US"/>
              <a:t>Paper Link: https://arxiv.org/abs/1409.1556</a:t>
            </a:r>
            <a:endParaRPr lang="en-US"/>
          </a:p>
          <a:p>
            <a:pPr marL="285750" indent="-285750">
              <a:buFont typeface="Arial" panose="020B0604020202020204" pitchFamily="34" charset="0"/>
              <a:buChar char="•"/>
            </a:pPr>
            <a:r>
              <a:rPr lang="en-US"/>
              <a:t>Szegedy, C., Liu, W., Jia, Y., Sermanet, P., Reed, S., Anguelov, D., ... &amp; Rabinovich, A. (2015). Going Deeper with Convolutions. In Proceedings of the IEEE conference on computer vision and pattern recognition (pp. 1-9).</a:t>
            </a:r>
            <a:endParaRPr lang="en-US"/>
          </a:p>
          <a:p>
            <a:pPr marL="285750" indent="-285750">
              <a:buFont typeface="Arial" panose="020B0604020202020204" pitchFamily="34" charset="0"/>
              <a:buChar char="•"/>
            </a:pPr>
            <a:r>
              <a:rPr lang="en-US"/>
              <a:t>Paper Link: https://arxiv.org/abs/1409.4842</a:t>
            </a:r>
            <a:endParaRPr lang="en-US"/>
          </a:p>
          <a:p>
            <a:pPr marL="285750" indent="-285750">
              <a:buFont typeface="Arial" panose="020B0604020202020204" pitchFamily="34" charset="0"/>
              <a:buChar char="•"/>
            </a:pPr>
            <a:r>
              <a:rPr lang="en-US"/>
              <a:t>He, K., Zhang, X., Ren, S., &amp; Sun, J. (2016). Deep Residual Learning for Image Recognition. In Proceedings of the IEEE conference on computer vision and pattern recognition (pp. 770-778).</a:t>
            </a:r>
            <a:endParaRPr lang="en-US"/>
          </a:p>
          <a:p>
            <a:pPr marL="285750" indent="-285750">
              <a:buFont typeface="Arial" panose="020B0604020202020204" pitchFamily="34" charset="0"/>
              <a:buChar char="•"/>
            </a:pPr>
            <a:r>
              <a:rPr lang="en-US"/>
              <a:t>Paper Link: https://arxiv.org/abs/1512.03385</a:t>
            </a:r>
            <a:endParaRPr lang="en-US"/>
          </a:p>
          <a:p>
            <a:pPr marL="285750" indent="-285750">
              <a:buFont typeface="Arial" panose="020B0604020202020204" pitchFamily="34" charset="0"/>
              <a:buChar char="•"/>
            </a:pPr>
            <a:r>
              <a:rPr lang="en-US"/>
              <a:t>LeCun, Y., Bottou, L., Bengio, Y., &amp; Haffner, P. (1998). Gradient-based learning applied to document recognition. Proceedings of the IEEE, 86(11), 2278-2324.</a:t>
            </a:r>
            <a:endParaRPr lang="en-US"/>
          </a:p>
          <a:p>
            <a:pPr marL="285750" indent="-285750">
              <a:buFont typeface="Arial" panose="020B0604020202020204" pitchFamily="34" charset="0"/>
              <a:buChar char="•"/>
            </a:pPr>
            <a:r>
              <a:rPr lang="en-US"/>
              <a:t>Paper Link: https://ieeexplore.ieee.org/document/726791</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5922</Words>
  <Application>WPS Presentation</Application>
  <PresentationFormat>On-screen Show (4:3)</PresentationFormat>
  <Paragraphs>101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Trebuchet MS</vt:lpstr>
      <vt:lpstr>Calibri</vt:lpstr>
      <vt:lpstr>Microsoft YaHei</vt:lpstr>
      <vt:lpstr>Arial Unicode MS</vt:lpstr>
      <vt:lpstr>Office Theme</vt:lpstr>
      <vt:lpstr>PowerPoint 演示文稿</vt:lpstr>
      <vt:lpstr>AGENDA</vt:lpstr>
      <vt:lpstr>PROBLEM	STATEMENT</vt:lpstr>
      <vt:lpstr>PROPOSED SOLUTION</vt:lpstr>
      <vt:lpstr>WHO ARE THE END USERS?</vt:lpstr>
      <vt:lpstr>ALGORITHM AND DEPLOYMENT</vt:lpstr>
      <vt:lpstr>RESULTS</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yuvan</cp:lastModifiedBy>
  <cp:revision>3</cp:revision>
  <dcterms:created xsi:type="dcterms:W3CDTF">2024-04-02T15:46:00Z</dcterms:created>
  <dcterms:modified xsi:type="dcterms:W3CDTF">2024-05-08T18:07:41Z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2024-04-02T11:00:00Z</vt:filetime>
  </property>
  <property fmtid="{D5CDD505-2E9C-101B-9397-08002B2CF9AE}" pid="4" name="ICV">
    <vt:lpwstr>BAFC5E0D236A49BE9280864F5209CBFF_13</vt:lpwstr>
  </property>
  <property fmtid="{D5CDD505-2E9C-101B-9397-08002B2CF9AE}" pid="5" name="KSOProductBuildVer">
    <vt:lpwstr>1033-12.2.0.16909</vt:lpwstr>
  </property>
</Properties>
</file>