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yananth Periyasamy" userId="02848ff9fc892201" providerId="LiveId" clId="{54BE6C07-24ED-4ABA-882E-085426EEE48A}"/>
    <pc:docChg chg="undo custSel modSld">
      <pc:chgData name="Sathiyananth Periyasamy" userId="02848ff9fc892201" providerId="LiveId" clId="{54BE6C07-24ED-4ABA-882E-085426EEE48A}" dt="2022-04-05T10:45:49.487" v="178" actId="14100"/>
      <pc:docMkLst>
        <pc:docMk/>
      </pc:docMkLst>
      <pc:sldChg chg="modSp mod">
        <pc:chgData name="Sathiyananth Periyasamy" userId="02848ff9fc892201" providerId="LiveId" clId="{54BE6C07-24ED-4ABA-882E-085426EEE48A}" dt="2022-04-05T10:45:49.487" v="178" actId="14100"/>
        <pc:sldMkLst>
          <pc:docMk/>
          <pc:sldMk cId="0" sldId="256"/>
        </pc:sldMkLst>
        <pc:spChg chg="mod">
          <ac:chgData name="Sathiyananth Periyasamy" userId="02848ff9fc892201" providerId="LiveId" clId="{54BE6C07-24ED-4ABA-882E-085426EEE48A}" dt="2022-04-05T10:45:49.487" v="178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thiyananth Periyasamy" userId="02848ff9fc892201" providerId="LiveId" clId="{54BE6C07-24ED-4ABA-882E-085426EEE48A}" dt="2022-04-05T10:40:40.465" v="9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thiyananth Periyasamy" userId="02848ff9fc892201" providerId="LiveId" clId="{54BE6C07-24ED-4ABA-882E-085426EEE48A}" dt="2022-04-05T10:41:12.223" v="11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thiyananth Periyasamy" userId="02848ff9fc892201" providerId="LiveId" clId="{54BE6C07-24ED-4ABA-882E-085426EEE48A}" dt="2022-04-05T10:41:16.273" v="117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Sathiyananth Periyasamy" userId="02848ff9fc892201" providerId="LiveId" clId="{54BE6C07-24ED-4ABA-882E-085426EEE48A}" dt="2022-04-05T10:38:08.290" v="22" actId="20577"/>
        <pc:sldMkLst>
          <pc:docMk/>
          <pc:sldMk cId="0" sldId="257"/>
        </pc:sldMkLst>
        <pc:spChg chg="mod">
          <ac:chgData name="Sathiyananth Periyasamy" userId="02848ff9fc892201" providerId="LiveId" clId="{54BE6C07-24ED-4ABA-882E-085426EEE48A}" dt="2022-04-05T10:38:08.290" v="2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athiyananth Periyasamy" userId="02848ff9fc892201" providerId="LiveId" clId="{D8247123-7406-490C-805E-0724D43BCCA0}"/>
    <pc:docChg chg="undo custSel addSld modSld">
      <pc:chgData name="Sathiyananth Periyasamy" userId="02848ff9fc892201" providerId="LiveId" clId="{D8247123-7406-490C-805E-0724D43BCCA0}" dt="2022-05-02T06:54:33.387" v="100" actId="2710"/>
      <pc:docMkLst>
        <pc:docMk/>
      </pc:docMkLst>
      <pc:sldChg chg="modSp mod">
        <pc:chgData name="Sathiyananth Periyasamy" userId="02848ff9fc892201" providerId="LiveId" clId="{D8247123-7406-490C-805E-0724D43BCCA0}" dt="2022-04-28T10:54:58.030" v="22" actId="20577"/>
        <pc:sldMkLst>
          <pc:docMk/>
          <pc:sldMk cId="0" sldId="256"/>
        </pc:sldMkLst>
        <pc:spChg chg="mod">
          <ac:chgData name="Sathiyananth Periyasamy" userId="02848ff9fc892201" providerId="LiveId" clId="{D8247123-7406-490C-805E-0724D43BCCA0}" dt="2022-04-28T10:54:58.030" v="2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Sathiyananth Periyasamy" userId="02848ff9fc892201" providerId="LiveId" clId="{D8247123-7406-490C-805E-0724D43BCCA0}" dt="2022-04-28T11:20:46.489" v="36" actId="20577"/>
        <pc:sldMkLst>
          <pc:docMk/>
          <pc:sldMk cId="0" sldId="257"/>
        </pc:sldMkLst>
        <pc:spChg chg="mod">
          <ac:chgData name="Sathiyananth Periyasamy" userId="02848ff9fc892201" providerId="LiveId" clId="{D8247123-7406-490C-805E-0724D43BCCA0}" dt="2022-04-28T11:20:46.489" v="36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thiyananth Periyasamy" userId="02848ff9fc892201" providerId="LiveId" clId="{D8247123-7406-490C-805E-0724D43BCCA0}" dt="2022-05-02T06:52:22.347" v="88" actId="21"/>
        <pc:sldMkLst>
          <pc:docMk/>
          <pc:sldMk cId="0" sldId="258"/>
        </pc:sldMkLst>
        <pc:spChg chg="mod">
          <ac:chgData name="Sathiyananth Periyasamy" userId="02848ff9fc892201" providerId="LiveId" clId="{D8247123-7406-490C-805E-0724D43BCCA0}" dt="2022-05-02T06:52:22.347" v="88" actId="21"/>
          <ac:spMkLst>
            <pc:docMk/>
            <pc:sldMk cId="0" sldId="258"/>
            <ac:spMk id="3" creationId="{00000000-0000-0000-0000-000000000000}"/>
          </ac:spMkLst>
        </pc:spChg>
      </pc:sldChg>
      <pc:sldChg chg="modSp new mod">
        <pc:chgData name="Sathiyananth Periyasamy" userId="02848ff9fc892201" providerId="LiveId" clId="{D8247123-7406-490C-805E-0724D43BCCA0}" dt="2022-05-02T06:54:33.387" v="100" actId="2710"/>
        <pc:sldMkLst>
          <pc:docMk/>
          <pc:sldMk cId="2995670105" sldId="274"/>
        </pc:sldMkLst>
        <pc:spChg chg="mod">
          <ac:chgData name="Sathiyananth Periyasamy" userId="02848ff9fc892201" providerId="LiveId" clId="{D8247123-7406-490C-805E-0724D43BCCA0}" dt="2022-05-02T06:48:45.537" v="83" actId="113"/>
          <ac:spMkLst>
            <pc:docMk/>
            <pc:sldMk cId="2995670105" sldId="274"/>
            <ac:spMk id="2" creationId="{6E216CB8-981A-4ADC-A2A1-0DAA92FD7708}"/>
          </ac:spMkLst>
        </pc:spChg>
        <pc:spChg chg="mod">
          <ac:chgData name="Sathiyananth Periyasamy" userId="02848ff9fc892201" providerId="LiveId" clId="{D8247123-7406-490C-805E-0724D43BCCA0}" dt="2022-05-02T06:54:33.387" v="100" actId="2710"/>
          <ac:spMkLst>
            <pc:docMk/>
            <pc:sldMk cId="2995670105" sldId="274"/>
            <ac:spMk id="3" creationId="{5913AA5D-E95E-41AC-8820-21401441E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5915" y="1613408"/>
            <a:ext cx="2070735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4857" y="477711"/>
            <a:ext cx="25495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679" y="1045718"/>
            <a:ext cx="8040370" cy="400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9" y="1225931"/>
            <a:ext cx="7715251" cy="2921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KONGUNADU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COLLEGE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ENGINEERING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marR="505459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Times New Roman"/>
                <a:cs typeface="Times New Roman"/>
              </a:rPr>
              <a:t>(AUTONOMOUS)</a:t>
            </a:r>
            <a:endParaRPr sz="1800" dirty="0">
              <a:latin typeface="Times New Roman"/>
              <a:cs typeface="Times New Roman"/>
            </a:endParaRPr>
          </a:p>
          <a:p>
            <a:pPr marL="78740" marR="589280" indent="-2540" algn="ctr">
              <a:lnSpc>
                <a:spcPct val="100699"/>
              </a:lnSpc>
            </a:pPr>
            <a:r>
              <a:rPr sz="1800" b="1" spc="-5" dirty="0">
                <a:latin typeface="Times New Roman"/>
                <a:cs typeface="Times New Roman"/>
              </a:rPr>
              <a:t>NAMAKKAL- TRICHY MAIN ROAD, THOTTIAM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DEPARTMENT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SCIENCE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346960">
              <a:lnSpc>
                <a:spcPts val="2720"/>
              </a:lnSpc>
              <a:spcBef>
                <a:spcPts val="1260"/>
              </a:spcBef>
            </a:pPr>
            <a:r>
              <a:rPr lang="en-US" sz="2300" b="1" spc="5" dirty="0">
                <a:latin typeface="Times New Roman"/>
                <a:cs typeface="Times New Roman"/>
              </a:rPr>
              <a:t>3</a:t>
            </a:r>
            <a:r>
              <a:rPr lang="en-US" sz="2325" b="1" spc="7" baseline="32258" dirty="0">
                <a:latin typeface="Times New Roman"/>
                <a:cs typeface="Times New Roman"/>
              </a:rPr>
              <a:t>rd</a:t>
            </a:r>
            <a:r>
              <a:rPr sz="2325" b="1" spc="240" baseline="32258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REVIEW</a:t>
            </a:r>
            <a:endParaRPr sz="2300" dirty="0">
              <a:latin typeface="Times New Roman"/>
              <a:cs typeface="Times New Roman"/>
            </a:endParaRPr>
          </a:p>
          <a:p>
            <a:pPr marL="50800">
              <a:lnSpc>
                <a:spcPts val="2485"/>
              </a:lnSpc>
            </a:pPr>
            <a:r>
              <a:rPr sz="2150" b="1" spc="-10" dirty="0">
                <a:latin typeface="Times New Roman"/>
                <a:cs typeface="Times New Roman"/>
              </a:rPr>
              <a:t>PROJECT</a:t>
            </a:r>
            <a:r>
              <a:rPr sz="2150" b="1" spc="-40" dirty="0">
                <a:latin typeface="Times New Roman"/>
                <a:cs typeface="Times New Roman"/>
              </a:rPr>
              <a:t> </a:t>
            </a:r>
            <a:r>
              <a:rPr sz="2150" b="1" spc="-10" dirty="0">
                <a:latin typeface="Times New Roman"/>
                <a:cs typeface="Times New Roman"/>
              </a:rPr>
              <a:t>GUIDE:</a:t>
            </a:r>
            <a:endParaRPr sz="2150" dirty="0">
              <a:latin typeface="Times New Roman"/>
              <a:cs typeface="Times New Roman"/>
            </a:endParaRPr>
          </a:p>
          <a:p>
            <a:pPr marL="50800" marR="2002789" indent="1702435">
              <a:lnSpc>
                <a:spcPts val="2480"/>
              </a:lnSpc>
              <a:spcBef>
                <a:spcPts val="110"/>
              </a:spcBef>
            </a:pPr>
            <a:r>
              <a:rPr lang="en-US" sz="2150" b="1" spc="-10" dirty="0">
                <a:latin typeface="Times New Roman"/>
                <a:cs typeface="Times New Roman"/>
              </a:rPr>
              <a:t>Dr</a:t>
            </a:r>
            <a:r>
              <a:rPr lang="en-US" sz="2150" b="1" spc="-20" dirty="0">
                <a:latin typeface="Times New Roman"/>
                <a:cs typeface="Times New Roman"/>
              </a:rPr>
              <a:t> </a:t>
            </a:r>
            <a:r>
              <a:rPr lang="en-US" sz="2150" b="1" spc="-5" dirty="0">
                <a:latin typeface="Times New Roman"/>
                <a:cs typeface="Times New Roman"/>
              </a:rPr>
              <a:t>.</a:t>
            </a:r>
            <a:r>
              <a:rPr lang="en-US" sz="2150" b="1" spc="-20" dirty="0">
                <a:latin typeface="Times New Roman"/>
                <a:cs typeface="Times New Roman"/>
              </a:rPr>
              <a:t> </a:t>
            </a:r>
            <a:r>
              <a:rPr lang="en-US" sz="2150" b="1" spc="-10" dirty="0">
                <a:latin typeface="Times New Roman"/>
                <a:cs typeface="Times New Roman"/>
              </a:rPr>
              <a:t>J.</a:t>
            </a:r>
            <a:r>
              <a:rPr lang="en-US" sz="2150" b="1" spc="-15" dirty="0">
                <a:latin typeface="Times New Roman"/>
                <a:cs typeface="Times New Roman"/>
              </a:rPr>
              <a:t> </a:t>
            </a:r>
            <a:r>
              <a:rPr lang="en-US" sz="2150" b="1" spc="-10" dirty="0">
                <a:latin typeface="Times New Roman"/>
                <a:cs typeface="Times New Roman"/>
              </a:rPr>
              <a:t>YOGAPRIYA</a:t>
            </a:r>
            <a:r>
              <a:rPr lang="en-US" sz="2150" b="1" spc="-20" dirty="0">
                <a:latin typeface="Times New Roman"/>
                <a:cs typeface="Times New Roman"/>
              </a:rPr>
              <a:t> </a:t>
            </a:r>
            <a:r>
              <a:rPr lang="en-US" sz="2150" b="1" spc="-10" dirty="0">
                <a:latin typeface="Times New Roman"/>
                <a:cs typeface="Times New Roman"/>
              </a:rPr>
              <a:t>M.E.,</a:t>
            </a:r>
            <a:r>
              <a:rPr lang="en-US" sz="2150" b="1" spc="-10" dirty="0" err="1">
                <a:latin typeface="Times New Roman"/>
                <a:cs typeface="Times New Roman"/>
              </a:rPr>
              <a:t>Ph.D</a:t>
            </a:r>
            <a:r>
              <a:rPr lang="en-US" sz="2150" b="1" spc="-10" dirty="0">
                <a:latin typeface="Times New Roman"/>
                <a:cs typeface="Times New Roman"/>
              </a:rPr>
              <a:t>., </a:t>
            </a:r>
            <a:r>
              <a:rPr lang="en-US" sz="2150" b="1" spc="-520" dirty="0">
                <a:latin typeface="Times New Roman"/>
                <a:cs typeface="Times New Roman"/>
              </a:rPr>
              <a:t> </a:t>
            </a:r>
            <a:r>
              <a:rPr sz="2150" b="1" spc="-10" dirty="0">
                <a:latin typeface="Times New Roman"/>
                <a:cs typeface="Times New Roman"/>
              </a:rPr>
              <a:t>PROJECT TEAM: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1742" y="4064807"/>
            <a:ext cx="18415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" dirty="0">
                <a:latin typeface="Times New Roman"/>
                <a:cs typeface="Times New Roman"/>
              </a:rPr>
              <a:t>(62131</a:t>
            </a:r>
            <a:r>
              <a:rPr lang="en-US" sz="2150" b="1" spc="-5" dirty="0">
                <a:latin typeface="Times New Roman"/>
                <a:cs typeface="Times New Roman"/>
              </a:rPr>
              <a:t>9</a:t>
            </a:r>
            <a:r>
              <a:rPr sz="2150" b="1" spc="-5" dirty="0">
                <a:latin typeface="Times New Roman"/>
                <a:cs typeface="Times New Roman"/>
              </a:rPr>
              <a:t>1040</a:t>
            </a:r>
            <a:r>
              <a:rPr lang="en-US" sz="2150" b="1" spc="-5" dirty="0">
                <a:latin typeface="Times New Roman"/>
                <a:cs typeface="Times New Roman"/>
              </a:rPr>
              <a:t>01</a:t>
            </a:r>
            <a:r>
              <a:rPr sz="2150" b="1" spc="-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547" y="4408049"/>
            <a:ext cx="187769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ts val="2315"/>
              </a:lnSpc>
              <a:spcBef>
                <a:spcPts val="95"/>
              </a:spcBef>
            </a:pPr>
            <a:r>
              <a:rPr sz="2150" b="1" spc="-5" dirty="0">
                <a:latin typeface="Times New Roman"/>
                <a:cs typeface="Times New Roman"/>
              </a:rPr>
              <a:t>(62131</a:t>
            </a:r>
            <a:r>
              <a:rPr lang="en-US" sz="2150" b="1" spc="-5" dirty="0">
                <a:latin typeface="Times New Roman"/>
                <a:cs typeface="Times New Roman"/>
              </a:rPr>
              <a:t>9</a:t>
            </a:r>
            <a:r>
              <a:rPr sz="2150" b="1" spc="-5" dirty="0">
                <a:latin typeface="Times New Roman"/>
                <a:cs typeface="Times New Roman"/>
              </a:rPr>
              <a:t>1040</a:t>
            </a:r>
            <a:r>
              <a:rPr lang="en-US" sz="2150" b="1" spc="-5" dirty="0">
                <a:latin typeface="Times New Roman"/>
                <a:cs typeface="Times New Roman"/>
              </a:rPr>
              <a:t>13</a:t>
            </a:r>
            <a:r>
              <a:rPr sz="2150" b="1" spc="-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150" b="1" spc="-5" dirty="0">
                <a:latin typeface="Times New Roman"/>
                <a:cs typeface="Times New Roman"/>
              </a:rPr>
              <a:t>(62131</a:t>
            </a:r>
            <a:r>
              <a:rPr lang="en-US" sz="2150" b="1" spc="-5" dirty="0">
                <a:latin typeface="Times New Roman"/>
                <a:cs typeface="Times New Roman"/>
              </a:rPr>
              <a:t>9</a:t>
            </a:r>
            <a:r>
              <a:rPr sz="2150" b="1" spc="-5" dirty="0">
                <a:latin typeface="Times New Roman"/>
                <a:cs typeface="Times New Roman"/>
              </a:rPr>
              <a:t>1040</a:t>
            </a:r>
            <a:r>
              <a:rPr lang="en-US" sz="2150" b="1" spc="-5" dirty="0">
                <a:latin typeface="Times New Roman"/>
                <a:cs typeface="Times New Roman"/>
              </a:rPr>
              <a:t>51</a:t>
            </a:r>
            <a:r>
              <a:rPr sz="2150" b="1" spc="-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064807"/>
            <a:ext cx="4193063" cy="129862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647189" marR="5080">
              <a:lnSpc>
                <a:spcPct val="87600"/>
              </a:lnSpc>
              <a:spcBef>
                <a:spcPts val="414"/>
              </a:spcBef>
              <a:tabLst>
                <a:tab pos="2630170" algn="l"/>
                <a:tab pos="3232150" algn="l"/>
              </a:tabLst>
            </a:pPr>
            <a:r>
              <a:rPr lang="en-US" sz="2150" b="1" spc="-10" dirty="0">
                <a:latin typeface="Times New Roman"/>
                <a:cs typeface="Times New Roman"/>
              </a:rPr>
              <a:t>ABINASH  B</a:t>
            </a:r>
            <a:r>
              <a:rPr sz="2150" b="1" spc="-5" dirty="0">
                <a:latin typeface="Times New Roman"/>
                <a:cs typeface="Times New Roman"/>
              </a:rPr>
              <a:t>  </a:t>
            </a:r>
            <a:r>
              <a:rPr lang="en-US" sz="2150" b="1" spc="-10" dirty="0">
                <a:latin typeface="Times New Roman"/>
                <a:cs typeface="Times New Roman"/>
              </a:rPr>
              <a:t>DHARUN  S</a:t>
            </a:r>
          </a:p>
          <a:p>
            <a:pPr marL="1647189" marR="5080">
              <a:lnSpc>
                <a:spcPct val="87600"/>
              </a:lnSpc>
              <a:spcBef>
                <a:spcPts val="414"/>
              </a:spcBef>
              <a:tabLst>
                <a:tab pos="2630170" algn="l"/>
                <a:tab pos="3232150" algn="l"/>
              </a:tabLst>
            </a:pPr>
            <a:r>
              <a:rPr lang="en-US" sz="2150" b="1" spc="-10" dirty="0">
                <a:latin typeface="Times New Roman"/>
                <a:cs typeface="Times New Roman"/>
              </a:rPr>
              <a:t>SATHIYANANTH  P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ts val="2455"/>
              </a:lnSpc>
            </a:pPr>
            <a:r>
              <a:rPr lang="en-US" sz="2150" b="1" spc="-10" dirty="0">
                <a:latin typeface="Times New Roman"/>
                <a:cs typeface="Times New Roman"/>
              </a:rPr>
              <a:t>           </a:t>
            </a:r>
            <a:r>
              <a:rPr sz="2150" b="1" spc="-10" dirty="0">
                <a:latin typeface="Times New Roman"/>
                <a:cs typeface="Times New Roman"/>
              </a:rPr>
              <a:t>BATCH</a:t>
            </a:r>
            <a:r>
              <a:rPr sz="2150" b="1" spc="-45" dirty="0">
                <a:latin typeface="Times New Roman"/>
                <a:cs typeface="Times New Roman"/>
              </a:rPr>
              <a:t> </a:t>
            </a:r>
            <a:r>
              <a:rPr sz="2150" b="1" spc="-10" dirty="0">
                <a:latin typeface="Times New Roman"/>
                <a:cs typeface="Times New Roman"/>
              </a:rPr>
              <a:t>NO:</a:t>
            </a:r>
            <a:r>
              <a:rPr lang="en-US" sz="2150" b="1" spc="-10" dirty="0">
                <a:latin typeface="Times New Roman"/>
                <a:cs typeface="Times New Roman"/>
              </a:rPr>
              <a:t>11</a:t>
            </a:r>
            <a:endParaRPr sz="215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228600"/>
            <a:ext cx="85724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915" y="764552"/>
            <a:ext cx="8787130" cy="4734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 algn="just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Z. Feng, H. Tan, and H. Shen, “Relationship </a:t>
            </a:r>
            <a:r>
              <a:rPr sz="2400" dirty="0">
                <a:latin typeface="Times New Roman"/>
                <a:cs typeface="Times New Roman"/>
              </a:rPr>
              <a:t>privacy protection 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mobile social </a:t>
            </a:r>
            <a:r>
              <a:rPr sz="2400" dirty="0">
                <a:latin typeface="Times New Roman"/>
                <a:cs typeface="Times New Roman"/>
              </a:rPr>
              <a:t>network,” </a:t>
            </a:r>
            <a:r>
              <a:rPr sz="2400" spc="-5" dirty="0">
                <a:latin typeface="Times New Roman"/>
                <a:cs typeface="Times New Roman"/>
              </a:rPr>
              <a:t>in Advanced Cloud and Big Data </a:t>
            </a:r>
            <a:r>
              <a:rPr sz="2400" dirty="0">
                <a:latin typeface="Times New Roman"/>
                <a:cs typeface="Times New Roman"/>
              </a:rPr>
              <a:t>(CBD),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2016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-5" dirty="0">
                <a:latin typeface="Times New Roman"/>
                <a:cs typeface="Times New Roman"/>
              </a:rPr>
              <a:t> Conference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pp.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215–220.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Title: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mobile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  <a:tab pos="19773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 </a:t>
            </a:r>
            <a:r>
              <a:rPr sz="2400" b="1" dirty="0">
                <a:latin typeface="Times New Roman"/>
                <a:cs typeface="Times New Roman"/>
              </a:rPr>
              <a:t>and	</a:t>
            </a:r>
            <a:r>
              <a:rPr sz="2400" b="1" spc="-5" dirty="0">
                <a:latin typeface="Times New Roman"/>
                <a:cs typeface="Times New Roman"/>
              </a:rPr>
              <a:t>Year: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Feng,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2016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Techniques: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Privacy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Merits: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Description: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434" y="477711"/>
            <a:ext cx="4938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EXISTING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411224"/>
            <a:ext cx="801941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6985" indent="-281940">
              <a:lnSpc>
                <a:spcPct val="140600"/>
              </a:lnSpc>
              <a:spcBef>
                <a:spcPts val="100"/>
              </a:spcBef>
              <a:buFont typeface="Arial"/>
              <a:buChar char="•"/>
              <a:tabLst>
                <a:tab pos="294640" algn="l"/>
                <a:tab pos="1355090" algn="l"/>
                <a:tab pos="2438400" algn="l"/>
                <a:tab pos="3569970" algn="l"/>
                <a:tab pos="4746625" algn="l"/>
                <a:tab pos="7890509" algn="l"/>
              </a:tabLst>
            </a:pPr>
            <a:r>
              <a:rPr sz="3200" spc="-10" dirty="0">
                <a:latin typeface="Times New Roman"/>
                <a:cs typeface="Times New Roman"/>
              </a:rPr>
              <a:t>Trus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-10" dirty="0">
                <a:latin typeface="Times New Roman"/>
                <a:cs typeface="Times New Roman"/>
              </a:rPr>
              <a:t>chai</a:t>
            </a:r>
            <a:r>
              <a:rPr sz="3200" dirty="0">
                <a:latin typeface="Times New Roman"/>
                <a:cs typeface="Times New Roman"/>
              </a:rPr>
              <a:t>n	based	</a:t>
            </a:r>
            <a:r>
              <a:rPr sz="3200" spc="-5" dirty="0">
                <a:latin typeface="Times New Roman"/>
                <a:cs typeface="Times New Roman"/>
              </a:rPr>
              <a:t>frien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5" dirty="0">
                <a:latin typeface="Times New Roman"/>
                <a:cs typeface="Times New Roman"/>
              </a:rPr>
              <a:t>recommendatio</a:t>
            </a:r>
            <a:r>
              <a:rPr sz="3200" dirty="0">
                <a:latin typeface="Times New Roman"/>
                <a:cs typeface="Times New Roman"/>
              </a:rPr>
              <a:t>n	:  </a:t>
            </a:r>
            <a:r>
              <a:rPr sz="3200" spc="-10" dirty="0">
                <a:latin typeface="Times New Roman"/>
                <a:cs typeface="Times New Roman"/>
              </a:rPr>
              <a:t>Trust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score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each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friends 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social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  <a:p>
            <a:pPr marL="294640" marR="5715" indent="-281940">
              <a:lnSpc>
                <a:spcPct val="139600"/>
              </a:lnSpc>
              <a:spcBef>
                <a:spcPts val="680"/>
              </a:spcBef>
              <a:buFont typeface="Arial"/>
              <a:buChar char="•"/>
              <a:tabLst>
                <a:tab pos="294640" algn="l"/>
                <a:tab pos="1841500" algn="l"/>
                <a:tab pos="3862704" algn="l"/>
                <a:tab pos="5387340" algn="l"/>
                <a:tab pos="5805805" algn="l"/>
                <a:tab pos="7510780" algn="l"/>
              </a:tabLst>
            </a:pPr>
            <a:r>
              <a:rPr sz="3200" spc="-5" dirty="0">
                <a:latin typeface="Times New Roman"/>
                <a:cs typeface="Times New Roman"/>
              </a:rPr>
              <a:t>Privac</a:t>
            </a:r>
            <a:r>
              <a:rPr sz="3200" dirty="0">
                <a:latin typeface="Times New Roman"/>
                <a:cs typeface="Times New Roman"/>
              </a:rPr>
              <a:t>y	preserving	</a:t>
            </a:r>
            <a:r>
              <a:rPr sz="3200" spc="-5" dirty="0">
                <a:latin typeface="Times New Roman"/>
                <a:cs typeface="Times New Roman"/>
              </a:rPr>
              <a:t>schem</a:t>
            </a:r>
            <a:r>
              <a:rPr sz="3200" dirty="0">
                <a:latin typeface="Times New Roman"/>
                <a:cs typeface="Times New Roman"/>
              </a:rPr>
              <a:t>e	:	</a:t>
            </a:r>
            <a:r>
              <a:rPr sz="3200" spc="-5" dirty="0">
                <a:latin typeface="Times New Roman"/>
                <a:cs typeface="Times New Roman"/>
              </a:rPr>
              <a:t>Preserv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user’s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profile details</a:t>
            </a:r>
            <a:endParaRPr sz="3200">
              <a:latin typeface="Times New Roman"/>
              <a:cs typeface="Times New Roman"/>
            </a:endParaRPr>
          </a:p>
          <a:p>
            <a:pPr marL="294640" marR="5080" indent="-281940">
              <a:lnSpc>
                <a:spcPct val="139600"/>
              </a:lnSpc>
              <a:spcBef>
                <a:spcPts val="680"/>
              </a:spcBef>
              <a:buFont typeface="Arial"/>
              <a:buChar char="•"/>
              <a:tabLst>
                <a:tab pos="294640" algn="l"/>
                <a:tab pos="1376680" algn="l"/>
                <a:tab pos="2820670" algn="l"/>
                <a:tab pos="4015740" algn="l"/>
                <a:tab pos="4735195" algn="l"/>
                <a:tab pos="6134100" algn="l"/>
                <a:tab pos="789305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Fine</a:t>
            </a:r>
            <a:r>
              <a:rPr sz="3200" dirty="0">
                <a:latin typeface="Times New Roman"/>
                <a:cs typeface="Times New Roman"/>
              </a:rPr>
              <a:t>r	grained	</a:t>
            </a:r>
            <a:r>
              <a:rPr sz="3200" spc="-5" dirty="0">
                <a:latin typeface="Times New Roman"/>
                <a:cs typeface="Times New Roman"/>
              </a:rPr>
              <a:t>frien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10" dirty="0">
                <a:latin typeface="Times New Roman"/>
                <a:cs typeface="Times New Roman"/>
              </a:rPr>
              <a:t>lis</a:t>
            </a:r>
            <a:r>
              <a:rPr sz="3200" dirty="0">
                <a:latin typeface="Times New Roman"/>
                <a:cs typeface="Times New Roman"/>
              </a:rPr>
              <a:t>t	display	</a:t>
            </a:r>
            <a:r>
              <a:rPr sz="3200" spc="-5" dirty="0">
                <a:latin typeface="Times New Roman"/>
                <a:cs typeface="Times New Roman"/>
              </a:rPr>
              <a:t>strategie</a:t>
            </a:r>
            <a:r>
              <a:rPr sz="3200" dirty="0">
                <a:latin typeface="Times New Roman"/>
                <a:cs typeface="Times New Roman"/>
              </a:rPr>
              <a:t>s	:  </a:t>
            </a:r>
            <a:r>
              <a:rPr sz="3200" spc="-5" dirty="0">
                <a:latin typeface="Times New Roman"/>
                <a:cs typeface="Times New Roman"/>
              </a:rPr>
              <a:t>Filter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 malicious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details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77711"/>
            <a:ext cx="3470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81" y="1300274"/>
            <a:ext cx="7910830" cy="294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List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0" dirty="0">
                <a:latin typeface="Times New Roman"/>
                <a:cs typeface="Times New Roman"/>
              </a:rPr>
              <a:t> collude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legitimate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users.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7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privacy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uploaded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Time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complexity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friend</a:t>
            </a:r>
            <a:r>
              <a:rPr sz="3200" spc="-10" dirty="0">
                <a:latin typeface="Times New Roman"/>
                <a:cs typeface="Times New Roman"/>
              </a:rPr>
              <a:t> list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selection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structure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become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complexity.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76" y="477711"/>
            <a:ext cx="5225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PROPOSED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52" y="1495653"/>
            <a:ext cx="8028940" cy="415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7975" marR="5080" indent="-295910">
              <a:lnSpc>
                <a:spcPct val="132700"/>
              </a:lnSpc>
              <a:spcBef>
                <a:spcPts val="90"/>
              </a:spcBef>
              <a:buFont typeface="Arial"/>
              <a:buChar char="•"/>
              <a:tabLst>
                <a:tab pos="307975" algn="l"/>
                <a:tab pos="308610" algn="l"/>
                <a:tab pos="2194560" algn="l"/>
                <a:tab pos="3503295" algn="l"/>
                <a:tab pos="4759325" algn="l"/>
                <a:tab pos="5980430" algn="l"/>
                <a:tab pos="6449695" algn="l"/>
                <a:tab pos="7632065" algn="l"/>
              </a:tabLst>
            </a:pPr>
            <a:r>
              <a:rPr sz="2450" spc="10" dirty="0">
                <a:latin typeface="Times New Roman"/>
                <a:cs typeface="Times New Roman"/>
              </a:rPr>
              <a:t>Implemented	</a:t>
            </a:r>
            <a:r>
              <a:rPr sz="2450" spc="5" dirty="0">
                <a:latin typeface="Times New Roman"/>
                <a:cs typeface="Times New Roman"/>
              </a:rPr>
              <a:t>Adopte</a:t>
            </a:r>
            <a:r>
              <a:rPr sz="2450" spc="15" dirty="0">
                <a:latin typeface="Times New Roman"/>
                <a:cs typeface="Times New Roman"/>
              </a:rPr>
              <a:t>d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Defens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Scheme</a:t>
            </a:r>
            <a:r>
              <a:rPr sz="2450" dirty="0">
                <a:latin typeface="Times New Roman"/>
                <a:cs typeface="Times New Roman"/>
              </a:rPr>
              <a:t>	t</a:t>
            </a:r>
            <a:r>
              <a:rPr sz="2450" spc="15" dirty="0">
                <a:latin typeface="Times New Roman"/>
                <a:cs typeface="Times New Roman"/>
              </a:rPr>
              <a:t>o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analyz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the  malicious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user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details</a:t>
            </a:r>
            <a:endParaRPr sz="2450">
              <a:latin typeface="Times New Roman"/>
              <a:cs typeface="Times New Roman"/>
            </a:endParaRPr>
          </a:p>
          <a:p>
            <a:pPr marL="307975" marR="15875" indent="-295910">
              <a:lnSpc>
                <a:spcPct val="131100"/>
              </a:lnSpc>
              <a:spcBef>
                <a:spcPts val="545"/>
              </a:spcBef>
              <a:buFont typeface="Arial"/>
              <a:buChar char="•"/>
              <a:tabLst>
                <a:tab pos="307975" algn="l"/>
                <a:tab pos="308610" algn="l"/>
                <a:tab pos="2051685" algn="l"/>
                <a:tab pos="2592705" algn="l"/>
                <a:tab pos="3307079" algn="l"/>
                <a:tab pos="4112260" algn="l"/>
                <a:tab pos="4513580" algn="l"/>
                <a:tab pos="6209665" algn="l"/>
                <a:tab pos="6750684" algn="l"/>
              </a:tabLst>
            </a:pPr>
            <a:r>
              <a:rPr sz="2450" spc="10" dirty="0">
                <a:latin typeface="Times New Roman"/>
                <a:cs typeface="Times New Roman"/>
              </a:rPr>
              <a:t>Recommen</a:t>
            </a:r>
            <a:r>
              <a:rPr sz="2450" spc="15" dirty="0">
                <a:latin typeface="Times New Roman"/>
                <a:cs typeface="Times New Roman"/>
              </a:rPr>
              <a:t>d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th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trust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users</a:t>
            </a:r>
            <a:r>
              <a:rPr sz="2450" dirty="0">
                <a:latin typeface="Times New Roman"/>
                <a:cs typeface="Times New Roman"/>
              </a:rPr>
              <a:t>	t</a:t>
            </a:r>
            <a:r>
              <a:rPr sz="2450" spc="15" dirty="0">
                <a:latin typeface="Times New Roman"/>
                <a:cs typeface="Times New Roman"/>
              </a:rPr>
              <a:t>o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differentiate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th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legitimate  </a:t>
            </a:r>
            <a:r>
              <a:rPr sz="2450" spc="10" dirty="0">
                <a:latin typeface="Times New Roman"/>
                <a:cs typeface="Times New Roman"/>
              </a:rPr>
              <a:t>users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from</a:t>
            </a:r>
            <a:r>
              <a:rPr sz="2450" spc="5" dirty="0">
                <a:latin typeface="Times New Roman"/>
                <a:cs typeface="Times New Roman"/>
              </a:rPr>
              <a:t> malicious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users</a:t>
            </a:r>
            <a:endParaRPr sz="2450">
              <a:latin typeface="Times New Roman"/>
              <a:cs typeface="Times New Roman"/>
            </a:endParaRPr>
          </a:p>
          <a:p>
            <a:pPr marL="307975" marR="10795" indent="-295910">
              <a:lnSpc>
                <a:spcPct val="131100"/>
              </a:lnSpc>
              <a:spcBef>
                <a:spcPts val="540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Times New Roman"/>
                <a:cs typeface="Times New Roman"/>
              </a:rPr>
              <a:t>Extend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the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framework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to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implement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image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privacy</a:t>
            </a:r>
            <a:r>
              <a:rPr sz="2450" spc="10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based</a:t>
            </a:r>
            <a:r>
              <a:rPr sz="2450" spc="9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on </a:t>
            </a:r>
            <a:r>
              <a:rPr sz="2450" spc="-60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filtering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framework</a:t>
            </a:r>
            <a:endParaRPr sz="2450">
              <a:latin typeface="Times New Roman"/>
              <a:cs typeface="Times New Roman"/>
            </a:endParaRPr>
          </a:p>
          <a:p>
            <a:pPr marL="307975" marR="8255" indent="-295910">
              <a:lnSpc>
                <a:spcPct val="131100"/>
              </a:lnSpc>
              <a:spcBef>
                <a:spcPts val="540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Times New Roman"/>
                <a:cs typeface="Times New Roman"/>
              </a:rPr>
              <a:t>Unauthorized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only</a:t>
            </a:r>
            <a:r>
              <a:rPr sz="2450" spc="26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view</a:t>
            </a:r>
            <a:r>
              <a:rPr sz="2450" spc="2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the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user</a:t>
            </a:r>
            <a:r>
              <a:rPr sz="2450" spc="26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data</a:t>
            </a:r>
            <a:r>
              <a:rPr sz="2450" spc="2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and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not</a:t>
            </a:r>
            <a:r>
              <a:rPr sz="2450" spc="2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to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access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the </a:t>
            </a:r>
            <a:r>
              <a:rPr sz="2450" spc="-5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data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without </a:t>
            </a:r>
            <a:r>
              <a:rPr sz="2450" spc="10" dirty="0">
                <a:latin typeface="Times New Roman"/>
                <a:cs typeface="Times New Roman"/>
              </a:rPr>
              <a:t>user’s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permission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77711"/>
            <a:ext cx="281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581" y="1300274"/>
            <a:ext cx="8000365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Easy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retrieve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malicious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294640" marR="5080" indent="-281940">
              <a:lnSpc>
                <a:spcPct val="149300"/>
              </a:lnSpc>
              <a:spcBef>
                <a:spcPts val="680"/>
              </a:spcBef>
              <a:buFont typeface="Arial"/>
              <a:buChar char="•"/>
              <a:tabLst>
                <a:tab pos="294640" algn="l"/>
                <a:tab pos="1383030" algn="l"/>
                <a:tab pos="2202180" algn="l"/>
                <a:tab pos="4752340" algn="l"/>
                <a:tab pos="6807834" algn="l"/>
                <a:tab pos="7603490" algn="l"/>
              </a:tabLst>
            </a:pPr>
            <a:r>
              <a:rPr sz="3200" spc="-10" dirty="0">
                <a:latin typeface="Times New Roman"/>
                <a:cs typeface="Times New Roman"/>
              </a:rPr>
              <a:t>Tim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1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10" dirty="0">
                <a:latin typeface="Times New Roman"/>
                <a:cs typeface="Times New Roman"/>
              </a:rPr>
              <a:t>computationa</a:t>
            </a:r>
            <a:r>
              <a:rPr sz="3200" dirty="0">
                <a:latin typeface="Times New Roman"/>
                <a:cs typeface="Times New Roman"/>
              </a:rPr>
              <a:t>l	</a:t>
            </a:r>
            <a:r>
              <a:rPr sz="3200" spc="-10" dirty="0">
                <a:latin typeface="Times New Roman"/>
                <a:cs typeface="Times New Roman"/>
              </a:rPr>
              <a:t>complexit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-1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n	be  reduced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7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Provide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image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privacy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latin typeface="Times New Roman"/>
                <a:cs typeface="Times New Roman"/>
              </a:rPr>
              <a:t>Difficult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access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user’s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Real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alert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725" y="477711"/>
            <a:ext cx="5463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Hardware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Processor</a:t>
            </a:r>
          </a:p>
          <a:p>
            <a:pPr marL="309880" indent="-29781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RAM</a:t>
            </a:r>
          </a:p>
          <a:p>
            <a:pPr marL="309880" indent="-29781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Hard</a:t>
            </a:r>
            <a:r>
              <a:rPr spc="-50" dirty="0"/>
              <a:t> </a:t>
            </a:r>
            <a:r>
              <a:rPr dirty="0"/>
              <a:t>disk</a:t>
            </a:r>
          </a:p>
          <a:p>
            <a:pPr marL="309880" indent="-29781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Compact</a:t>
            </a:r>
            <a:r>
              <a:rPr spc="-85" dirty="0"/>
              <a:t> </a:t>
            </a:r>
            <a:r>
              <a:rPr spc="-5" dirty="0"/>
              <a:t>Disk</a:t>
            </a:r>
          </a:p>
          <a:p>
            <a:pPr marL="309880" indent="-29781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Keyboard</a:t>
            </a:r>
          </a:p>
          <a:p>
            <a:pPr marL="309880" indent="-29781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pc="-5" dirty="0"/>
              <a:t>Monitor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425" y="1613408"/>
            <a:ext cx="4009390" cy="344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2.6.0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GHZ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1GB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650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keyboard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48920" algn="l"/>
              </a:tabLst>
            </a:pPr>
            <a:r>
              <a:rPr sz="2400" dirty="0">
                <a:latin typeface="Times New Roman"/>
                <a:cs typeface="Times New Roman"/>
              </a:rPr>
              <a:t>:	15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478" y="477711"/>
            <a:ext cx="5278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Software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281241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Operating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2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Front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6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Back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611376"/>
            <a:ext cx="211455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Windows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.PHP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SQL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126" y="477711"/>
            <a:ext cx="387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  <a:r>
              <a:rPr spc="-90" dirty="0"/>
              <a:t> </a:t>
            </a:r>
            <a:r>
              <a:rPr spc="-5" dirty="0"/>
              <a:t>Spilt-up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7706995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ONLINE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SOCIAL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CONSTRUCTION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2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PROFILE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6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SEARCH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FRIEND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6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IMAGE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PRIVACY</a:t>
            </a:r>
            <a:endParaRPr sz="28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spcBef>
                <a:spcPts val="226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ALERT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256" y="477711"/>
            <a:ext cx="3272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GANTT</a:t>
            </a:r>
            <a:r>
              <a:rPr spc="-90" dirty="0"/>
              <a:t> </a:t>
            </a:r>
            <a:r>
              <a:rPr spc="-5" dirty="0"/>
              <a:t>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8839199" cy="5410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2" y="1160272"/>
            <a:ext cx="8578215" cy="503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600" dirty="0">
                <a:latin typeface="Times New Roman"/>
                <a:cs typeface="Times New Roman"/>
              </a:rPr>
              <a:t>[1]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Bonneau,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Anderson,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Stajano,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R.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Anderson,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“Eight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friends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enough: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social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325120" algn="just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Times New Roman"/>
                <a:cs typeface="Times New Roman"/>
              </a:rPr>
              <a:t>approximation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5" dirty="0">
                <a:latin typeface="Times New Roman"/>
                <a:cs typeface="Times New Roman"/>
              </a:rPr>
              <a:t> listings,”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Proceedings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ACM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SNS’09,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2009,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pp.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13–18.</a:t>
            </a:r>
            <a:endParaRPr sz="1600">
              <a:latin typeface="Times New Roman"/>
              <a:cs typeface="Times New Roman"/>
            </a:endParaRPr>
          </a:p>
          <a:p>
            <a:pPr marL="325120" marR="6985" indent="-312420" algn="just">
              <a:lnSpc>
                <a:spcPct val="170800"/>
              </a:lnSpc>
              <a:spcBef>
                <a:spcPts val="340"/>
              </a:spcBef>
              <a:buFont typeface="Arial"/>
              <a:buChar char="•"/>
              <a:tabLst>
                <a:tab pos="325120" algn="l"/>
              </a:tabLst>
            </a:pPr>
            <a:r>
              <a:rPr sz="1600" dirty="0">
                <a:latin typeface="Times New Roman"/>
                <a:cs typeface="Times New Roman"/>
              </a:rPr>
              <a:t>[2] </a:t>
            </a:r>
            <a:r>
              <a:rPr sz="1600" spc="-5" dirty="0">
                <a:latin typeface="Times New Roman"/>
                <a:cs typeface="Times New Roman"/>
              </a:rPr>
              <a:t>A. Yamada, T. H.-J. Kim, 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and A. Perrig, “Exploiting </a:t>
            </a:r>
            <a:r>
              <a:rPr sz="1600" dirty="0">
                <a:latin typeface="Times New Roman"/>
                <a:cs typeface="Times New Roman"/>
              </a:rPr>
              <a:t>privacy policy </a:t>
            </a:r>
            <a:r>
              <a:rPr sz="1600" spc="-5" dirty="0">
                <a:latin typeface="Times New Roman"/>
                <a:cs typeface="Times New Roman"/>
              </a:rPr>
              <a:t>conﬂicts in </a:t>
            </a:r>
            <a:r>
              <a:rPr sz="1600" dirty="0">
                <a:latin typeface="Times New Roman"/>
                <a:cs typeface="Times New Roman"/>
              </a:rPr>
              <a:t>online </a:t>
            </a:r>
            <a:r>
              <a:rPr sz="1600" spc="-5" dirty="0">
                <a:latin typeface="Times New Roman"/>
                <a:cs typeface="Times New Roman"/>
              </a:rPr>
              <a:t>social </a:t>
            </a:r>
            <a:r>
              <a:rPr sz="1600" dirty="0">
                <a:latin typeface="Times New Roman"/>
                <a:cs typeface="Times New Roman"/>
              </a:rPr>
              <a:t> networks,”</a:t>
            </a:r>
            <a:r>
              <a:rPr sz="1600" spc="-5" dirty="0">
                <a:latin typeface="Times New Roman"/>
                <a:cs typeface="Times New Roman"/>
              </a:rPr>
              <a:t> in Technical </a:t>
            </a:r>
            <a:r>
              <a:rPr sz="1600" dirty="0">
                <a:latin typeface="Times New Roman"/>
                <a:cs typeface="Times New Roman"/>
              </a:rPr>
              <a:t>report, 2012.</a:t>
            </a:r>
            <a:endParaRPr sz="1600">
              <a:latin typeface="Times New Roman"/>
              <a:cs typeface="Times New Roman"/>
            </a:endParaRPr>
          </a:p>
          <a:p>
            <a:pPr marL="325120" marR="5080" indent="-312420" algn="just">
              <a:lnSpc>
                <a:spcPct val="171400"/>
              </a:lnSpc>
              <a:spcBef>
                <a:spcPts val="330"/>
              </a:spcBef>
              <a:buFont typeface="Arial"/>
              <a:buChar char="•"/>
              <a:tabLst>
                <a:tab pos="325120" algn="l"/>
              </a:tabLst>
            </a:pPr>
            <a:r>
              <a:rPr sz="1600" dirty="0">
                <a:latin typeface="Times New Roman"/>
                <a:cs typeface="Times New Roman"/>
              </a:rPr>
              <a:t>[3] </a:t>
            </a:r>
            <a:r>
              <a:rPr sz="1600" spc="-5" dirty="0">
                <a:latin typeface="Times New Roman"/>
                <a:cs typeface="Times New Roman"/>
              </a:rPr>
              <a:t>N. Li, “Privacy-aware </a:t>
            </a:r>
            <a:r>
              <a:rPr sz="1600" dirty="0">
                <a:latin typeface="Times New Roman"/>
                <a:cs typeface="Times New Roman"/>
              </a:rPr>
              <a:t>display </a:t>
            </a:r>
            <a:r>
              <a:rPr sz="1600" spc="-5" dirty="0">
                <a:latin typeface="Times New Roman"/>
                <a:cs typeface="Times New Roman"/>
              </a:rPr>
              <a:t>strategy in </a:t>
            </a:r>
            <a:r>
              <a:rPr sz="1600" dirty="0">
                <a:latin typeface="Times New Roman"/>
                <a:cs typeface="Times New Roman"/>
              </a:rPr>
              <a:t>friend </a:t>
            </a:r>
            <a:r>
              <a:rPr sz="1600" spc="-5" dirty="0">
                <a:latin typeface="Times New Roman"/>
                <a:cs typeface="Times New Roman"/>
              </a:rPr>
              <a:t>search,” in Proceedings </a:t>
            </a:r>
            <a:r>
              <a:rPr sz="1600" dirty="0">
                <a:latin typeface="Times New Roman"/>
                <a:cs typeface="Times New Roman"/>
              </a:rPr>
              <a:t>of IEEE International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Conference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Communications</a:t>
            </a:r>
            <a:r>
              <a:rPr sz="1600" dirty="0">
                <a:latin typeface="Times New Roman"/>
                <a:cs typeface="Times New Roman"/>
              </a:rPr>
              <a:t> (ICC),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Information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Security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Symposium,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2014, pp. 951– 956.</a:t>
            </a:r>
            <a:endParaRPr sz="1600">
              <a:latin typeface="Times New Roman"/>
              <a:cs typeface="Times New Roman"/>
            </a:endParaRPr>
          </a:p>
          <a:p>
            <a:pPr marL="325120" marR="5080" indent="-312420" algn="just">
              <a:lnSpc>
                <a:spcPct val="171400"/>
              </a:lnSpc>
              <a:spcBef>
                <a:spcPts val="325"/>
              </a:spcBef>
              <a:buFont typeface="Arial"/>
              <a:buChar char="•"/>
              <a:tabLst>
                <a:tab pos="325120" algn="l"/>
              </a:tabLst>
            </a:pPr>
            <a:r>
              <a:rPr sz="1600" dirty="0">
                <a:latin typeface="Times New Roman"/>
                <a:cs typeface="Times New Roman"/>
              </a:rPr>
              <a:t>[4]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Guo,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Zhang,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Fang,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trust-based</a:t>
            </a:r>
            <a:r>
              <a:rPr sz="1600" dirty="0">
                <a:latin typeface="Times New Roman"/>
                <a:cs typeface="Times New Roman"/>
              </a:rPr>
              <a:t> privacy-preserving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friend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recommendation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scheme </a:t>
            </a:r>
            <a:r>
              <a:rPr sz="1600" dirty="0">
                <a:latin typeface="Times New Roman"/>
                <a:cs typeface="Times New Roman"/>
              </a:rPr>
              <a:t>for online </a:t>
            </a:r>
            <a:r>
              <a:rPr sz="1600" spc="-5" dirty="0">
                <a:latin typeface="Times New Roman"/>
                <a:cs typeface="Times New Roman"/>
              </a:rPr>
              <a:t>social </a:t>
            </a:r>
            <a:r>
              <a:rPr sz="1600" dirty="0">
                <a:latin typeface="Times New Roman"/>
                <a:cs typeface="Times New Roman"/>
              </a:rPr>
              <a:t>networks,” IEEE </a:t>
            </a:r>
            <a:r>
              <a:rPr sz="1600" spc="-5" dirty="0">
                <a:latin typeface="Times New Roman"/>
                <a:cs typeface="Times New Roman"/>
              </a:rPr>
              <a:t>Transactions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Dependable and Secure Computing, </a:t>
            </a:r>
            <a:r>
              <a:rPr sz="1600" dirty="0">
                <a:latin typeface="Times New Roman"/>
                <a:cs typeface="Times New Roman"/>
              </a:rPr>
              <a:t>vol.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12,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no. 4, pp. 413–427, 2015.</a:t>
            </a:r>
            <a:endParaRPr sz="1600">
              <a:latin typeface="Times New Roman"/>
              <a:cs typeface="Times New Roman"/>
            </a:endParaRPr>
          </a:p>
          <a:p>
            <a:pPr marL="325120" marR="8255" indent="-312420" algn="just">
              <a:lnSpc>
                <a:spcPct val="170800"/>
              </a:lnSpc>
              <a:spcBef>
                <a:spcPts val="345"/>
              </a:spcBef>
              <a:buFont typeface="Arial"/>
              <a:buChar char="•"/>
              <a:tabLst>
                <a:tab pos="325120" algn="l"/>
              </a:tabLst>
            </a:pPr>
            <a:r>
              <a:rPr sz="1600" dirty="0">
                <a:latin typeface="Times New Roman"/>
                <a:cs typeface="Times New Roman"/>
              </a:rPr>
              <a:t>[5] </a:t>
            </a:r>
            <a:r>
              <a:rPr sz="1600" spc="-5" dirty="0">
                <a:latin typeface="Times New Roman"/>
                <a:cs typeface="Times New Roman"/>
              </a:rPr>
              <a:t>Z. Feng, H. Tan, and H. Shen, “Relationship </a:t>
            </a:r>
            <a:r>
              <a:rPr sz="1600" dirty="0">
                <a:latin typeface="Times New Roman"/>
                <a:cs typeface="Times New Roman"/>
              </a:rPr>
              <a:t>privacy protection for </a:t>
            </a:r>
            <a:r>
              <a:rPr sz="1600" spc="-5" dirty="0">
                <a:latin typeface="Times New Roman"/>
                <a:cs typeface="Times New Roman"/>
              </a:rPr>
              <a:t>mobile social </a:t>
            </a:r>
            <a:r>
              <a:rPr sz="1600" dirty="0">
                <a:latin typeface="Times New Roman"/>
                <a:cs typeface="Times New Roman"/>
              </a:rPr>
              <a:t>network,”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Advanced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Cloud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(CBD),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2016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International</a:t>
            </a:r>
            <a:r>
              <a:rPr sz="1600" spc="-5" dirty="0">
                <a:latin typeface="Times New Roman"/>
                <a:cs typeface="Times New Roman"/>
              </a:rPr>
              <a:t> Conference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IEEE,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2016,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pp.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215–220.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58" y="2164524"/>
            <a:ext cx="7711440" cy="109632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4445" algn="ctr">
              <a:lnSpc>
                <a:spcPct val="100699"/>
              </a:lnSpc>
              <a:spcBef>
                <a:spcPts val="70"/>
              </a:spcBef>
            </a:pPr>
            <a:r>
              <a:rPr lang="en-US" sz="3600" b="1" i="1" spc="-5" dirty="0">
                <a:latin typeface="Times New Roman"/>
                <a:cs typeface="Times New Roman"/>
              </a:rPr>
              <a:t>ONLINE MESS TOKEN MANAGEMENT SYSTEM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013" y="477711"/>
            <a:ext cx="306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79" y="969518"/>
            <a:ext cx="8042275" cy="5548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51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1051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goal of any canteen/mess is to give hygienic and fresh meals to the organization's students/employees. </a:t>
            </a:r>
          </a:p>
          <a:p>
            <a:pPr marL="354965" marR="6350" indent="-342900" algn="just">
              <a:lnSpc>
                <a:spcPct val="151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1051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takes a long time and raises the risks of making a calculation error. If there were an online transaction and token reservation system, the same task could be completed in a shorter amount of time and with less effort and personnel. </a:t>
            </a:r>
          </a:p>
          <a:p>
            <a:pPr marL="354965" marR="6350" indent="-342900" algn="just">
              <a:lnSpc>
                <a:spcPct val="151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105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online platform will be an interactive website where students and others may register their tokens on their smartphones or laptops by following a few easy steps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react.js library is used to start the website construction.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CB8-981A-4ADC-A2A1-0DAA92F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AA5D-E95E-41AC-8820-21401441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79" y="1045718"/>
            <a:ext cx="8040370" cy="436561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must first choose the day they want to get the token, then the category they want (Veg/Non-Veg), then the tokens they require, and finally the amount they want to send through UPI/any online transactions.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They'll receive a bar code with restrictions after the order is placed.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can gather the tokens as quickly as possible with this technique as compared to the prior 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6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224" y="477711"/>
            <a:ext cx="449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 algn="just">
              <a:lnSpc>
                <a:spcPct val="151000"/>
              </a:lnSpc>
              <a:spcBef>
                <a:spcPts val="100"/>
              </a:spcBef>
              <a:buFont typeface="Arial"/>
              <a:buChar char="•"/>
              <a:tabLst>
                <a:tab pos="310515" algn="l"/>
              </a:tabLst>
            </a:pPr>
            <a:r>
              <a:rPr spc="-5" dirty="0"/>
              <a:t>Over the </a:t>
            </a:r>
            <a:r>
              <a:rPr dirty="0"/>
              <a:t>past few years, </a:t>
            </a:r>
            <a:r>
              <a:rPr spc="-5" dirty="0"/>
              <a:t>the </a:t>
            </a:r>
            <a:r>
              <a:rPr dirty="0"/>
              <a:t>popularity of </a:t>
            </a:r>
            <a:r>
              <a:rPr spc="-5" dirty="0"/>
              <a:t>social </a:t>
            </a:r>
            <a:r>
              <a:rPr dirty="0"/>
              <a:t>networking </a:t>
            </a:r>
            <a:r>
              <a:rPr spc="5" dirty="0"/>
              <a:t> </a:t>
            </a:r>
            <a:r>
              <a:rPr spc="-5" dirty="0"/>
              <a:t>sites</a:t>
            </a:r>
            <a:r>
              <a:rPr spc="-10" dirty="0"/>
              <a:t> </a:t>
            </a:r>
            <a:r>
              <a:rPr dirty="0"/>
              <a:t>(SNS) has</a:t>
            </a:r>
            <a:r>
              <a:rPr spc="-5" dirty="0"/>
              <a:t> increased immensely.</a:t>
            </a:r>
          </a:p>
          <a:p>
            <a:pPr marL="309880" marR="5080" indent="-297815" algn="just">
              <a:lnSpc>
                <a:spcPct val="150000"/>
              </a:lnSpc>
              <a:spcBef>
                <a:spcPts val="509"/>
              </a:spcBef>
              <a:buFont typeface="Arial"/>
              <a:buChar char="•"/>
              <a:tabLst>
                <a:tab pos="310515" algn="l"/>
              </a:tabLst>
            </a:pPr>
            <a:r>
              <a:rPr spc="-5" dirty="0"/>
              <a:t>The</a:t>
            </a:r>
            <a:r>
              <a:rPr dirty="0"/>
              <a:t> basic</a:t>
            </a:r>
            <a:r>
              <a:rPr spc="5" dirty="0"/>
              <a:t> </a:t>
            </a:r>
            <a:r>
              <a:rPr dirty="0"/>
              <a:t>objective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using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social</a:t>
            </a:r>
            <a:r>
              <a:rPr dirty="0"/>
              <a:t> networking</a:t>
            </a:r>
            <a:r>
              <a:rPr spc="5"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is </a:t>
            </a:r>
            <a:r>
              <a:rPr spc="-585" dirty="0"/>
              <a:t> </a:t>
            </a:r>
            <a:r>
              <a:rPr dirty="0"/>
              <a:t>online</a:t>
            </a:r>
            <a:r>
              <a:rPr spc="-5" dirty="0"/>
              <a:t> communication and</a:t>
            </a:r>
            <a:r>
              <a:rPr spc="-10" dirty="0"/>
              <a:t> </a:t>
            </a:r>
            <a:r>
              <a:rPr spc="-5" dirty="0"/>
              <a:t>interaction.</a:t>
            </a:r>
          </a:p>
          <a:p>
            <a:pPr marL="309880" marR="10160" indent="-297815" algn="just">
              <a:lnSpc>
                <a:spcPct val="150500"/>
              </a:lnSpc>
              <a:spcBef>
                <a:spcPts val="495"/>
              </a:spcBef>
              <a:buFont typeface="Arial"/>
              <a:buChar char="•"/>
              <a:tabLst>
                <a:tab pos="310515" algn="l"/>
              </a:tabLst>
            </a:pPr>
            <a:r>
              <a:rPr spc="-5" dirty="0"/>
              <a:t>Social </a:t>
            </a:r>
            <a:r>
              <a:rPr dirty="0"/>
              <a:t>networking </a:t>
            </a:r>
            <a:r>
              <a:rPr spc="-5" dirty="0"/>
              <a:t>sites and associated </a:t>
            </a:r>
            <a:r>
              <a:rPr dirty="0"/>
              <a:t>privacy </a:t>
            </a:r>
            <a:r>
              <a:rPr spc="-5" dirty="0"/>
              <a:t>concerns is </a:t>
            </a:r>
            <a:r>
              <a:rPr dirty="0"/>
              <a:t>one 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the most </a:t>
            </a:r>
            <a:r>
              <a:rPr dirty="0"/>
              <a:t>debated </a:t>
            </a:r>
            <a:r>
              <a:rPr spc="-5" dirty="0"/>
              <a:t>topic </a:t>
            </a:r>
            <a:r>
              <a:rPr dirty="0"/>
              <a:t>nowadays </a:t>
            </a:r>
            <a:r>
              <a:rPr spc="-5" dirty="0"/>
              <a:t>as </a:t>
            </a:r>
            <a:r>
              <a:rPr dirty="0"/>
              <a:t>participation </a:t>
            </a:r>
            <a:r>
              <a:rPr spc="-5" dirty="0"/>
              <a:t>in such </a:t>
            </a:r>
            <a:r>
              <a:rPr dirty="0"/>
              <a:t> </a:t>
            </a:r>
            <a:r>
              <a:rPr spc="-5" dirty="0"/>
              <a:t>sites</a:t>
            </a:r>
            <a:r>
              <a:rPr spc="-10" dirty="0"/>
              <a:t> </a:t>
            </a:r>
            <a:r>
              <a:rPr dirty="0"/>
              <a:t>has </a:t>
            </a:r>
            <a:r>
              <a:rPr spc="-5" dirty="0"/>
              <a:t>increased</a:t>
            </a:r>
            <a:r>
              <a:rPr spc="-10" dirty="0"/>
              <a:t> </a:t>
            </a:r>
            <a:r>
              <a:rPr dirty="0"/>
              <a:t>dramatically.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0672"/>
            <a:ext cx="6146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LITERATURE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23" y="698982"/>
            <a:ext cx="7992109" cy="57588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9245" marR="163195" indent="-297180">
              <a:lnSpc>
                <a:spcPts val="2850"/>
              </a:lnSpc>
              <a:spcBef>
                <a:spcPts val="22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Times New Roman"/>
                <a:cs typeface="Times New Roman"/>
              </a:rPr>
              <a:t>J.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Bonneau,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Anderson,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Stajano,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Anderson,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“Eight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friends </a:t>
            </a:r>
            <a:r>
              <a:rPr sz="2400" spc="-5" dirty="0">
                <a:latin typeface="Times New Roman"/>
                <a:cs typeface="Times New Roman"/>
              </a:rPr>
              <a:t>are enough: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dirty="0">
                <a:latin typeface="Times New Roman"/>
                <a:cs typeface="Times New Roman"/>
              </a:rPr>
              <a:t> graph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approximation </a:t>
            </a:r>
            <a:r>
              <a:rPr sz="2400" dirty="0">
                <a:latin typeface="Times New Roman"/>
                <a:cs typeface="Times New Roman"/>
              </a:rPr>
              <a:t>via public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listings,” in Proceedings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ACM </a:t>
            </a:r>
            <a:r>
              <a:rPr sz="2400" spc="-5" dirty="0">
                <a:latin typeface="Times New Roman"/>
                <a:cs typeface="Times New Roman"/>
              </a:rPr>
              <a:t>SNS’09,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2009, pp.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13–18.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09245" marR="1913889" indent="-297180">
              <a:lnSpc>
                <a:spcPct val="100499"/>
              </a:lnSpc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Title: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Eight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Friends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Enough: Social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Graph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Approximation </a:t>
            </a:r>
            <a:r>
              <a:rPr sz="2400" dirty="0">
                <a:latin typeface="Times New Roman"/>
                <a:cs typeface="Times New Roman"/>
              </a:rPr>
              <a:t>via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Listings.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09245" indent="-297180">
              <a:lnSpc>
                <a:spcPct val="100000"/>
              </a:lnSpc>
              <a:buFont typeface="Arial"/>
              <a:buChar char="•"/>
              <a:tabLst>
                <a:tab pos="309245" algn="l"/>
                <a:tab pos="309880" algn="l"/>
                <a:tab pos="198056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	</a:t>
            </a:r>
            <a:r>
              <a:rPr sz="2400" b="1" spc="-5" dirty="0">
                <a:latin typeface="Times New Roman"/>
                <a:cs typeface="Times New Roman"/>
              </a:rPr>
              <a:t>Year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J. Bonneau,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09245" indent="-297180">
              <a:lnSpc>
                <a:spcPct val="100000"/>
              </a:lnSpc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Techniques: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Privacy </a:t>
            </a:r>
            <a:r>
              <a:rPr sz="2400" dirty="0">
                <a:latin typeface="Times New Roman"/>
                <a:cs typeface="Times New Roman"/>
              </a:rPr>
              <a:t>Implication.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09245" indent="-297180">
              <a:lnSpc>
                <a:spcPct val="100000"/>
              </a:lnSpc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Merits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transitive </a:t>
            </a:r>
            <a:r>
              <a:rPr sz="2400" dirty="0">
                <a:latin typeface="Times New Roman"/>
                <a:cs typeface="Times New Roman"/>
              </a:rPr>
              <a:t>privacy </a:t>
            </a:r>
            <a:r>
              <a:rPr sz="2400" spc="-5" dirty="0">
                <a:latin typeface="Times New Roman"/>
                <a:cs typeface="Times New Roman"/>
              </a:rPr>
              <a:t>loss.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09245" indent="-297180">
              <a:lnSpc>
                <a:spcPct val="100000"/>
              </a:lnSpc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 Description: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Large</a:t>
            </a:r>
            <a:r>
              <a:rPr sz="2400" dirty="0">
                <a:latin typeface="Times New Roman"/>
                <a:cs typeface="Times New Roman"/>
              </a:rPr>
              <a:t> 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profile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115" y="927608"/>
            <a:ext cx="8786495" cy="4734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Yamada,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T.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H.-J.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Kim,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Perrig,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“Exploiting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conﬂicts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5" dirty="0">
                <a:latin typeface="Times New Roman"/>
                <a:cs typeface="Times New Roman"/>
              </a:rPr>
              <a:t> 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networks,”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Title: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Exploiting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Privacy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Policy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Conflicts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  <a:tab pos="1977389" algn="l"/>
                <a:tab pos="28746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 </a:t>
            </a:r>
            <a:r>
              <a:rPr sz="2400" b="1" dirty="0">
                <a:latin typeface="Times New Roman"/>
                <a:cs typeface="Times New Roman"/>
              </a:rPr>
              <a:t>and	</a:t>
            </a:r>
            <a:r>
              <a:rPr sz="2400" b="1" spc="-5" dirty="0">
                <a:latin typeface="Times New Roman"/>
                <a:cs typeface="Times New Roman"/>
              </a:rPr>
              <a:t>Year:	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Yamada,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Techniques: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Permit-Take-Precedence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Merits: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Preserve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users’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sensitive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09880" marR="22225" indent="-297815">
              <a:lnSpc>
                <a:spcPts val="2850"/>
              </a:lnSpc>
              <a:buFont typeface="Arial"/>
              <a:buChar char="•"/>
              <a:tabLst>
                <a:tab pos="309245" algn="l"/>
                <a:tab pos="310515" algn="l"/>
                <a:tab pos="1554480" algn="l"/>
                <a:tab pos="3298190" algn="l"/>
                <a:tab pos="4478020" algn="l"/>
                <a:tab pos="4845685" algn="l"/>
                <a:tab pos="5908040" algn="l"/>
                <a:tab pos="6953250" algn="l"/>
                <a:tab pos="7320915" algn="l"/>
                <a:tab pos="795972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</a:t>
            </a:r>
            <a:r>
              <a:rPr sz="2400" b="1" dirty="0">
                <a:latin typeface="Times New Roman"/>
                <a:cs typeface="Times New Roman"/>
              </a:rPr>
              <a:t>m	</a:t>
            </a:r>
            <a:r>
              <a:rPr sz="2400" b="1" spc="-5" dirty="0">
                <a:latin typeface="Times New Roman"/>
                <a:cs typeface="Times New Roman"/>
              </a:rPr>
              <a:t>Description</a:t>
            </a:r>
            <a:r>
              <a:rPr sz="2400" b="1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Difficul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provide	privacy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user	posted  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115" y="470408"/>
            <a:ext cx="332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  <a:tab pos="843280" algn="l"/>
                <a:tab pos="1426210" algn="l"/>
              </a:tabLst>
            </a:pP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5" dirty="0">
                <a:latin typeface="Times New Roman"/>
                <a:cs typeface="Times New Roman"/>
              </a:rPr>
              <a:t>“Privacy-aware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378" y="470408"/>
            <a:ext cx="524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  <a:tab pos="2331720" algn="l"/>
                <a:tab pos="2805430" algn="l"/>
                <a:tab pos="3770629" algn="l"/>
                <a:tab pos="4996815" algn="l"/>
              </a:tabLst>
            </a:pPr>
            <a:r>
              <a:rPr sz="2400" dirty="0">
                <a:latin typeface="Times New Roman"/>
                <a:cs typeface="Times New Roman"/>
              </a:rPr>
              <a:t>display	</a:t>
            </a:r>
            <a:r>
              <a:rPr sz="2400" spc="-5" dirty="0">
                <a:latin typeface="Times New Roman"/>
                <a:cs typeface="Times New Roman"/>
              </a:rPr>
              <a:t>strateg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friend	</a:t>
            </a:r>
            <a:r>
              <a:rPr sz="2400" spc="-5" dirty="0">
                <a:latin typeface="Times New Roman"/>
                <a:cs typeface="Times New Roman"/>
              </a:rPr>
              <a:t>search,</a:t>
            </a:r>
            <a:r>
              <a:rPr sz="2400" dirty="0">
                <a:latin typeface="Times New Roman"/>
                <a:cs typeface="Times New Roman"/>
              </a:rPr>
              <a:t>”	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15" y="832358"/>
            <a:ext cx="8788400" cy="4734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algn="just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Times New Roman"/>
                <a:cs typeface="Times New Roman"/>
              </a:rPr>
              <a:t>Proceedings </a:t>
            </a:r>
            <a:r>
              <a:rPr sz="2400" dirty="0">
                <a:latin typeface="Times New Roman"/>
                <a:cs typeface="Times New Roman"/>
              </a:rPr>
              <a:t>of IEEE International </a:t>
            </a:r>
            <a:r>
              <a:rPr sz="2400" spc="-5" dirty="0">
                <a:latin typeface="Times New Roman"/>
                <a:cs typeface="Times New Roman"/>
              </a:rPr>
              <a:t>Conference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Communications </a:t>
            </a:r>
            <a:r>
              <a:rPr sz="2400" dirty="0">
                <a:latin typeface="Times New Roman"/>
                <a:cs typeface="Times New Roman"/>
              </a:rPr>
              <a:t> (ICC),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Information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Symposium,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2014, pp. 951–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956.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Title: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Privacy-Aware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Strategy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Friend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  <a:tab pos="19773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 </a:t>
            </a:r>
            <a:r>
              <a:rPr sz="2400" b="1" dirty="0">
                <a:latin typeface="Times New Roman"/>
                <a:cs typeface="Times New Roman"/>
              </a:rPr>
              <a:t>and	</a:t>
            </a:r>
            <a:r>
              <a:rPr sz="2400" b="1" spc="-5" dirty="0">
                <a:latin typeface="Times New Roman"/>
                <a:cs typeface="Times New Roman"/>
              </a:rPr>
              <a:t>Year: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Techniques: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preservation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Merits: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Protecting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users’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Description: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synthetic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915" y="546608"/>
            <a:ext cx="8569325" cy="5458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 algn="just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L. Guo, C. Zhang, and Y. Fang, “A trust-based </a:t>
            </a:r>
            <a:r>
              <a:rPr sz="2400" dirty="0">
                <a:latin typeface="Times New Roman"/>
                <a:cs typeface="Times New Roman"/>
              </a:rPr>
              <a:t>privacy-preserving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friend recommendation </a:t>
            </a:r>
            <a:r>
              <a:rPr sz="2400" spc="-5" dirty="0">
                <a:latin typeface="Times New Roman"/>
                <a:cs typeface="Times New Roman"/>
              </a:rPr>
              <a:t>scheme </a:t>
            </a:r>
            <a:r>
              <a:rPr sz="2400" dirty="0">
                <a:latin typeface="Times New Roman"/>
                <a:cs typeface="Times New Roman"/>
              </a:rPr>
              <a:t>for online </a:t>
            </a:r>
            <a:r>
              <a:rPr sz="2400" spc="-5" dirty="0">
                <a:latin typeface="Times New Roman"/>
                <a:cs typeface="Times New Roman"/>
              </a:rPr>
              <a:t>social </a:t>
            </a:r>
            <a:r>
              <a:rPr sz="2400" dirty="0">
                <a:latin typeface="Times New Roman"/>
                <a:cs typeface="Times New Roman"/>
              </a:rPr>
              <a:t>networks,” IEEE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Dependable and Secure Computing, </a:t>
            </a:r>
            <a:r>
              <a:rPr sz="2400" dirty="0">
                <a:latin typeface="Times New Roman"/>
                <a:cs typeface="Times New Roman"/>
              </a:rPr>
              <a:t>vol. 12, no. 4,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pp.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413–427, 2015.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09880" marR="39370" indent="-297815" algn="just">
              <a:lnSpc>
                <a:spcPts val="2850"/>
              </a:lnSpc>
              <a:buFont typeface="Arial"/>
              <a:buChar char="•"/>
              <a:tabLst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Title: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Trust-based Privacy-Preserving Friend Recommendation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Online 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  <a:tab pos="19773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 </a:t>
            </a:r>
            <a:r>
              <a:rPr sz="2400" b="1" dirty="0">
                <a:latin typeface="Times New Roman"/>
                <a:cs typeface="Times New Roman"/>
              </a:rPr>
              <a:t>and	</a:t>
            </a:r>
            <a:r>
              <a:rPr sz="2400" b="1" spc="-5" dirty="0">
                <a:latin typeface="Times New Roman"/>
                <a:cs typeface="Times New Roman"/>
              </a:rPr>
              <a:t>Year: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Guo,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2015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Techniques: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Attribute-based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Merits: </a:t>
            </a:r>
            <a:r>
              <a:rPr sz="2400" spc="-5" dirty="0">
                <a:latin typeface="Times New Roman"/>
                <a:cs typeface="Times New Roman"/>
              </a:rPr>
              <a:t>Establish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Problem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Description: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1223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ONLINE MESS TOKEN MANAGEMENT SYSTEM</vt:lpstr>
      <vt:lpstr>ABSTRACT</vt:lpstr>
      <vt:lpstr>CONT…</vt:lpstr>
      <vt:lpstr>INTRODUCTION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EXISTING SYSTEM</vt:lpstr>
      <vt:lpstr>Disadvantages</vt:lpstr>
      <vt:lpstr>PROPOSED SYSTEM</vt:lpstr>
      <vt:lpstr>Advantages</vt:lpstr>
      <vt:lpstr>Hardware Requirements</vt:lpstr>
      <vt:lpstr>Software Requirements</vt:lpstr>
      <vt:lpstr>Modules Spilt-up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Sathiyananth Periyasamy</cp:lastModifiedBy>
  <cp:revision>3</cp:revision>
  <dcterms:created xsi:type="dcterms:W3CDTF">2022-04-05T10:37:15Z</dcterms:created>
  <dcterms:modified xsi:type="dcterms:W3CDTF">2022-05-02T06:57:10Z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