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16"/>
  </p:notesMasterIdLst>
  <p:sldIdLst>
    <p:sldId id="256" r:id="rId2"/>
    <p:sldId id="257" r:id="rId3"/>
    <p:sldId id="385" r:id="rId4"/>
    <p:sldId id="258" r:id="rId5"/>
    <p:sldId id="259" r:id="rId6"/>
    <p:sldId id="260" r:id="rId7"/>
    <p:sldId id="261" r:id="rId8"/>
    <p:sldId id="262" r:id="rId9"/>
    <p:sldId id="386" r:id="rId10"/>
    <p:sldId id="263" r:id="rId11"/>
    <p:sldId id="264" r:id="rId12"/>
    <p:sldId id="266" r:id="rId13"/>
    <p:sldId id="387" r:id="rId14"/>
    <p:sldId id="267" r:id="rId15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17"/>
    </p:embeddedFont>
    <p:embeddedFont>
      <p:font typeface="Manjari" panose="020B0604020202020204" charset="0"/>
      <p:regular r:id="rId18"/>
      <p:bold r:id="rId19"/>
    </p:embeddedFont>
    <p:embeddedFont>
      <p:font typeface="Roboto Condensed Light" panose="02000000000000000000" pitchFamily="2" charset="0"/>
      <p:regular r:id="rId20"/>
      <p:italic r:id="rId21"/>
    </p:embeddedFont>
    <p:embeddedFont>
      <p:font typeface="Ubuntu" panose="020B0504030602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48DAC1-550F-49FF-8633-64EDABA806EE}">
  <a:tblStyle styleId="{5D48DAC1-550F-49FF-8633-64EDABA806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3FD553A-E27E-491F-B316-E8A214606F1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3C6FD8-753B-4121-8EAB-903064E6B8D1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FCD866-B637-4D15-9B90-045FA138BFE4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A53099F-C677-40A4-B4AF-6F912A059158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21F2F8-F45A-4076-BD12-983AB3CB8CD3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c72ba98ae8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c72ba98ae8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31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c72ba98ae8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c72ba98ae8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348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fbfe6ab361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fbfe6ab361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26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 ">
  <p:cSld name="CUSTOM_32_2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4" name="Google Shape;694;p27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63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63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63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555" name="Google Shape;1555;p6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8" name="Google Shape;1588;p63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64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591" name="Google Shape;1591;p6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5" name="Google Shape;1615;p64"/>
          <p:cNvSpPr/>
          <p:nvPr/>
        </p:nvSpPr>
        <p:spPr>
          <a:xfrm rot="-3415034" flipH="1">
            <a:off x="5349941" y="647072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64"/>
          <p:cNvSpPr/>
          <p:nvPr/>
        </p:nvSpPr>
        <p:spPr>
          <a:xfrm rot="1379372">
            <a:off x="5149944" y="2281365"/>
            <a:ext cx="1343009" cy="1754062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64"/>
          <p:cNvSpPr/>
          <p:nvPr/>
        </p:nvSpPr>
        <p:spPr>
          <a:xfrm>
            <a:off x="-767475" y="502200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4" name="Google Shape;114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0" name="Google Shape;220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38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3798042">
            <a:off x="6317727" y="1597507"/>
            <a:ext cx="6147380" cy="378203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 rot="10800000" flipH="1">
            <a:off x="5207341" y="-686580"/>
            <a:ext cx="1696762" cy="1688828"/>
            <a:chOff x="2414491" y="671177"/>
            <a:chExt cx="1830972" cy="1822411"/>
          </a:xfrm>
        </p:grpSpPr>
        <p:sp>
          <p:nvSpPr>
            <p:cNvPr id="236" name="Google Shape;236;p1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14"/>
          <p:cNvSpPr/>
          <p:nvPr/>
        </p:nvSpPr>
        <p:spPr>
          <a:xfrm rot="5400000">
            <a:off x="-2258800" y="31797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-2266405" flipH="1">
            <a:off x="7096023" y="2189513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1"/>
          </p:nvPr>
        </p:nvSpPr>
        <p:spPr>
          <a:xfrm>
            <a:off x="4024200" y="3684975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2"/>
          </p:nvPr>
        </p:nvSpPr>
        <p:spPr>
          <a:xfrm>
            <a:off x="941850" y="3684975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5" name="Google Shape;275;p14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6" name="Google Shape;276;p14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7" name="Google Shape;277;p1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8" name="Google Shape;278;p14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7"/>
          </p:nvPr>
        </p:nvSpPr>
        <p:spPr>
          <a:xfrm>
            <a:off x="945650" y="2130000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8"/>
          </p:nvPr>
        </p:nvSpPr>
        <p:spPr>
          <a:xfrm>
            <a:off x="4027952" y="2130000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4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94565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2" name="Google Shape;282;p14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3" name="Google Shape;283;p14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94565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4" name="Google Shape;284;p14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2_1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2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22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504" name="Google Shape;504;p22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22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8" name="Google Shape;538;p22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4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1" name="Google Shape;541;p23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3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23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545" name="Google Shape;545;p2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8" r:id="rId8"/>
    <p:sldLayoutId id="2147483669" r:id="rId9"/>
    <p:sldLayoutId id="2147483673" r:id="rId10"/>
    <p:sldLayoutId id="2147483684" r:id="rId11"/>
    <p:sldLayoutId id="2147483709" r:id="rId12"/>
    <p:sldLayoutId id="2147483710" r:id="rId13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2"/>
                </a:solidFill>
              </a:rPr>
              <a:t>Sakti </a:t>
            </a:r>
            <a:r>
              <a:rPr lang="en-US" sz="3600" dirty="0" err="1">
                <a:solidFill>
                  <a:schemeClr val="accent2"/>
                </a:solidFill>
              </a:rPr>
              <a:t>Alfindo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 err="1">
                <a:solidFill>
                  <a:schemeClr val="accent2"/>
                </a:solidFill>
              </a:rPr>
              <a:t>Bihalalika</a:t>
            </a:r>
            <a:br>
              <a:rPr lang="en-US" sz="3600" dirty="0">
                <a:solidFill>
                  <a:schemeClr val="accent2"/>
                </a:solidFill>
              </a:rPr>
            </a:br>
            <a:r>
              <a:rPr lang="en-US" sz="3600" dirty="0">
                <a:solidFill>
                  <a:schemeClr val="accent2"/>
                </a:solidFill>
              </a:rPr>
              <a:t>201011401810</a:t>
            </a:r>
            <a:br>
              <a:rPr lang="en-US" sz="3600" dirty="0">
                <a:solidFill>
                  <a:schemeClr val="accent2"/>
                </a:solidFill>
              </a:rPr>
            </a:br>
            <a:r>
              <a:rPr lang="en-US" sz="3600" dirty="0">
                <a:solidFill>
                  <a:schemeClr val="accent2"/>
                </a:solidFill>
              </a:rPr>
              <a:t>07TPLE005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2006" name="Google Shape;2006;p83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Whitebox Testing dan Unit Testing </a:t>
            </a:r>
            <a:r>
              <a:rPr lang="en-US" sz="1800" dirty="0" err="1"/>
              <a:t>dalam</a:t>
            </a:r>
            <a:r>
              <a:rPr lang="en-US" sz="1800" dirty="0"/>
              <a:t>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90"/>
          <p:cNvSpPr txBox="1">
            <a:spLocks noGrp="1"/>
          </p:cNvSpPr>
          <p:nvPr>
            <p:ph type="title"/>
          </p:nvPr>
        </p:nvSpPr>
        <p:spPr>
          <a:xfrm>
            <a:off x="1569450" y="708063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-ID" dirty="0"/>
            </a:br>
            <a:r>
              <a:rPr lang="en-ID" dirty="0"/>
              <a:t>CI/CD (Continuous Integration / Continuous Deployment) </a:t>
            </a:r>
            <a:endParaRPr dirty="0"/>
          </a:p>
        </p:txBody>
      </p:sp>
      <p:sp>
        <p:nvSpPr>
          <p:cNvPr id="2078" name="Google Shape;2078;p90"/>
          <p:cNvSpPr txBox="1">
            <a:spLocks noGrp="1"/>
          </p:cNvSpPr>
          <p:nvPr>
            <p:ph type="subTitle" idx="1"/>
          </p:nvPr>
        </p:nvSpPr>
        <p:spPr>
          <a:xfrm>
            <a:off x="1569450" y="2404544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D" sz="1600" dirty="0">
                <a:latin typeface="+mj-lt"/>
              </a:rPr>
              <a:t>CI/CD (Continuous Integration / Continuous Deployment) </a:t>
            </a:r>
            <a:r>
              <a:rPr lang="en-ID" sz="1600" dirty="0" err="1">
                <a:latin typeface="+mj-lt"/>
              </a:rPr>
              <a:t>adalah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praktik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pengembangan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perangkat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lunak</a:t>
            </a:r>
            <a:r>
              <a:rPr lang="en-ID" sz="1600" dirty="0">
                <a:latin typeface="+mj-lt"/>
              </a:rPr>
              <a:t> yang </a:t>
            </a:r>
            <a:r>
              <a:rPr lang="en-ID" sz="1600" dirty="0" err="1">
                <a:latin typeface="+mj-lt"/>
              </a:rPr>
              <a:t>bertujuan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untuk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mengotomatisasi</a:t>
            </a:r>
            <a:r>
              <a:rPr lang="en-ID" sz="1600" dirty="0">
                <a:latin typeface="+mj-lt"/>
              </a:rPr>
              <a:t> dan </a:t>
            </a:r>
            <a:r>
              <a:rPr lang="en-ID" sz="1600" dirty="0" err="1">
                <a:latin typeface="+mj-lt"/>
              </a:rPr>
              <a:t>mempercepat</a:t>
            </a:r>
            <a:r>
              <a:rPr lang="en-ID" sz="1600" dirty="0">
                <a:latin typeface="+mj-lt"/>
              </a:rPr>
              <a:t> proses </a:t>
            </a:r>
            <a:r>
              <a:rPr lang="en-ID" sz="1600" dirty="0" err="1">
                <a:latin typeface="+mj-lt"/>
              </a:rPr>
              <a:t>pengembangan</a:t>
            </a:r>
            <a:r>
              <a:rPr lang="en-ID" sz="1600" dirty="0">
                <a:latin typeface="+mj-lt"/>
              </a:rPr>
              <a:t>, </a:t>
            </a:r>
            <a:r>
              <a:rPr lang="en-ID" sz="1600" dirty="0" err="1">
                <a:latin typeface="+mj-lt"/>
              </a:rPr>
              <a:t>pengujian</a:t>
            </a:r>
            <a:r>
              <a:rPr lang="en-ID" sz="1600" dirty="0">
                <a:latin typeface="+mj-lt"/>
              </a:rPr>
              <a:t>, dan </a:t>
            </a:r>
            <a:r>
              <a:rPr lang="en-ID" sz="1600" dirty="0" err="1">
                <a:latin typeface="+mj-lt"/>
              </a:rPr>
              <a:t>pengiriman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perangkat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lunak</a:t>
            </a:r>
            <a:r>
              <a:rPr lang="en-ID" sz="1600" dirty="0">
                <a:latin typeface="+mj-lt"/>
              </a:rPr>
              <a:t>. </a:t>
            </a:r>
            <a:r>
              <a:rPr lang="en-ID" sz="1600" dirty="0" err="1">
                <a:latin typeface="+mj-lt"/>
              </a:rPr>
              <a:t>Ini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melibatkan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penggabungan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kode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dari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berbagai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kontributor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ke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dalam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repositori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kode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secara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berkelanjutan</a:t>
            </a:r>
            <a:r>
              <a:rPr lang="en-ID" sz="1600" dirty="0">
                <a:latin typeface="+mj-lt"/>
              </a:rPr>
              <a:t>, </a:t>
            </a:r>
            <a:r>
              <a:rPr lang="en-ID" sz="1600" dirty="0" err="1">
                <a:latin typeface="+mj-lt"/>
              </a:rPr>
              <a:t>pengujian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otomatis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terhadap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perubahan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tersebut</a:t>
            </a:r>
            <a:r>
              <a:rPr lang="en-ID" sz="1600" dirty="0">
                <a:latin typeface="+mj-lt"/>
              </a:rPr>
              <a:t>, dan </a:t>
            </a:r>
            <a:r>
              <a:rPr lang="en-ID" sz="1600" dirty="0" err="1">
                <a:latin typeface="+mj-lt"/>
              </a:rPr>
              <a:t>pengiriman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perangkat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lunak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ke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produksi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secara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otomatis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jika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semua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pengujian</a:t>
            </a:r>
            <a:r>
              <a:rPr lang="en-ID" sz="1600" dirty="0">
                <a:latin typeface="+mj-lt"/>
              </a:rPr>
              <a:t> </a:t>
            </a:r>
            <a:r>
              <a:rPr lang="en-ID" sz="1600" dirty="0" err="1">
                <a:latin typeface="+mj-lt"/>
              </a:rPr>
              <a:t>berhasil</a:t>
            </a:r>
            <a:r>
              <a:rPr lang="en-ID" sz="1600" dirty="0">
                <a:latin typeface="+mj-lt"/>
              </a:rPr>
              <a:t>.</a:t>
            </a:r>
          </a:p>
        </p:txBody>
      </p:sp>
      <p:sp>
        <p:nvSpPr>
          <p:cNvPr id="2079" name="Google Shape;2079;p90"/>
          <p:cNvSpPr/>
          <p:nvPr/>
        </p:nvSpPr>
        <p:spPr>
          <a:xfrm>
            <a:off x="3881688" y="4884038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6;p39">
            <a:extLst>
              <a:ext uri="{FF2B5EF4-FFF2-40B4-BE49-F238E27FC236}">
                <a16:creationId xmlns:a16="http://schemas.microsoft.com/office/drawing/2014/main" id="{146C175E-E302-54F3-EEE0-9E6EC7F3B3C4}"/>
              </a:ext>
            </a:extLst>
          </p:cNvPr>
          <p:cNvSpPr txBox="1">
            <a:spLocks/>
          </p:cNvSpPr>
          <p:nvPr/>
        </p:nvSpPr>
        <p:spPr>
          <a:xfrm>
            <a:off x="1068150" y="1694050"/>
            <a:ext cx="3352500" cy="523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/>
              <a:t>Langkah 1</a:t>
            </a:r>
          </a:p>
        </p:txBody>
      </p:sp>
      <p:sp>
        <p:nvSpPr>
          <p:cNvPr id="7" name="Google Shape;1767;p39">
            <a:extLst>
              <a:ext uri="{FF2B5EF4-FFF2-40B4-BE49-F238E27FC236}">
                <a16:creationId xmlns:a16="http://schemas.microsoft.com/office/drawing/2014/main" id="{E8B022C5-55D7-C9DF-AB73-FC566389F7A1}"/>
              </a:ext>
            </a:extLst>
          </p:cNvPr>
          <p:cNvSpPr txBox="1">
            <a:spLocks/>
          </p:cNvSpPr>
          <p:nvPr/>
        </p:nvSpPr>
        <p:spPr>
          <a:xfrm>
            <a:off x="4721247" y="1694050"/>
            <a:ext cx="3352500" cy="523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/>
              <a:t>Langkah 2</a:t>
            </a:r>
          </a:p>
        </p:txBody>
      </p:sp>
      <p:sp>
        <p:nvSpPr>
          <p:cNvPr id="8" name="Google Shape;1768;p39">
            <a:extLst>
              <a:ext uri="{FF2B5EF4-FFF2-40B4-BE49-F238E27FC236}">
                <a16:creationId xmlns:a16="http://schemas.microsoft.com/office/drawing/2014/main" id="{1C78C551-CBF4-B610-C91E-83D87BA43E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8150" y="2217500"/>
            <a:ext cx="3352500" cy="19563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err="1">
                <a:latin typeface="+mj-lt"/>
              </a:rPr>
              <a:t>Konfigurasi</a:t>
            </a:r>
            <a:r>
              <a:rPr lang="en-US" dirty="0">
                <a:latin typeface="+mj-lt"/>
              </a:rPr>
              <a:t> Repository di GitHub:</a:t>
            </a:r>
          </a:p>
          <a:p>
            <a:pPr marL="0" lvl="0" indent="0">
              <a:buNone/>
            </a:pPr>
            <a:r>
              <a:rPr lang="en-US" dirty="0">
                <a:latin typeface="+mj-lt"/>
              </a:rPr>
              <a:t>Buat </a:t>
            </a:r>
            <a:r>
              <a:rPr lang="en-US" dirty="0" err="1">
                <a:latin typeface="+mj-lt"/>
              </a:rPr>
              <a:t>repositori</a:t>
            </a:r>
            <a:r>
              <a:rPr lang="en-US" dirty="0">
                <a:latin typeface="+mj-lt"/>
              </a:rPr>
              <a:t> di GitHub untuk </a:t>
            </a:r>
            <a:r>
              <a:rPr lang="en-US" dirty="0" err="1">
                <a:latin typeface="+mj-lt"/>
              </a:rPr>
              <a:t>proyek</a:t>
            </a:r>
            <a:r>
              <a:rPr lang="en-US" dirty="0">
                <a:latin typeface="+mj-lt"/>
              </a:rPr>
              <a:t> Python.</a:t>
            </a:r>
          </a:p>
        </p:txBody>
      </p:sp>
      <p:sp>
        <p:nvSpPr>
          <p:cNvPr id="9" name="Google Shape;1769;p39">
            <a:extLst>
              <a:ext uri="{FF2B5EF4-FFF2-40B4-BE49-F238E27FC236}">
                <a16:creationId xmlns:a16="http://schemas.microsoft.com/office/drawing/2014/main" id="{8D76D359-6FF3-EF97-DCFA-2128731DB0D2}"/>
              </a:ext>
            </a:extLst>
          </p:cNvPr>
          <p:cNvSpPr txBox="1">
            <a:spLocks/>
          </p:cNvSpPr>
          <p:nvPr/>
        </p:nvSpPr>
        <p:spPr>
          <a:xfrm>
            <a:off x="4721243" y="2217500"/>
            <a:ext cx="3352500" cy="19563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>
                <a:latin typeface="+mj-lt"/>
              </a:rPr>
              <a:t>Tambahkan</a:t>
            </a:r>
            <a:r>
              <a:rPr lang="en-US" dirty="0">
                <a:latin typeface="+mj-lt"/>
              </a:rPr>
              <a:t> File </a:t>
            </a:r>
            <a:r>
              <a:rPr lang="en-US" dirty="0" err="1">
                <a:latin typeface="+mj-lt"/>
              </a:rPr>
              <a:t>Konfigurasi</a:t>
            </a:r>
            <a:r>
              <a:rPr lang="en-US" dirty="0">
                <a:latin typeface="+mj-lt"/>
              </a:rPr>
              <a:t> GitHub Actions: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latin typeface="+mj-lt"/>
              </a:rPr>
              <a:t>Dalam </a:t>
            </a:r>
            <a:r>
              <a:rPr lang="en-US" dirty="0" err="1">
                <a:latin typeface="+mj-lt"/>
              </a:rPr>
              <a:t>repositori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buat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direktori</a:t>
            </a:r>
            <a:r>
              <a:rPr lang="en-US" dirty="0">
                <a:latin typeface="+mj-lt"/>
              </a:rPr>
              <a:t> ‘.</a:t>
            </a:r>
            <a:r>
              <a:rPr lang="en-US" dirty="0" err="1">
                <a:latin typeface="+mj-lt"/>
              </a:rPr>
              <a:t>github</a:t>
            </a:r>
            <a:r>
              <a:rPr lang="en-US" dirty="0">
                <a:latin typeface="+mj-lt"/>
              </a:rPr>
              <a:t>/workflows’ </a:t>
            </a:r>
            <a:r>
              <a:rPr lang="en-US" dirty="0" err="1">
                <a:latin typeface="+mj-lt"/>
              </a:rPr>
              <a:t>jika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belum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ada</a:t>
            </a:r>
            <a:r>
              <a:rPr lang="en-US" dirty="0">
                <a:latin typeface="+mj-lt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err="1">
                <a:latin typeface="+mj-lt"/>
              </a:rPr>
              <a:t>Buat</a:t>
            </a:r>
            <a:r>
              <a:rPr lang="en-US" dirty="0">
                <a:latin typeface="+mj-lt"/>
              </a:rPr>
              <a:t> file YAML </a:t>
            </a:r>
            <a:r>
              <a:rPr lang="en-US" dirty="0" err="1">
                <a:latin typeface="+mj-lt"/>
              </a:rPr>
              <a:t>konfigurasi</a:t>
            </a:r>
            <a:r>
              <a:rPr lang="en-US" dirty="0">
                <a:latin typeface="+mj-lt"/>
              </a:rPr>
              <a:t> GitHub Actions di </a:t>
            </a:r>
            <a:r>
              <a:rPr lang="en-US" dirty="0" err="1">
                <a:latin typeface="+mj-lt"/>
              </a:rPr>
              <a:t>dalam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direktori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tersebut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misalnya</a:t>
            </a:r>
            <a:r>
              <a:rPr lang="en-US" dirty="0">
                <a:latin typeface="+mj-lt"/>
              </a:rPr>
              <a:t> python-ci-</a:t>
            </a:r>
            <a:r>
              <a:rPr lang="en-US" dirty="0" err="1">
                <a:latin typeface="+mj-lt"/>
              </a:rPr>
              <a:t>cd.yml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10" name="Google Shape;1765;p39">
            <a:extLst>
              <a:ext uri="{FF2B5EF4-FFF2-40B4-BE49-F238E27FC236}">
                <a16:creationId xmlns:a16="http://schemas.microsoft.com/office/drawing/2014/main" id="{0BD3131A-88CA-7DDB-26C6-0ABD708918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52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dirty="0" err="1"/>
              <a:t>Langkah-langkah</a:t>
            </a:r>
            <a:r>
              <a:rPr lang="en-US" sz="1800" dirty="0"/>
              <a:t> </a:t>
            </a:r>
            <a:r>
              <a:rPr lang="en-US" sz="1800" dirty="0" err="1"/>
              <a:t>Konfigurasi</a:t>
            </a:r>
            <a:r>
              <a:rPr lang="en-US" sz="1800" dirty="0"/>
              <a:t> CI/CD Untuk </a:t>
            </a:r>
            <a:r>
              <a:rPr lang="en-US" sz="1800" dirty="0" err="1"/>
              <a:t>Proyek</a:t>
            </a:r>
            <a:r>
              <a:rPr lang="en-US" sz="1800" dirty="0"/>
              <a:t> Python Menggunakan </a:t>
            </a:r>
            <a:r>
              <a:rPr lang="en-US" sz="1800" dirty="0" err="1"/>
              <a:t>Github</a:t>
            </a:r>
            <a:r>
              <a:rPr lang="en-US" sz="1800" dirty="0"/>
              <a:t> Actions</a:t>
            </a:r>
            <a:endParaRPr sz="1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65;p39">
            <a:extLst>
              <a:ext uri="{FF2B5EF4-FFF2-40B4-BE49-F238E27FC236}">
                <a16:creationId xmlns:a16="http://schemas.microsoft.com/office/drawing/2014/main" id="{EEA054FE-283D-4F95-C5B4-279016DAC84B}"/>
              </a:ext>
            </a:extLst>
          </p:cNvPr>
          <p:cNvSpPr txBox="1">
            <a:spLocks/>
          </p:cNvSpPr>
          <p:nvPr/>
        </p:nvSpPr>
        <p:spPr>
          <a:xfrm>
            <a:off x="662850" y="464091"/>
            <a:ext cx="7704000" cy="567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/>
              <a:t>Langkah-</a:t>
            </a:r>
            <a:r>
              <a:rPr lang="en-US" sz="1800" b="1" dirty="0" err="1"/>
              <a:t>langkah</a:t>
            </a:r>
            <a:r>
              <a:rPr lang="en-US" sz="1800" b="1" dirty="0"/>
              <a:t> </a:t>
            </a:r>
            <a:r>
              <a:rPr lang="en-US" sz="1800" b="1" dirty="0" err="1"/>
              <a:t>Konfigurasi</a:t>
            </a:r>
            <a:r>
              <a:rPr lang="en-US" sz="1800" b="1" dirty="0"/>
              <a:t> CI/CD </a:t>
            </a:r>
            <a:r>
              <a:rPr lang="en-US" sz="1800" b="1" dirty="0" err="1"/>
              <a:t>Untuk</a:t>
            </a:r>
            <a:r>
              <a:rPr lang="en-US" sz="1800" b="1" dirty="0"/>
              <a:t> </a:t>
            </a:r>
            <a:r>
              <a:rPr lang="en-US" sz="1800" b="1" dirty="0" err="1"/>
              <a:t>Proyek</a:t>
            </a:r>
            <a:r>
              <a:rPr lang="en-US" sz="1800" b="1" dirty="0"/>
              <a:t> Python </a:t>
            </a:r>
            <a:r>
              <a:rPr lang="en-US" sz="1800" b="1" dirty="0" err="1"/>
              <a:t>Menggunakan</a:t>
            </a:r>
            <a:r>
              <a:rPr lang="en-US" sz="1800" b="1" dirty="0"/>
              <a:t> </a:t>
            </a:r>
            <a:r>
              <a:rPr lang="en-US" sz="1800" b="1" dirty="0" err="1"/>
              <a:t>Github</a:t>
            </a:r>
            <a:r>
              <a:rPr lang="en-US" sz="1800" b="1" dirty="0"/>
              <a:t> Actions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3" name="Google Shape;1766;p39">
            <a:extLst>
              <a:ext uri="{FF2B5EF4-FFF2-40B4-BE49-F238E27FC236}">
                <a16:creationId xmlns:a16="http://schemas.microsoft.com/office/drawing/2014/main" id="{17DF8E29-BA08-33E8-551B-DA8D576D2435}"/>
              </a:ext>
            </a:extLst>
          </p:cNvPr>
          <p:cNvSpPr txBox="1">
            <a:spLocks/>
          </p:cNvSpPr>
          <p:nvPr/>
        </p:nvSpPr>
        <p:spPr>
          <a:xfrm>
            <a:off x="3801474" y="1151899"/>
            <a:ext cx="4565375" cy="523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/>
              <a:t>Langkah 3</a:t>
            </a:r>
          </a:p>
        </p:txBody>
      </p:sp>
      <p:sp>
        <p:nvSpPr>
          <p:cNvPr id="4" name="Google Shape;1768;p39">
            <a:extLst>
              <a:ext uri="{FF2B5EF4-FFF2-40B4-BE49-F238E27FC236}">
                <a16:creationId xmlns:a16="http://schemas.microsoft.com/office/drawing/2014/main" id="{727BA930-913E-2EB7-2EDE-F80CB67C30A2}"/>
              </a:ext>
            </a:extLst>
          </p:cNvPr>
          <p:cNvSpPr txBox="1">
            <a:spLocks/>
          </p:cNvSpPr>
          <p:nvPr/>
        </p:nvSpPr>
        <p:spPr>
          <a:xfrm>
            <a:off x="3795953" y="1675099"/>
            <a:ext cx="4570896" cy="285377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" dirty="0" err="1"/>
              <a:t>Berikut</a:t>
            </a:r>
            <a:r>
              <a:rPr lang="en-US" sz="800" dirty="0"/>
              <a:t> </a:t>
            </a:r>
            <a:r>
              <a:rPr lang="en-US" sz="800" dirty="0" err="1"/>
              <a:t>adalah</a:t>
            </a:r>
            <a:r>
              <a:rPr lang="en-US" sz="800" dirty="0"/>
              <a:t> </a:t>
            </a:r>
            <a:r>
              <a:rPr lang="en-US" sz="800" dirty="0" err="1"/>
              <a:t>contoh</a:t>
            </a:r>
            <a:r>
              <a:rPr lang="en-US" sz="800" dirty="0"/>
              <a:t> </a:t>
            </a:r>
            <a:r>
              <a:rPr lang="en-US" sz="800" dirty="0" err="1"/>
              <a:t>konfigurasi</a:t>
            </a:r>
            <a:r>
              <a:rPr lang="en-US" sz="800" dirty="0"/>
              <a:t> CI/CD </a:t>
            </a:r>
            <a:r>
              <a:rPr lang="en-US" sz="800" dirty="0" err="1"/>
              <a:t>untuk</a:t>
            </a:r>
            <a:r>
              <a:rPr lang="en-US" sz="800" dirty="0"/>
              <a:t> </a:t>
            </a:r>
            <a:r>
              <a:rPr lang="en-US" sz="800" dirty="0" err="1"/>
              <a:t>proyek</a:t>
            </a:r>
            <a:r>
              <a:rPr lang="en-US" sz="800" dirty="0"/>
              <a:t> Python </a:t>
            </a:r>
            <a:r>
              <a:rPr lang="en-US" sz="800" dirty="0" err="1"/>
              <a:t>menggunakan</a:t>
            </a:r>
            <a:r>
              <a:rPr lang="en-US" sz="800" dirty="0"/>
              <a:t> GitHub Actions</a:t>
            </a:r>
          </a:p>
          <a:p>
            <a:r>
              <a:rPr lang="en-US" sz="800" dirty="0" err="1"/>
              <a:t>Penjelasan</a:t>
            </a:r>
            <a:r>
              <a:rPr lang="en-US" sz="800" dirty="0"/>
              <a:t> </a:t>
            </a:r>
            <a:r>
              <a:rPr lang="en-US" sz="800" dirty="0" err="1"/>
              <a:t>Konfigurasi</a:t>
            </a:r>
            <a:r>
              <a:rPr lang="en-US" sz="800" dirty="0"/>
              <a:t>: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8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800" dirty="0"/>
              <a:t>Kami </a:t>
            </a:r>
            <a:r>
              <a:rPr lang="en-US" sz="800" dirty="0" err="1"/>
              <a:t>menggunakan</a:t>
            </a:r>
            <a:r>
              <a:rPr lang="en-US" sz="800" dirty="0"/>
              <a:t> event push yang </a:t>
            </a:r>
            <a:r>
              <a:rPr lang="en-US" sz="800" dirty="0" err="1"/>
              <a:t>akan</a:t>
            </a:r>
            <a:r>
              <a:rPr lang="en-US" sz="800" dirty="0"/>
              <a:t> </a:t>
            </a:r>
            <a:r>
              <a:rPr lang="en-US" sz="800" dirty="0" err="1"/>
              <a:t>memicu</a:t>
            </a:r>
            <a:r>
              <a:rPr lang="en-US" sz="800" dirty="0"/>
              <a:t> CI/CD </a:t>
            </a:r>
            <a:r>
              <a:rPr lang="en-US" sz="800" dirty="0" err="1"/>
              <a:t>setiap</a:t>
            </a:r>
            <a:r>
              <a:rPr lang="en-US" sz="800" dirty="0"/>
              <a:t> kali </a:t>
            </a:r>
            <a:r>
              <a:rPr lang="en-US" sz="800" dirty="0" err="1"/>
              <a:t>ada</a:t>
            </a:r>
            <a:r>
              <a:rPr lang="en-US" sz="800" dirty="0"/>
              <a:t> </a:t>
            </a:r>
            <a:r>
              <a:rPr lang="en-US" sz="800" dirty="0" err="1"/>
              <a:t>penggabungan</a:t>
            </a:r>
            <a:r>
              <a:rPr lang="en-US" sz="800" dirty="0"/>
              <a:t> </a:t>
            </a:r>
            <a:r>
              <a:rPr lang="en-US" sz="800" dirty="0" err="1"/>
              <a:t>ke</a:t>
            </a:r>
            <a:r>
              <a:rPr lang="en-US" sz="800" dirty="0"/>
              <a:t> branch main.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8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800" dirty="0"/>
              <a:t>Langkah </a:t>
            </a:r>
            <a:r>
              <a:rPr lang="en-US" sz="800" dirty="0" err="1"/>
              <a:t>pertama</a:t>
            </a:r>
            <a:r>
              <a:rPr lang="en-US" sz="800" dirty="0"/>
              <a:t> </a:t>
            </a:r>
            <a:r>
              <a:rPr lang="en-US" sz="800" dirty="0" err="1"/>
              <a:t>adalah</a:t>
            </a:r>
            <a:r>
              <a:rPr lang="en-US" sz="800" dirty="0"/>
              <a:t> checkout </a:t>
            </a:r>
            <a:r>
              <a:rPr lang="en-US" sz="800" dirty="0" err="1"/>
              <a:t>kode</a:t>
            </a:r>
            <a:r>
              <a:rPr lang="en-US" sz="800" dirty="0"/>
              <a:t> </a:t>
            </a:r>
            <a:r>
              <a:rPr lang="en-US" sz="800" dirty="0" err="1"/>
              <a:t>sumber</a:t>
            </a:r>
            <a:r>
              <a:rPr lang="en-US" sz="800" dirty="0"/>
              <a:t> </a:t>
            </a:r>
            <a:r>
              <a:rPr lang="en-US" sz="800" dirty="0" err="1"/>
              <a:t>dari</a:t>
            </a:r>
            <a:r>
              <a:rPr lang="en-US" sz="800" dirty="0"/>
              <a:t> </a:t>
            </a:r>
            <a:r>
              <a:rPr lang="en-US" sz="800" dirty="0" err="1"/>
              <a:t>repositori</a:t>
            </a:r>
            <a:r>
              <a:rPr lang="en-US" sz="8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8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800" dirty="0" err="1"/>
              <a:t>Kemudian</a:t>
            </a:r>
            <a:r>
              <a:rPr lang="en-US" sz="800" dirty="0"/>
              <a:t>, kami </a:t>
            </a:r>
            <a:r>
              <a:rPr lang="en-US" sz="800" dirty="0" err="1"/>
              <a:t>mengatur</a:t>
            </a:r>
            <a:r>
              <a:rPr lang="en-US" sz="800" dirty="0"/>
              <a:t> </a:t>
            </a:r>
            <a:r>
              <a:rPr lang="en-US" sz="800" dirty="0" err="1"/>
              <a:t>lingkungan</a:t>
            </a:r>
            <a:r>
              <a:rPr lang="en-US" sz="800" dirty="0"/>
              <a:t> Python </a:t>
            </a:r>
            <a:r>
              <a:rPr lang="en-US" sz="800" dirty="0" err="1"/>
              <a:t>menggunakan</a:t>
            </a:r>
            <a:r>
              <a:rPr lang="en-US" sz="800" dirty="0"/>
              <a:t> actions/setup-python.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8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800" dirty="0" err="1"/>
              <a:t>Setelah</a:t>
            </a:r>
            <a:r>
              <a:rPr lang="en-US" sz="800" dirty="0"/>
              <a:t> </a:t>
            </a:r>
            <a:r>
              <a:rPr lang="en-US" sz="800" dirty="0" err="1"/>
              <a:t>itu</a:t>
            </a:r>
            <a:r>
              <a:rPr lang="en-US" sz="800" dirty="0"/>
              <a:t>, </a:t>
            </a:r>
            <a:r>
              <a:rPr lang="en-US" sz="800" dirty="0" err="1"/>
              <a:t>instal</a:t>
            </a:r>
            <a:r>
              <a:rPr lang="en-US" sz="800" dirty="0"/>
              <a:t> </a:t>
            </a:r>
            <a:r>
              <a:rPr lang="en-US" sz="800" dirty="0" err="1"/>
              <a:t>dependensi</a:t>
            </a:r>
            <a:r>
              <a:rPr lang="en-US" sz="800" dirty="0"/>
              <a:t> yang </a:t>
            </a:r>
            <a:r>
              <a:rPr lang="en-US" sz="800" dirty="0" err="1"/>
              <a:t>didefinisikan</a:t>
            </a:r>
            <a:r>
              <a:rPr lang="en-US" sz="800" dirty="0"/>
              <a:t> </a:t>
            </a:r>
            <a:r>
              <a:rPr lang="en-US" sz="800" dirty="0" err="1"/>
              <a:t>dalam</a:t>
            </a:r>
            <a:r>
              <a:rPr lang="en-US" sz="800" dirty="0"/>
              <a:t> file requirements.txt.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800" dirty="0" err="1"/>
              <a:t>Jalankan</a:t>
            </a:r>
            <a:r>
              <a:rPr lang="en-US" sz="800" dirty="0"/>
              <a:t> </a:t>
            </a:r>
            <a:r>
              <a:rPr lang="en-US" sz="800" dirty="0" err="1"/>
              <a:t>pengujian</a:t>
            </a:r>
            <a:r>
              <a:rPr lang="en-US" sz="800" dirty="0"/>
              <a:t> unit </a:t>
            </a:r>
            <a:r>
              <a:rPr lang="en-US" sz="800" dirty="0" err="1"/>
              <a:t>menggunakan</a:t>
            </a:r>
            <a:r>
              <a:rPr lang="en-US" sz="800" dirty="0"/>
              <a:t> </a:t>
            </a:r>
            <a:r>
              <a:rPr lang="en-US" sz="800" dirty="0" err="1"/>
              <a:t>unittest</a:t>
            </a:r>
            <a:r>
              <a:rPr lang="en-US" sz="800" dirty="0"/>
              <a:t> </a:t>
            </a:r>
            <a:r>
              <a:rPr lang="en-US" sz="800" dirty="0" err="1"/>
              <a:t>dengan</a:t>
            </a:r>
            <a:r>
              <a:rPr lang="en-US" sz="800" dirty="0"/>
              <a:t> </a:t>
            </a:r>
            <a:r>
              <a:rPr lang="en-US" sz="800" dirty="0" err="1"/>
              <a:t>perintah</a:t>
            </a:r>
            <a:r>
              <a:rPr lang="en-US" sz="800" dirty="0"/>
              <a:t> python -m </a:t>
            </a:r>
            <a:r>
              <a:rPr lang="en-US" sz="800" dirty="0" err="1"/>
              <a:t>unittest</a:t>
            </a:r>
            <a:r>
              <a:rPr lang="en-US" sz="800" dirty="0"/>
              <a:t> discover.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8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800" dirty="0"/>
              <a:t>Langkah </a:t>
            </a:r>
            <a:r>
              <a:rPr lang="en-US" sz="800" dirty="0" err="1"/>
              <a:t>terakhir</a:t>
            </a:r>
            <a:r>
              <a:rPr lang="en-US" sz="800" dirty="0"/>
              <a:t> </a:t>
            </a:r>
            <a:r>
              <a:rPr lang="en-US" sz="800" dirty="0" err="1"/>
              <a:t>adalah</a:t>
            </a:r>
            <a:r>
              <a:rPr lang="en-US" sz="800" dirty="0"/>
              <a:t> </a:t>
            </a:r>
            <a:r>
              <a:rPr lang="en-US" sz="800" dirty="0" err="1"/>
              <a:t>opsional</a:t>
            </a:r>
            <a:r>
              <a:rPr lang="en-US" sz="800" dirty="0"/>
              <a:t> dan </a:t>
            </a:r>
            <a:r>
              <a:rPr lang="en-US" sz="800" dirty="0" err="1"/>
              <a:t>bergantung</a:t>
            </a:r>
            <a:r>
              <a:rPr lang="en-US" sz="800" dirty="0"/>
              <a:t> pada </a:t>
            </a:r>
            <a:r>
              <a:rPr lang="en-US" sz="800" dirty="0" err="1"/>
              <a:t>kebutuhan</a:t>
            </a:r>
            <a:r>
              <a:rPr lang="en-US" sz="800" dirty="0"/>
              <a:t> </a:t>
            </a:r>
            <a:r>
              <a:rPr lang="en-US" sz="800" dirty="0" err="1"/>
              <a:t>proyek</a:t>
            </a:r>
            <a:r>
              <a:rPr lang="en-US" sz="800" dirty="0"/>
              <a:t>. Jika </a:t>
            </a:r>
            <a:r>
              <a:rPr lang="en-US" sz="800" dirty="0" err="1"/>
              <a:t>semua</a:t>
            </a:r>
            <a:r>
              <a:rPr lang="en-US" sz="800" dirty="0"/>
              <a:t> </a:t>
            </a:r>
            <a:r>
              <a:rPr lang="en-US" sz="800" dirty="0" err="1"/>
              <a:t>pengujian</a:t>
            </a:r>
            <a:r>
              <a:rPr lang="en-US" sz="800" dirty="0"/>
              <a:t> </a:t>
            </a:r>
            <a:r>
              <a:rPr lang="en-US" sz="800" dirty="0" err="1"/>
              <a:t>berhasil</a:t>
            </a:r>
            <a:r>
              <a:rPr lang="en-US" sz="800" dirty="0"/>
              <a:t> (if: success()), Anda </a:t>
            </a:r>
            <a:r>
              <a:rPr lang="en-US" sz="800" dirty="0" err="1"/>
              <a:t>dapat</a:t>
            </a:r>
            <a:r>
              <a:rPr lang="en-US" sz="800" dirty="0"/>
              <a:t> </a:t>
            </a:r>
            <a:r>
              <a:rPr lang="en-US" sz="800" dirty="0" err="1"/>
              <a:t>menambahkan</a:t>
            </a:r>
            <a:r>
              <a:rPr lang="en-US" sz="800" dirty="0"/>
              <a:t> </a:t>
            </a:r>
            <a:r>
              <a:rPr lang="en-US" sz="800" dirty="0" err="1"/>
              <a:t>langkah-langkah</a:t>
            </a:r>
            <a:r>
              <a:rPr lang="en-US" sz="800" dirty="0"/>
              <a:t> deployment </a:t>
            </a:r>
            <a:r>
              <a:rPr lang="en-US" sz="800" dirty="0" err="1"/>
              <a:t>ke</a:t>
            </a:r>
            <a:r>
              <a:rPr lang="en-US" sz="800" dirty="0"/>
              <a:t> </a:t>
            </a:r>
            <a:r>
              <a:rPr lang="en-US" sz="800" dirty="0" err="1"/>
              <a:t>produksi</a:t>
            </a:r>
            <a:r>
              <a:rPr lang="en-US" sz="800" dirty="0"/>
              <a:t> </a:t>
            </a:r>
            <a:r>
              <a:rPr lang="en-US" sz="800" dirty="0" err="1"/>
              <a:t>sesuai</a:t>
            </a:r>
            <a:r>
              <a:rPr lang="en-US" sz="800" dirty="0"/>
              <a:t> </a:t>
            </a:r>
            <a:r>
              <a:rPr lang="en-US" sz="800" dirty="0" err="1"/>
              <a:t>dengan</a:t>
            </a:r>
            <a:r>
              <a:rPr lang="en-US" sz="800" dirty="0"/>
              <a:t> </a:t>
            </a:r>
            <a:r>
              <a:rPr lang="en-US" sz="800" dirty="0" err="1"/>
              <a:t>kebutuhan</a:t>
            </a:r>
            <a:r>
              <a:rPr lang="en-US" sz="800" dirty="0"/>
              <a:t> </a:t>
            </a:r>
            <a:r>
              <a:rPr lang="en-US" sz="800" dirty="0" err="1"/>
              <a:t>proyek</a:t>
            </a:r>
            <a:r>
              <a:rPr lang="en-US" sz="800" dirty="0"/>
              <a:t> Anda.</a:t>
            </a:r>
          </a:p>
          <a:p>
            <a:endParaRPr lang="en-US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238C1-439C-4BAC-7A1E-C1B6C4546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73" y="1169624"/>
            <a:ext cx="3443667" cy="3359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5;p39">
            <a:extLst>
              <a:ext uri="{FF2B5EF4-FFF2-40B4-BE49-F238E27FC236}">
                <a16:creationId xmlns:a16="http://schemas.microsoft.com/office/drawing/2014/main" id="{B8D0B858-6CDB-D332-861D-1B06D1E5E3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52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1800" dirty="0" err="1"/>
              <a:t>Langkah-langkah</a:t>
            </a:r>
            <a:r>
              <a:rPr lang="en-US" sz="1800" dirty="0"/>
              <a:t> </a:t>
            </a:r>
            <a:r>
              <a:rPr lang="en-US" sz="1800" dirty="0" err="1"/>
              <a:t>Konfigurasi</a:t>
            </a:r>
            <a:r>
              <a:rPr lang="en-US" sz="1800" dirty="0"/>
              <a:t> CI/CD Untuk </a:t>
            </a:r>
            <a:r>
              <a:rPr lang="en-US" sz="1800" dirty="0" err="1"/>
              <a:t>Proyek</a:t>
            </a:r>
            <a:r>
              <a:rPr lang="en-US" sz="1800" dirty="0"/>
              <a:t> Python Menggunakan </a:t>
            </a:r>
            <a:r>
              <a:rPr lang="en-US" sz="1800" dirty="0" err="1"/>
              <a:t>Github</a:t>
            </a:r>
            <a:r>
              <a:rPr lang="en-US" sz="1800" dirty="0"/>
              <a:t> Actions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7" name="Google Shape;1766;p39">
            <a:extLst>
              <a:ext uri="{FF2B5EF4-FFF2-40B4-BE49-F238E27FC236}">
                <a16:creationId xmlns:a16="http://schemas.microsoft.com/office/drawing/2014/main" id="{EA10C956-07C3-979D-D172-F56157F66B89}"/>
              </a:ext>
            </a:extLst>
          </p:cNvPr>
          <p:cNvSpPr txBox="1">
            <a:spLocks/>
          </p:cNvSpPr>
          <p:nvPr/>
        </p:nvSpPr>
        <p:spPr>
          <a:xfrm>
            <a:off x="426093" y="1694050"/>
            <a:ext cx="2410546" cy="523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/>
              <a:t>Langkah 4</a:t>
            </a:r>
          </a:p>
        </p:txBody>
      </p:sp>
      <p:sp>
        <p:nvSpPr>
          <p:cNvPr id="8" name="Google Shape;1768;p39">
            <a:extLst>
              <a:ext uri="{FF2B5EF4-FFF2-40B4-BE49-F238E27FC236}">
                <a16:creationId xmlns:a16="http://schemas.microsoft.com/office/drawing/2014/main" id="{B5B5683D-02B5-2435-D09B-B03EB56E8D60}"/>
              </a:ext>
            </a:extLst>
          </p:cNvPr>
          <p:cNvSpPr txBox="1">
            <a:spLocks/>
          </p:cNvSpPr>
          <p:nvPr/>
        </p:nvSpPr>
        <p:spPr>
          <a:xfrm>
            <a:off x="426093" y="2217499"/>
            <a:ext cx="2410546" cy="2617547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 b="0" i="0" u="none" strike="noStrike" cap="none">
                <a:solidFill>
                  <a:srgbClr val="80686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buFont typeface="Hammersmith One"/>
              <a:buNone/>
            </a:pPr>
            <a:r>
              <a:rPr lang="it-IT" dirty="0">
                <a:latin typeface="+mj-lt"/>
              </a:rPr>
              <a:t>Simpan Konfigurasi di Repositori:</a:t>
            </a:r>
          </a:p>
          <a:p>
            <a:pPr marL="0" indent="0">
              <a:buFont typeface="Hammersmith One"/>
              <a:buNone/>
            </a:pPr>
            <a:endParaRPr lang="it-IT" dirty="0">
              <a:latin typeface="+mj-lt"/>
            </a:endParaRPr>
          </a:p>
          <a:p>
            <a:pPr marL="0" indent="0">
              <a:buFont typeface="Hammersmith One"/>
              <a:buNone/>
            </a:pPr>
            <a:r>
              <a:rPr lang="it-IT" dirty="0">
                <a:latin typeface="+mj-lt"/>
              </a:rPr>
              <a:t>Push file konfigurasi (python-ci-cd.yml) ke repositori di GitHub.</a:t>
            </a:r>
            <a:endParaRPr lang="en-US" dirty="0">
              <a:latin typeface="+mj-lt"/>
            </a:endParaRPr>
          </a:p>
        </p:txBody>
      </p:sp>
      <p:sp>
        <p:nvSpPr>
          <p:cNvPr id="9" name="Google Shape;1766;p39">
            <a:extLst>
              <a:ext uri="{FF2B5EF4-FFF2-40B4-BE49-F238E27FC236}">
                <a16:creationId xmlns:a16="http://schemas.microsoft.com/office/drawing/2014/main" id="{C2EB43DE-3786-BAD1-9BB6-55D5534F84B4}"/>
              </a:ext>
            </a:extLst>
          </p:cNvPr>
          <p:cNvSpPr txBox="1">
            <a:spLocks/>
          </p:cNvSpPr>
          <p:nvPr/>
        </p:nvSpPr>
        <p:spPr>
          <a:xfrm>
            <a:off x="2996340" y="1694050"/>
            <a:ext cx="2410546" cy="523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/>
              <a:t>Langkah 5</a:t>
            </a:r>
          </a:p>
        </p:txBody>
      </p:sp>
      <p:sp>
        <p:nvSpPr>
          <p:cNvPr id="10" name="Google Shape;1768;p39">
            <a:extLst>
              <a:ext uri="{FF2B5EF4-FFF2-40B4-BE49-F238E27FC236}">
                <a16:creationId xmlns:a16="http://schemas.microsoft.com/office/drawing/2014/main" id="{5469151B-D198-BF6F-420C-86657D204563}"/>
              </a:ext>
            </a:extLst>
          </p:cNvPr>
          <p:cNvSpPr txBox="1">
            <a:spLocks/>
          </p:cNvSpPr>
          <p:nvPr/>
        </p:nvSpPr>
        <p:spPr>
          <a:xfrm>
            <a:off x="2996340" y="2217499"/>
            <a:ext cx="2410546" cy="2617547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 b="0" i="0" u="none" strike="noStrike" cap="none">
                <a:solidFill>
                  <a:srgbClr val="80686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buFont typeface="Hammersmith One"/>
              <a:buNone/>
            </a:pPr>
            <a:r>
              <a:rPr lang="en-US" dirty="0" err="1">
                <a:latin typeface="+mj-lt"/>
              </a:rPr>
              <a:t>Aktifkan</a:t>
            </a:r>
            <a:r>
              <a:rPr lang="en-US" dirty="0">
                <a:latin typeface="+mj-lt"/>
              </a:rPr>
              <a:t> GitHub Actions:</a:t>
            </a:r>
          </a:p>
          <a:p>
            <a:pPr marL="0" indent="0">
              <a:buFont typeface="Hammersmith One"/>
              <a:buNone/>
            </a:pPr>
            <a:endParaRPr lang="en-US" dirty="0">
              <a:latin typeface="+mj-lt"/>
            </a:endParaRPr>
          </a:p>
          <a:p>
            <a:pPr marL="0" indent="0">
              <a:buFont typeface="Hammersmith One"/>
              <a:buNone/>
            </a:pPr>
            <a:r>
              <a:rPr lang="en-US" dirty="0">
                <a:latin typeface="+mj-lt"/>
              </a:rPr>
              <a:t>GitHub Actions </a:t>
            </a:r>
            <a:r>
              <a:rPr lang="en-US" dirty="0" err="1">
                <a:latin typeface="+mj-lt"/>
              </a:rPr>
              <a:t>akan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mulai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berjalan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setiap</a:t>
            </a:r>
            <a:r>
              <a:rPr lang="en-US" dirty="0">
                <a:latin typeface="+mj-lt"/>
              </a:rPr>
              <a:t> kali </a:t>
            </a:r>
            <a:r>
              <a:rPr lang="en-US" dirty="0" err="1">
                <a:latin typeface="+mj-lt"/>
              </a:rPr>
              <a:t>ada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perubahan</a:t>
            </a:r>
            <a:r>
              <a:rPr lang="en-US" dirty="0">
                <a:latin typeface="+mj-lt"/>
              </a:rPr>
              <a:t> di branch main.</a:t>
            </a:r>
          </a:p>
        </p:txBody>
      </p:sp>
      <p:sp>
        <p:nvSpPr>
          <p:cNvPr id="11" name="Google Shape;1766;p39">
            <a:extLst>
              <a:ext uri="{FF2B5EF4-FFF2-40B4-BE49-F238E27FC236}">
                <a16:creationId xmlns:a16="http://schemas.microsoft.com/office/drawing/2014/main" id="{CB1337F9-1DAE-3D5B-D0D1-876BCFD5995A}"/>
              </a:ext>
            </a:extLst>
          </p:cNvPr>
          <p:cNvSpPr txBox="1">
            <a:spLocks/>
          </p:cNvSpPr>
          <p:nvPr/>
        </p:nvSpPr>
        <p:spPr>
          <a:xfrm>
            <a:off x="5566587" y="1694050"/>
            <a:ext cx="2410546" cy="523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/>
              <a:t>Langkah 6</a:t>
            </a:r>
          </a:p>
        </p:txBody>
      </p:sp>
      <p:sp>
        <p:nvSpPr>
          <p:cNvPr id="12" name="Google Shape;1768;p39">
            <a:extLst>
              <a:ext uri="{FF2B5EF4-FFF2-40B4-BE49-F238E27FC236}">
                <a16:creationId xmlns:a16="http://schemas.microsoft.com/office/drawing/2014/main" id="{CAC0A050-874D-47A5-490E-A5717C76BC66}"/>
              </a:ext>
            </a:extLst>
          </p:cNvPr>
          <p:cNvSpPr txBox="1">
            <a:spLocks/>
          </p:cNvSpPr>
          <p:nvPr/>
        </p:nvSpPr>
        <p:spPr>
          <a:xfrm>
            <a:off x="5566587" y="2217499"/>
            <a:ext cx="2410546" cy="2617547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 b="0" i="0" u="none" strike="noStrike" cap="none">
                <a:solidFill>
                  <a:srgbClr val="806860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>
              <a:buFont typeface="Hammersmith One"/>
              <a:buNone/>
            </a:pPr>
            <a:r>
              <a:rPr lang="en-US" dirty="0">
                <a:latin typeface="+mj-lt"/>
              </a:rPr>
              <a:t>Monitor Hasil CI/CD</a:t>
            </a:r>
          </a:p>
          <a:p>
            <a:pPr marL="0" indent="0">
              <a:buFont typeface="Hammersmith One"/>
              <a:buNone/>
            </a:pPr>
            <a:endParaRPr lang="en-US" dirty="0">
              <a:latin typeface="+mj-lt"/>
            </a:endParaRPr>
          </a:p>
          <a:p>
            <a:pPr marL="0" indent="0">
              <a:buFont typeface="Hammersmith One"/>
              <a:buNone/>
            </a:pPr>
            <a:r>
              <a:rPr lang="en-US" dirty="0">
                <a:latin typeface="+mj-lt"/>
              </a:rPr>
              <a:t>Kita </a:t>
            </a:r>
            <a:r>
              <a:rPr lang="en-US" dirty="0" err="1">
                <a:latin typeface="+mj-lt"/>
              </a:rPr>
              <a:t>dapat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melihat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hasil</a:t>
            </a:r>
            <a:r>
              <a:rPr lang="en-US" dirty="0">
                <a:latin typeface="+mj-lt"/>
              </a:rPr>
              <a:t> CI/CD di tab "Actions" di </a:t>
            </a:r>
            <a:r>
              <a:rPr lang="en-US" dirty="0" err="1">
                <a:latin typeface="+mj-lt"/>
              </a:rPr>
              <a:t>repositori</a:t>
            </a:r>
            <a:r>
              <a:rPr lang="en-US" dirty="0">
                <a:latin typeface="+mj-lt"/>
              </a:rPr>
              <a:t> GitHub Anda. Jika </a:t>
            </a:r>
            <a:r>
              <a:rPr lang="en-US" dirty="0" err="1">
                <a:latin typeface="+mj-lt"/>
              </a:rPr>
              <a:t>ada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kesalahan</a:t>
            </a:r>
            <a:r>
              <a:rPr lang="en-US" dirty="0">
                <a:latin typeface="+mj-lt"/>
              </a:rPr>
              <a:t>, Anda </a:t>
            </a:r>
            <a:r>
              <a:rPr lang="en-US" dirty="0" err="1">
                <a:latin typeface="+mj-lt"/>
              </a:rPr>
              <a:t>dapat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melacak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masalahnya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dari</a:t>
            </a:r>
            <a:r>
              <a:rPr lang="en-US" dirty="0">
                <a:latin typeface="+mj-lt"/>
              </a:rPr>
              <a:t> log yang </a:t>
            </a:r>
            <a:r>
              <a:rPr lang="en-US" dirty="0" err="1">
                <a:latin typeface="+mj-lt"/>
              </a:rPr>
              <a:t>dihasilkan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166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06;p49">
            <a:extLst>
              <a:ext uri="{FF2B5EF4-FFF2-40B4-BE49-F238E27FC236}">
                <a16:creationId xmlns:a16="http://schemas.microsoft.com/office/drawing/2014/main" id="{159824FE-C3E1-7502-DB6F-5C472C5BB929}"/>
              </a:ext>
            </a:extLst>
          </p:cNvPr>
          <p:cNvSpPr txBox="1">
            <a:spLocks/>
          </p:cNvSpPr>
          <p:nvPr/>
        </p:nvSpPr>
        <p:spPr>
          <a:xfrm>
            <a:off x="720000" y="552150"/>
            <a:ext cx="41322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 err="1">
                <a:solidFill>
                  <a:schemeClr val="accent2"/>
                </a:solidFill>
              </a:rPr>
              <a:t>Referensi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" name="Google Shape;3007;p49">
            <a:extLst>
              <a:ext uri="{FF2B5EF4-FFF2-40B4-BE49-F238E27FC236}">
                <a16:creationId xmlns:a16="http://schemas.microsoft.com/office/drawing/2014/main" id="{E43D448E-C152-FA22-308D-EB9EAAA771F8}"/>
              </a:ext>
            </a:extLst>
          </p:cNvPr>
          <p:cNvSpPr txBox="1">
            <a:spLocks/>
          </p:cNvSpPr>
          <p:nvPr/>
        </p:nvSpPr>
        <p:spPr>
          <a:xfrm>
            <a:off x="720000" y="1391182"/>
            <a:ext cx="7271605" cy="30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1600" dirty="0"/>
              <a:t>Beck, K. (2003). Test Driven Development: By Example.</a:t>
            </a:r>
          </a:p>
          <a:p>
            <a:pPr>
              <a:lnSpc>
                <a:spcPct val="115000"/>
              </a:lnSpc>
            </a:pPr>
            <a:endParaRPr lang="en-GB" sz="1600" dirty="0"/>
          </a:p>
          <a:p>
            <a:pPr>
              <a:lnSpc>
                <a:spcPct val="115000"/>
              </a:lnSpc>
            </a:pPr>
            <a:r>
              <a:rPr lang="en-GB" sz="1600" dirty="0"/>
              <a:t>Martin, R. C. (2008). Clean Code: A Handbook of Agile Software Craftsmanship.</a:t>
            </a:r>
          </a:p>
          <a:p>
            <a:pPr>
              <a:lnSpc>
                <a:spcPct val="115000"/>
              </a:lnSpc>
            </a:pPr>
            <a:endParaRPr lang="en-GB" sz="1600" dirty="0"/>
          </a:p>
          <a:p>
            <a:pPr>
              <a:lnSpc>
                <a:spcPct val="115000"/>
              </a:lnSpc>
            </a:pPr>
            <a:r>
              <a:rPr lang="en-GB" sz="1600" dirty="0"/>
              <a:t>Smith, John. "Continuous Integration and Continuous Deployment: Best Practices." Software Development Journal, 2021, https://www.example.com/cicd-best-practices.</a:t>
            </a:r>
          </a:p>
          <a:p>
            <a:pPr>
              <a:lnSpc>
                <a:spcPct val="115000"/>
              </a:lnSpc>
            </a:pPr>
            <a:endParaRPr lang="en-GB" sz="1600" dirty="0"/>
          </a:p>
          <a:p>
            <a:pPr>
              <a:lnSpc>
                <a:spcPct val="115000"/>
              </a:lnSpc>
            </a:pPr>
            <a:r>
              <a:rPr lang="en-GB" sz="1600" dirty="0" err="1"/>
              <a:t>Meszaros</a:t>
            </a:r>
            <a:r>
              <a:rPr lang="en-GB" sz="1600" dirty="0"/>
              <a:t>, G. (2007). </a:t>
            </a:r>
            <a:r>
              <a:rPr lang="en-GB" sz="1600" dirty="0" err="1"/>
              <a:t>xUnit</a:t>
            </a:r>
            <a:r>
              <a:rPr lang="en-GB" sz="1600" dirty="0"/>
              <a:t> Test Patterns: Refactoring Test Code.</a:t>
            </a:r>
          </a:p>
          <a:p>
            <a:pPr>
              <a:lnSpc>
                <a:spcPct val="115000"/>
              </a:lnSpc>
            </a:pPr>
            <a:endParaRPr lang="en-GB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Whitebox testing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metode</a:t>
            </a:r>
            <a:r>
              <a:rPr lang="en-ID" sz="2000" dirty="0"/>
              <a:t> </a:t>
            </a:r>
            <a:r>
              <a:rPr lang="en-ID" sz="2000" dirty="0" err="1"/>
              <a:t>pengujian</a:t>
            </a:r>
            <a:r>
              <a:rPr lang="en-ID" sz="2000" dirty="0"/>
              <a:t> </a:t>
            </a:r>
            <a:r>
              <a:rPr lang="en-ID" sz="2000" dirty="0" err="1"/>
              <a:t>perangkat</a:t>
            </a:r>
            <a:r>
              <a:rPr lang="en-ID" sz="2000" dirty="0"/>
              <a:t> </a:t>
            </a:r>
            <a:r>
              <a:rPr lang="en-ID" sz="2000" dirty="0" err="1"/>
              <a:t>lunak</a:t>
            </a:r>
            <a:r>
              <a:rPr lang="en-ID" sz="2000" dirty="0"/>
              <a:t> yang </a:t>
            </a:r>
            <a:r>
              <a:rPr lang="en-ID" sz="2000" dirty="0" err="1"/>
              <a:t>fokus</a:t>
            </a:r>
            <a:r>
              <a:rPr lang="en-ID" sz="2000" dirty="0"/>
              <a:t> pada </a:t>
            </a:r>
            <a:r>
              <a:rPr lang="en-ID" sz="2000" dirty="0" err="1"/>
              <a:t>pemeriksaan</a:t>
            </a:r>
            <a:r>
              <a:rPr lang="en-ID" sz="2000" dirty="0"/>
              <a:t> internal dan </a:t>
            </a:r>
            <a:r>
              <a:rPr lang="en-ID" sz="2000" dirty="0" err="1"/>
              <a:t>struktur</a:t>
            </a:r>
            <a:r>
              <a:rPr lang="en-ID" sz="2000" dirty="0"/>
              <a:t> </a:t>
            </a:r>
            <a:r>
              <a:rPr lang="en-ID" sz="2000" dirty="0" err="1"/>
              <a:t>kode</a:t>
            </a:r>
            <a:r>
              <a:rPr lang="en-ID" sz="2000" dirty="0"/>
              <a:t> program. Tujuan </a:t>
            </a:r>
            <a:r>
              <a:rPr lang="en-ID" sz="2000" dirty="0" err="1"/>
              <a:t>utamanya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memastikan</a:t>
            </a:r>
            <a:r>
              <a:rPr lang="en-ID" sz="2000" dirty="0"/>
              <a:t> </a:t>
            </a:r>
            <a:r>
              <a:rPr lang="en-ID" sz="2000" dirty="0" err="1"/>
              <a:t>bahwa</a:t>
            </a:r>
            <a:r>
              <a:rPr lang="en-ID" sz="2000" dirty="0"/>
              <a:t> </a:t>
            </a:r>
            <a:r>
              <a:rPr lang="en-ID" sz="2000" dirty="0" err="1"/>
              <a:t>seluruh</a:t>
            </a:r>
            <a:r>
              <a:rPr lang="en-ID" sz="2000" dirty="0"/>
              <a:t> </a:t>
            </a:r>
            <a:r>
              <a:rPr lang="en-ID" sz="2000" dirty="0" err="1"/>
              <a:t>logika</a:t>
            </a:r>
            <a:r>
              <a:rPr lang="en-ID" sz="2000" dirty="0"/>
              <a:t> program, </a:t>
            </a:r>
            <a:r>
              <a:rPr lang="en-ID" sz="2000" dirty="0" err="1"/>
              <a:t>jalur</a:t>
            </a:r>
            <a:r>
              <a:rPr lang="en-ID" sz="2000" dirty="0"/>
              <a:t> </a:t>
            </a:r>
            <a:r>
              <a:rPr lang="en-ID" sz="2000" dirty="0" err="1"/>
              <a:t>eksekusi</a:t>
            </a:r>
            <a:r>
              <a:rPr lang="en-ID" sz="2000" dirty="0"/>
              <a:t>, dan </a:t>
            </a:r>
            <a:r>
              <a:rPr lang="en-ID" sz="2000" dirty="0" err="1"/>
              <a:t>aliran</a:t>
            </a:r>
            <a:r>
              <a:rPr lang="en-ID" sz="2000" dirty="0"/>
              <a:t> data </a:t>
            </a:r>
            <a:r>
              <a:rPr lang="en-ID" sz="2000" dirty="0" err="1"/>
              <a:t>berjalan</a:t>
            </a:r>
            <a:r>
              <a:rPr lang="en-ID" sz="2000" dirty="0"/>
              <a:t> </a:t>
            </a:r>
            <a:r>
              <a:rPr lang="en-ID" sz="2000" dirty="0" err="1"/>
              <a:t>sesuai</a:t>
            </a:r>
            <a:r>
              <a:rPr lang="en-ID" sz="2000" dirty="0"/>
              <a:t> yang </a:t>
            </a:r>
            <a:r>
              <a:rPr lang="en-ID" sz="2000" dirty="0" err="1"/>
              <a:t>diharapkan</a:t>
            </a:r>
            <a:endParaRPr lang="en-ID" sz="2000" dirty="0"/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WHITE BOX TESTING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713250" y="1676809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en-ID" dirty="0" err="1">
                <a:latin typeface="+mj-lt"/>
                <a:cs typeface="Times New Roman" panose="02020603050405020304" pitchFamily="18" charset="0"/>
              </a:rPr>
              <a:t>Pemeriksaan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Internal: Whitebox testing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melibatkan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pemeriksaan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internal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kode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program,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sehingga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pengujian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memiliki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akses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ke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kode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sumber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indent="-457200"/>
            <a:endParaRPr lang="en-ID" dirty="0">
              <a:latin typeface="+mj-lt"/>
              <a:cs typeface="Times New Roman" panose="02020603050405020304" pitchFamily="18" charset="0"/>
            </a:endParaRPr>
          </a:p>
          <a:p>
            <a:pPr indent="-457200"/>
            <a:r>
              <a:rPr lang="en-ID" dirty="0" err="1">
                <a:latin typeface="+mj-lt"/>
                <a:cs typeface="Times New Roman" panose="02020603050405020304" pitchFamily="18" charset="0"/>
              </a:rPr>
              <a:t>Cakupan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Kode yang Tinggi: Tujuan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utama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mencapai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cakupan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kode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tinggi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yaitu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memastikan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bahwa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seluruh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kode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telah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diuji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baik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indent="-457200"/>
            <a:endParaRPr lang="en-ID" dirty="0">
              <a:latin typeface="+mj-lt"/>
              <a:cs typeface="Times New Roman" panose="02020603050405020304" pitchFamily="18" charset="0"/>
            </a:endParaRPr>
          </a:p>
          <a:p>
            <a:pPr indent="-457200"/>
            <a:r>
              <a:rPr lang="en-ID" dirty="0" err="1">
                <a:latin typeface="+mj-lt"/>
                <a:cs typeface="Times New Roman" panose="02020603050405020304" pitchFamily="18" charset="0"/>
              </a:rPr>
              <a:t>Pemeriksaan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Jalur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Eksekusi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: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Pengujian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mencakup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identifikasi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pengujian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semua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jalur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eksekusi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mungkin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kode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termasuk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percabangan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kasus-kasus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edge.</a:t>
            </a:r>
          </a:p>
          <a:p>
            <a:pPr indent="-457200"/>
            <a:endParaRPr lang="en-ID" dirty="0">
              <a:latin typeface="+mj-lt"/>
              <a:cs typeface="Times New Roman" panose="02020603050405020304" pitchFamily="18" charset="0"/>
            </a:endParaRPr>
          </a:p>
          <a:p>
            <a:pPr indent="-457200"/>
            <a:r>
              <a:rPr lang="en-ID" dirty="0" err="1">
                <a:latin typeface="+mj-lt"/>
                <a:cs typeface="Times New Roman" panose="02020603050405020304" pitchFamily="18" charset="0"/>
              </a:rPr>
              <a:t>Analisis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Struktural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: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Pengujian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dilakukan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memahami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struktur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aliran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data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program.</a:t>
            </a:r>
          </a:p>
          <a:p>
            <a:pPr indent="-457200"/>
            <a:endParaRPr lang="en-ID" dirty="0">
              <a:latin typeface="+mj-lt"/>
              <a:cs typeface="Times New Roman" panose="02020603050405020304" pitchFamily="18" charset="0"/>
            </a:endParaRPr>
          </a:p>
          <a:p>
            <a:pPr indent="-457200"/>
            <a:r>
              <a:rPr lang="en-ID" dirty="0" err="1">
                <a:latin typeface="+mj-lt"/>
                <a:cs typeface="Times New Roman" panose="02020603050405020304" pitchFamily="18" charset="0"/>
              </a:rPr>
              <a:t>Identifikasi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Bug Internal: Whitebox testing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membantu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mengidentifikasi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bug yang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berkaitan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logika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pengelolaan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data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program.</a:t>
            </a:r>
          </a:p>
          <a:p>
            <a:pPr indent="-457200"/>
            <a:endParaRPr lang="en-ID" dirty="0">
              <a:latin typeface="+mj-lt"/>
              <a:cs typeface="Times New Roman" panose="02020603050405020304" pitchFamily="18" charset="0"/>
            </a:endParaRPr>
          </a:p>
          <a:p>
            <a:pPr indent="-457200"/>
            <a:r>
              <a:rPr lang="en-ID" dirty="0" err="1">
                <a:latin typeface="+mj-lt"/>
                <a:cs typeface="Times New Roman" panose="02020603050405020304" pitchFamily="18" charset="0"/>
              </a:rPr>
              <a:t>Dukungan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Alat dan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Kerangka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Kerja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: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mengimplementasikan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whitebox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testing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praktek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seringkali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digunakan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alat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kerangka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kerja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pengujian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seperti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‘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unittest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’ dan ‘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pytest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’ </a:t>
            </a:r>
            <a:r>
              <a:rPr lang="en-ID" dirty="0" err="1">
                <a:latin typeface="+mj-lt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+mj-lt"/>
                <a:cs typeface="Times New Roman" panose="02020603050405020304" pitchFamily="18" charset="0"/>
              </a:rPr>
              <a:t> Python.</a:t>
            </a:r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923858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Poin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 Dari </a:t>
            </a:r>
            <a:r>
              <a:rPr lang="en-ID" dirty="0" err="1"/>
              <a:t>Konsep</a:t>
            </a:r>
            <a:r>
              <a:rPr lang="en-ID" dirty="0"/>
              <a:t> Whitebox Testing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862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xfrm>
            <a:off x="713250" y="817592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Whitebox Testing </a:t>
            </a:r>
            <a:r>
              <a:rPr lang="en-US" dirty="0" err="1"/>
              <a:t>dalam</a:t>
            </a:r>
            <a:r>
              <a:rPr lang="en-US" dirty="0"/>
              <a:t> Python</a:t>
            </a:r>
            <a:endParaRPr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C4FE4BD-1DE0-451A-EC43-2BDA2CD2D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" y="1482633"/>
            <a:ext cx="4077803" cy="302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9" name="Google Shape;3553;p50">
            <a:extLst>
              <a:ext uri="{FF2B5EF4-FFF2-40B4-BE49-F238E27FC236}">
                <a16:creationId xmlns:a16="http://schemas.microsoft.com/office/drawing/2014/main" id="{3761F9C4-8FD8-565E-8927-9CF51D2B8F7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37722" y="1482633"/>
            <a:ext cx="3393028" cy="3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dirty="0">
                <a:latin typeface="+mj-lt"/>
              </a:rPr>
              <a:t>Berikut adalah </a:t>
            </a:r>
            <a:r>
              <a:rPr lang="en-US" dirty="0" err="1">
                <a:latin typeface="+mj-lt"/>
              </a:rPr>
              <a:t>contoh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implementasi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whitebox</a:t>
            </a:r>
            <a:r>
              <a:rPr lang="en-US" dirty="0">
                <a:latin typeface="+mj-lt"/>
              </a:rPr>
              <a:t> testing </a:t>
            </a:r>
            <a:r>
              <a:rPr lang="en-US" dirty="0" err="1">
                <a:latin typeface="+mj-lt"/>
              </a:rPr>
              <a:t>dalam</a:t>
            </a:r>
            <a:r>
              <a:rPr lang="en-US" dirty="0">
                <a:latin typeface="+mj-lt"/>
              </a:rPr>
              <a:t> Python menggunakan sebuah fungsi Python </a:t>
            </a:r>
            <a:r>
              <a:rPr lang="en-US" dirty="0" err="1">
                <a:latin typeface="+mj-lt"/>
              </a:rPr>
              <a:t>sederhana</a:t>
            </a:r>
            <a:r>
              <a:rPr lang="en-US" dirty="0">
                <a:latin typeface="+mj-lt"/>
              </a:rPr>
              <a:t>. </a:t>
            </a:r>
            <a:r>
              <a:rPr lang="en-US" dirty="0" err="1">
                <a:latin typeface="+mj-lt"/>
              </a:rPr>
              <a:t>Saya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akan</a:t>
            </a:r>
            <a:r>
              <a:rPr lang="en-US" dirty="0">
                <a:latin typeface="+mj-lt"/>
              </a:rPr>
              <a:t> menggunakan </a:t>
            </a:r>
            <a:r>
              <a:rPr lang="en-US" dirty="0" err="1">
                <a:latin typeface="+mj-lt"/>
              </a:rPr>
              <a:t>modul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unittest</a:t>
            </a:r>
            <a:r>
              <a:rPr lang="en-US" dirty="0">
                <a:latin typeface="+mj-lt"/>
              </a:rPr>
              <a:t> untuk </a:t>
            </a:r>
            <a:r>
              <a:rPr lang="en-US" dirty="0" err="1">
                <a:latin typeface="+mj-lt"/>
              </a:rPr>
              <a:t>mendemonstrasikan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pengujian</a:t>
            </a:r>
            <a:r>
              <a:rPr lang="en-US" dirty="0">
                <a:latin typeface="+mj-lt"/>
              </a:rPr>
              <a:t> unit. Dalam </a:t>
            </a:r>
            <a:r>
              <a:rPr lang="en-US" dirty="0" err="1">
                <a:latin typeface="+mj-lt"/>
              </a:rPr>
              <a:t>contoh</a:t>
            </a:r>
            <a:r>
              <a:rPr lang="en-US" dirty="0">
                <a:latin typeface="+mj-lt"/>
              </a:rPr>
              <a:t> ini, </a:t>
            </a:r>
            <a:r>
              <a:rPr lang="en-US" dirty="0" err="1">
                <a:latin typeface="+mj-lt"/>
              </a:rPr>
              <a:t>kita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menguji</a:t>
            </a:r>
            <a:r>
              <a:rPr lang="en-US" dirty="0">
                <a:latin typeface="+mj-lt"/>
              </a:rPr>
              <a:t> sebuah fungsi yang melakukan </a:t>
            </a:r>
            <a:r>
              <a:rPr lang="en-US" dirty="0" err="1">
                <a:latin typeface="+mj-lt"/>
              </a:rPr>
              <a:t>pembagian</a:t>
            </a:r>
            <a:r>
              <a:rPr lang="en-US" dirty="0">
                <a:latin typeface="+mj-lt"/>
              </a:rPr>
              <a:t> (divisi) dengan </a:t>
            </a:r>
            <a:r>
              <a:rPr lang="en-US" dirty="0" err="1">
                <a:latin typeface="+mj-lt"/>
              </a:rPr>
              <a:t>menangani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situasi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khusus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ketika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pembagian</a:t>
            </a:r>
            <a:r>
              <a:rPr lang="en-US" dirty="0">
                <a:latin typeface="+mj-lt"/>
              </a:rPr>
              <a:t> oleh </a:t>
            </a:r>
            <a:r>
              <a:rPr lang="en-US" dirty="0" err="1">
                <a:latin typeface="+mj-lt"/>
              </a:rPr>
              <a:t>nol</a:t>
            </a:r>
            <a:r>
              <a:rPr lang="en-US" dirty="0">
                <a:latin typeface="+mj-lt"/>
              </a:rPr>
              <a:t> terjadi.</a:t>
            </a:r>
          </a:p>
          <a:p>
            <a:pPr marL="0" lvl="0" indent="0">
              <a:buNone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3553;p50">
            <a:extLst>
              <a:ext uri="{FF2B5EF4-FFF2-40B4-BE49-F238E27FC236}">
                <a16:creationId xmlns:a16="http://schemas.microsoft.com/office/drawing/2014/main" id="{1CA7277F-62FE-C564-8148-7BCD36F56E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2987" y="1192363"/>
            <a:ext cx="7184623" cy="3742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200" dirty="0">
                <a:latin typeface="+mj-lt"/>
              </a:rPr>
              <a:t>Kami </a:t>
            </a:r>
            <a:r>
              <a:rPr lang="en-US" sz="1200" dirty="0" err="1">
                <a:latin typeface="+mj-lt"/>
              </a:rPr>
              <a:t>mendefinisikan</a:t>
            </a:r>
            <a:r>
              <a:rPr lang="en-US" sz="1200" dirty="0">
                <a:latin typeface="+mj-lt"/>
              </a:rPr>
              <a:t> sebuah fungsi </a:t>
            </a:r>
            <a:r>
              <a:rPr lang="en-US" sz="1200" dirty="0" err="1">
                <a:latin typeface="+mj-lt"/>
              </a:rPr>
              <a:t>sederhana</a:t>
            </a:r>
            <a:r>
              <a:rPr lang="en-US" sz="1200" dirty="0">
                <a:latin typeface="+mj-lt"/>
              </a:rPr>
              <a:t> divide(a, b) yang melakukan </a:t>
            </a:r>
            <a:r>
              <a:rPr lang="en-US" sz="1200" dirty="0" err="1">
                <a:latin typeface="+mj-lt"/>
              </a:rPr>
              <a:t>pembagian</a:t>
            </a:r>
            <a:r>
              <a:rPr lang="en-US" sz="1200" dirty="0">
                <a:latin typeface="+mj-lt"/>
              </a:rPr>
              <a:t> dua bilangan a dengan b. Fungsi ini </a:t>
            </a:r>
            <a:r>
              <a:rPr lang="en-US" sz="1200" dirty="0" err="1">
                <a:latin typeface="+mj-lt"/>
              </a:rPr>
              <a:t>juga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menangani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kasus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ketika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pembagian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oleh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nol</a:t>
            </a:r>
            <a:r>
              <a:rPr lang="en-US" sz="1200" dirty="0">
                <a:latin typeface="+mj-lt"/>
              </a:rPr>
              <a:t> terjadi.</a:t>
            </a:r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endParaRPr lang="en-US" sz="1200" dirty="0">
              <a:latin typeface="+mj-lt"/>
            </a:endParaRPr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200" dirty="0">
                <a:latin typeface="+mj-lt"/>
              </a:rPr>
              <a:t>Kami menggunakan </a:t>
            </a:r>
            <a:r>
              <a:rPr lang="en-US" sz="1200" dirty="0" err="1">
                <a:latin typeface="+mj-lt"/>
              </a:rPr>
              <a:t>modul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unittest</a:t>
            </a:r>
            <a:r>
              <a:rPr lang="en-US" sz="1200" dirty="0">
                <a:latin typeface="+mj-lt"/>
              </a:rPr>
              <a:t> untuk membuat </a:t>
            </a:r>
            <a:r>
              <a:rPr lang="en-US" sz="1200" dirty="0" err="1">
                <a:latin typeface="+mj-lt"/>
              </a:rPr>
              <a:t>kelas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pengujian</a:t>
            </a:r>
            <a:r>
              <a:rPr lang="en-US" sz="1200" dirty="0">
                <a:latin typeface="+mj-lt"/>
              </a:rPr>
              <a:t> (</a:t>
            </a:r>
            <a:r>
              <a:rPr lang="en-US" sz="1200" dirty="0" err="1">
                <a:latin typeface="+mj-lt"/>
              </a:rPr>
              <a:t>TestDivideFunction</a:t>
            </a:r>
            <a:r>
              <a:rPr lang="en-US" sz="1200" dirty="0">
                <a:latin typeface="+mj-lt"/>
              </a:rPr>
              <a:t>) yang berisi </a:t>
            </a:r>
            <a:r>
              <a:rPr lang="en-US" sz="1200" dirty="0" err="1">
                <a:latin typeface="+mj-lt"/>
              </a:rPr>
              <a:t>serangkaian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tes</a:t>
            </a:r>
            <a:r>
              <a:rPr lang="en-US" sz="1200" dirty="0">
                <a:latin typeface="+mj-lt"/>
              </a:rPr>
              <a:t>.</a:t>
            </a:r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endParaRPr lang="en-US" sz="1200" dirty="0">
              <a:latin typeface="+mj-lt"/>
            </a:endParaRPr>
          </a:p>
          <a:p>
            <a:pPr marL="228600" lvl="0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1200" dirty="0">
                <a:latin typeface="+mj-lt"/>
              </a:rPr>
              <a:t>Dalam </a:t>
            </a:r>
            <a:r>
              <a:rPr lang="en-US" sz="1200" dirty="0" err="1">
                <a:latin typeface="+mj-lt"/>
              </a:rPr>
              <a:t>kelas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pengujian</a:t>
            </a:r>
            <a:r>
              <a:rPr lang="en-US" sz="1200" dirty="0">
                <a:latin typeface="+mj-lt"/>
              </a:rPr>
              <a:t> ini, </a:t>
            </a:r>
            <a:r>
              <a:rPr lang="en-US" sz="1200" dirty="0" err="1">
                <a:latin typeface="+mj-lt"/>
              </a:rPr>
              <a:t>ada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tiga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metode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pengujian</a:t>
            </a:r>
            <a:r>
              <a:rPr lang="en-US" sz="1200" dirty="0">
                <a:latin typeface="+mj-lt"/>
              </a:rPr>
              <a:t>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latin typeface="+mj-lt"/>
              </a:rPr>
              <a:t>         </a:t>
            </a:r>
            <a:r>
              <a:rPr lang="en-US" sz="1200" dirty="0" err="1">
                <a:latin typeface="+mj-lt"/>
              </a:rPr>
              <a:t>test_divide_normal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menguji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kasus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pembagian</a:t>
            </a:r>
            <a:r>
              <a:rPr lang="en-US" sz="1200" dirty="0">
                <a:latin typeface="+mj-lt"/>
              </a:rPr>
              <a:t> biasa (6 </a:t>
            </a:r>
            <a:r>
              <a:rPr lang="en-US" sz="1200" dirty="0" err="1">
                <a:latin typeface="+mj-lt"/>
              </a:rPr>
              <a:t>dibagi</a:t>
            </a:r>
            <a:r>
              <a:rPr lang="en-US" sz="1200" dirty="0">
                <a:latin typeface="+mj-lt"/>
              </a:rPr>
              <a:t> 3).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latin typeface="+mj-lt"/>
              </a:rPr>
              <a:t>         </a:t>
            </a:r>
            <a:r>
              <a:rPr lang="en-US" sz="1200" dirty="0" err="1">
                <a:latin typeface="+mj-lt"/>
              </a:rPr>
              <a:t>test_divide_by_zero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menguji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kasus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ketika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pembagian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oleh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nol</a:t>
            </a:r>
            <a:r>
              <a:rPr lang="en-US" sz="1200" dirty="0">
                <a:latin typeface="+mj-lt"/>
              </a:rPr>
              <a:t> terjadi.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latin typeface="+mj-lt"/>
              </a:rPr>
              <a:t>         </a:t>
            </a:r>
            <a:r>
              <a:rPr lang="en-US" sz="1200" dirty="0" err="1">
                <a:latin typeface="+mj-lt"/>
              </a:rPr>
              <a:t>test_divide_negative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menguji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kasus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pembagian</a:t>
            </a:r>
            <a:r>
              <a:rPr lang="en-US" sz="1200" dirty="0">
                <a:latin typeface="+mj-lt"/>
              </a:rPr>
              <a:t> dengan bilangan </a:t>
            </a:r>
            <a:r>
              <a:rPr lang="en-US" sz="1200" dirty="0" err="1">
                <a:latin typeface="+mj-lt"/>
              </a:rPr>
              <a:t>negatif</a:t>
            </a:r>
            <a:r>
              <a:rPr lang="en-US" sz="1200" dirty="0">
                <a:latin typeface="+mj-lt"/>
              </a:rPr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200" dirty="0">
              <a:latin typeface="+mj-lt"/>
            </a:endParaRPr>
          </a:p>
          <a:p>
            <a:pPr marL="228600" lvl="0" indent="-228600">
              <a:lnSpc>
                <a:spcPct val="100000"/>
              </a:lnSpc>
              <a:buFont typeface="+mj-lt"/>
              <a:buAutoNum type="arabicPeriod" startAt="4"/>
            </a:pPr>
            <a:r>
              <a:rPr lang="en-US" sz="1200" dirty="0">
                <a:latin typeface="+mj-lt"/>
              </a:rPr>
              <a:t>Dalam masing-masing </a:t>
            </a:r>
            <a:r>
              <a:rPr lang="en-US" sz="1200" dirty="0" err="1">
                <a:latin typeface="+mj-lt"/>
              </a:rPr>
              <a:t>tes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kita</a:t>
            </a:r>
            <a:r>
              <a:rPr lang="en-US" sz="1200" dirty="0">
                <a:latin typeface="+mj-lt"/>
              </a:rPr>
              <a:t> menggunakan </a:t>
            </a:r>
            <a:r>
              <a:rPr lang="en-US" sz="1200" dirty="0" err="1">
                <a:latin typeface="+mj-lt"/>
              </a:rPr>
              <a:t>asersi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seperti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self.assertEqual</a:t>
            </a:r>
            <a:r>
              <a:rPr lang="en-US" sz="1200" dirty="0">
                <a:latin typeface="+mj-lt"/>
              </a:rPr>
              <a:t> dan </a:t>
            </a:r>
            <a:r>
              <a:rPr lang="en-US" sz="1200" dirty="0" err="1">
                <a:latin typeface="+mj-lt"/>
              </a:rPr>
              <a:t>self.assertRaises</a:t>
            </a:r>
            <a:r>
              <a:rPr lang="en-US" sz="1200" dirty="0">
                <a:latin typeface="+mj-lt"/>
              </a:rPr>
              <a:t> untuk </a:t>
            </a:r>
            <a:r>
              <a:rPr lang="en-US" sz="1200" dirty="0" err="1">
                <a:latin typeface="+mj-lt"/>
              </a:rPr>
              <a:t>memeriksa</a:t>
            </a:r>
            <a:r>
              <a:rPr lang="en-US" sz="1200" dirty="0">
                <a:latin typeface="+mj-lt"/>
              </a:rPr>
              <a:t>        </a:t>
            </a:r>
            <a:r>
              <a:rPr lang="en-US" sz="1200" dirty="0" err="1">
                <a:latin typeface="+mj-lt"/>
              </a:rPr>
              <a:t>apakah</a:t>
            </a:r>
            <a:r>
              <a:rPr lang="en-US" sz="1200" dirty="0">
                <a:latin typeface="+mj-lt"/>
              </a:rPr>
              <a:t> hasil </a:t>
            </a:r>
            <a:r>
              <a:rPr lang="en-US" sz="1200" dirty="0" err="1">
                <a:latin typeface="+mj-lt"/>
              </a:rPr>
              <a:t>dari</a:t>
            </a:r>
            <a:r>
              <a:rPr lang="en-US" sz="1200" dirty="0">
                <a:latin typeface="+mj-lt"/>
              </a:rPr>
              <a:t> fungsi divide sesuai dengan yang </a:t>
            </a:r>
            <a:r>
              <a:rPr lang="en-US" sz="1200" dirty="0" err="1">
                <a:latin typeface="+mj-lt"/>
              </a:rPr>
              <a:t>diharapkan</a:t>
            </a:r>
            <a:r>
              <a:rPr lang="en-US" sz="1200" dirty="0">
                <a:latin typeface="+mj-lt"/>
              </a:rPr>
              <a:t>.</a:t>
            </a:r>
          </a:p>
          <a:p>
            <a:pPr marL="0" lvl="0" indent="0">
              <a:lnSpc>
                <a:spcPct val="100000"/>
              </a:lnSpc>
            </a:pPr>
            <a:endParaRPr lang="en-US" sz="1200" dirty="0">
              <a:latin typeface="+mj-lt"/>
            </a:endParaRPr>
          </a:p>
          <a:p>
            <a:pPr marL="228600" lvl="0" indent="-228600">
              <a:lnSpc>
                <a:spcPct val="100000"/>
              </a:lnSpc>
              <a:buFont typeface="+mj-lt"/>
              <a:buAutoNum type="arabicPeriod" startAt="5"/>
            </a:pPr>
            <a:r>
              <a:rPr lang="en-US" sz="1200" dirty="0">
                <a:latin typeface="+mj-lt"/>
              </a:rPr>
              <a:t>Terakhir, </a:t>
            </a:r>
            <a:r>
              <a:rPr lang="en-US" sz="1200" dirty="0" err="1">
                <a:latin typeface="+mj-lt"/>
              </a:rPr>
              <a:t>jika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kita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menjalankan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skrip</a:t>
            </a:r>
            <a:r>
              <a:rPr lang="en-US" sz="1200" dirty="0">
                <a:latin typeface="+mj-lt"/>
              </a:rPr>
              <a:t> ini, </a:t>
            </a:r>
            <a:r>
              <a:rPr lang="en-US" sz="1200" dirty="0" err="1">
                <a:latin typeface="+mj-lt"/>
              </a:rPr>
              <a:t>unittest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akan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menjalankan</a:t>
            </a:r>
            <a:r>
              <a:rPr lang="en-US" sz="1200" dirty="0">
                <a:latin typeface="+mj-lt"/>
              </a:rPr>
              <a:t> semua </a:t>
            </a:r>
            <a:r>
              <a:rPr lang="en-US" sz="1200" dirty="0" err="1">
                <a:latin typeface="+mj-lt"/>
              </a:rPr>
              <a:t>tes</a:t>
            </a:r>
            <a:r>
              <a:rPr lang="en-US" sz="1200" dirty="0">
                <a:latin typeface="+mj-lt"/>
              </a:rPr>
              <a:t> dan </a:t>
            </a:r>
            <a:r>
              <a:rPr lang="en-US" sz="1200" dirty="0" err="1">
                <a:latin typeface="+mj-lt"/>
              </a:rPr>
              <a:t>memberikan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laporan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tentang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hasilnya</a:t>
            </a:r>
            <a:r>
              <a:rPr lang="en-US" sz="1200" dirty="0">
                <a:latin typeface="+mj-lt"/>
              </a:rPr>
              <a:t>.</a:t>
            </a:r>
          </a:p>
          <a:p>
            <a:pPr marL="228600" lvl="0" indent="-228600">
              <a:lnSpc>
                <a:spcPct val="100000"/>
              </a:lnSpc>
              <a:buFont typeface="+mj-lt"/>
              <a:buAutoNum type="arabicPeriod" startAt="5"/>
            </a:pPr>
            <a:endParaRPr lang="en-US" sz="1200" dirty="0">
              <a:latin typeface="+mj-lt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200" dirty="0">
                <a:latin typeface="+mj-lt"/>
              </a:rPr>
              <a:t>Dengan </a:t>
            </a:r>
            <a:r>
              <a:rPr lang="en-US" sz="1200" dirty="0" err="1">
                <a:latin typeface="+mj-lt"/>
              </a:rPr>
              <a:t>mendesain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tes</a:t>
            </a:r>
            <a:r>
              <a:rPr lang="en-US" sz="1200" dirty="0">
                <a:latin typeface="+mj-lt"/>
              </a:rPr>
              <a:t> yang </a:t>
            </a:r>
            <a:r>
              <a:rPr lang="en-US" sz="1200" dirty="0" err="1">
                <a:latin typeface="+mj-lt"/>
              </a:rPr>
              <a:t>mencakup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berbagai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kasus</a:t>
            </a:r>
            <a:r>
              <a:rPr lang="en-US" sz="1200" dirty="0">
                <a:latin typeface="+mj-lt"/>
              </a:rPr>
              <a:t>, </a:t>
            </a:r>
            <a:r>
              <a:rPr lang="en-US" sz="1200" dirty="0" err="1">
                <a:latin typeface="+mj-lt"/>
              </a:rPr>
              <a:t>kita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memastikan</a:t>
            </a:r>
            <a:r>
              <a:rPr lang="en-US" sz="1200" dirty="0">
                <a:latin typeface="+mj-lt"/>
              </a:rPr>
              <a:t> bahwa fungsi divide </a:t>
            </a:r>
            <a:r>
              <a:rPr lang="en-US" sz="1200" dirty="0" err="1">
                <a:latin typeface="+mj-lt"/>
              </a:rPr>
              <a:t>berperilaku</a:t>
            </a:r>
            <a:r>
              <a:rPr lang="en-US" sz="1200" dirty="0">
                <a:latin typeface="+mj-lt"/>
              </a:rPr>
              <a:t> dengan </a:t>
            </a:r>
            <a:r>
              <a:rPr lang="en-US" sz="1200" dirty="0" err="1">
                <a:latin typeface="+mj-lt"/>
              </a:rPr>
              <a:t>benar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dalam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berbagai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situasi</a:t>
            </a:r>
            <a:r>
              <a:rPr lang="en-US" sz="1200" dirty="0">
                <a:latin typeface="+mj-lt"/>
              </a:rPr>
              <a:t>. Ini adalah </a:t>
            </a:r>
            <a:r>
              <a:rPr lang="en-US" sz="1200" dirty="0" err="1">
                <a:latin typeface="+mj-lt"/>
              </a:rPr>
              <a:t>contoh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sederhana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dari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pengujian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berbasis</a:t>
            </a:r>
            <a:r>
              <a:rPr lang="en-US" sz="1200" dirty="0">
                <a:latin typeface="+mj-lt"/>
              </a:rPr>
              <a:t> kode (</a:t>
            </a:r>
            <a:r>
              <a:rPr lang="en-US" sz="1200" dirty="0" err="1">
                <a:latin typeface="+mj-lt"/>
              </a:rPr>
              <a:t>whitebox</a:t>
            </a:r>
            <a:r>
              <a:rPr lang="en-US" sz="1200" dirty="0">
                <a:latin typeface="+mj-lt"/>
              </a:rPr>
              <a:t> testing) di Python, di mana </a:t>
            </a:r>
            <a:r>
              <a:rPr lang="en-US" sz="1200" dirty="0" err="1">
                <a:latin typeface="+mj-lt"/>
              </a:rPr>
              <a:t>kita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memeriksa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dan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menguji</a:t>
            </a:r>
            <a:r>
              <a:rPr lang="en-US" sz="1200" dirty="0">
                <a:latin typeface="+mj-lt"/>
              </a:rPr>
              <a:t> logika internal fungsi.</a:t>
            </a:r>
          </a:p>
          <a:p>
            <a:pPr marL="0" lvl="0" indent="0">
              <a:lnSpc>
                <a:spcPct val="100000"/>
              </a:lnSpc>
              <a:buNone/>
            </a:pPr>
            <a:endParaRPr sz="1200" dirty="0">
              <a:latin typeface="+mj-lt"/>
            </a:endParaRPr>
          </a:p>
        </p:txBody>
      </p:sp>
      <p:sp>
        <p:nvSpPr>
          <p:cNvPr id="29" name="Google Shape;3554;p50">
            <a:extLst>
              <a:ext uri="{FF2B5EF4-FFF2-40B4-BE49-F238E27FC236}">
                <a16:creationId xmlns:a16="http://schemas.microsoft.com/office/drawing/2014/main" id="{BA99143E-0EE2-0EDD-721F-9252511DBC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52150"/>
            <a:ext cx="6490211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dirty="0" err="1"/>
              <a:t>Penjelasan</a:t>
            </a:r>
            <a:r>
              <a:rPr lang="en-GB" sz="1600" dirty="0"/>
              <a:t> </a:t>
            </a:r>
            <a:r>
              <a:rPr lang="en-GB" sz="1600" dirty="0" err="1"/>
              <a:t>Contoh</a:t>
            </a:r>
            <a:r>
              <a:rPr lang="en-GB" sz="1600" dirty="0"/>
              <a:t> </a:t>
            </a:r>
            <a:r>
              <a:rPr lang="en-GB" sz="1600" dirty="0" err="1"/>
              <a:t>Implementasi</a:t>
            </a:r>
            <a:r>
              <a:rPr lang="en-GB" sz="1600" dirty="0"/>
              <a:t> </a:t>
            </a:r>
            <a:r>
              <a:rPr lang="en-GB" sz="1600" dirty="0" err="1"/>
              <a:t>Whitebox</a:t>
            </a:r>
            <a:r>
              <a:rPr lang="en-GB" sz="1600" dirty="0"/>
              <a:t> Testing </a:t>
            </a:r>
            <a:r>
              <a:rPr lang="en-GB" sz="1600" dirty="0" err="1"/>
              <a:t>dalam</a:t>
            </a:r>
            <a:r>
              <a:rPr lang="en-GB" sz="1600" dirty="0"/>
              <a:t> Python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1999746" y="1054950"/>
            <a:ext cx="5144501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-ID" dirty="0"/>
            </a:br>
            <a:r>
              <a:rPr lang="en-ID" dirty="0"/>
              <a:t>Unit Testing (</a:t>
            </a:r>
            <a:r>
              <a:rPr lang="en-ID" dirty="0" err="1"/>
              <a:t>Pengujian</a:t>
            </a:r>
            <a:r>
              <a:rPr lang="en-ID" dirty="0"/>
              <a:t> Unit)</a:t>
            </a:r>
            <a:endParaRPr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1904250" y="25717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200" dirty="0">
                <a:latin typeface="+mj-lt"/>
              </a:rPr>
              <a:t>Unit testing </a:t>
            </a:r>
            <a:r>
              <a:rPr lang="en-ID" sz="1200" dirty="0" err="1">
                <a:latin typeface="+mj-lt"/>
              </a:rPr>
              <a:t>adalah</a:t>
            </a:r>
            <a:r>
              <a:rPr lang="en-ID" sz="1200" dirty="0">
                <a:latin typeface="+mj-lt"/>
              </a:rPr>
              <a:t> salah </a:t>
            </a:r>
            <a:r>
              <a:rPr lang="en-ID" sz="1200" dirty="0" err="1">
                <a:latin typeface="+mj-lt"/>
              </a:rPr>
              <a:t>satu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jenis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pengujian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perangkat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lunak</a:t>
            </a:r>
            <a:r>
              <a:rPr lang="en-ID" sz="1200" dirty="0">
                <a:latin typeface="+mj-lt"/>
              </a:rPr>
              <a:t> yang </a:t>
            </a:r>
            <a:r>
              <a:rPr lang="en-ID" sz="1200" dirty="0" err="1">
                <a:latin typeface="+mj-lt"/>
              </a:rPr>
              <a:t>fokus</a:t>
            </a:r>
            <a:r>
              <a:rPr lang="en-ID" sz="1200" dirty="0">
                <a:latin typeface="+mj-lt"/>
              </a:rPr>
              <a:t> pada </a:t>
            </a:r>
            <a:r>
              <a:rPr lang="en-ID" sz="1200" dirty="0" err="1">
                <a:latin typeface="+mj-lt"/>
              </a:rPr>
              <a:t>pengujian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komponen-komponen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kecil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atau</a:t>
            </a:r>
            <a:r>
              <a:rPr lang="en-ID" sz="1200" dirty="0">
                <a:latin typeface="+mj-lt"/>
              </a:rPr>
              <a:t> "unit" </a:t>
            </a:r>
            <a:r>
              <a:rPr lang="en-ID" sz="1200" dirty="0" err="1">
                <a:latin typeface="+mj-lt"/>
              </a:rPr>
              <a:t>dalam</a:t>
            </a:r>
            <a:r>
              <a:rPr lang="en-ID" sz="1200" dirty="0">
                <a:latin typeface="+mj-lt"/>
              </a:rPr>
              <a:t> program </a:t>
            </a:r>
            <a:r>
              <a:rPr lang="en-ID" sz="1200" dirty="0" err="1">
                <a:latin typeface="+mj-lt"/>
              </a:rPr>
              <a:t>secara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terisolasi</a:t>
            </a:r>
            <a:r>
              <a:rPr lang="en-ID" sz="1200" dirty="0">
                <a:latin typeface="+mj-lt"/>
              </a:rPr>
              <a:t>. Unit </a:t>
            </a:r>
            <a:r>
              <a:rPr lang="en-ID" sz="1200" dirty="0" err="1">
                <a:latin typeface="+mj-lt"/>
              </a:rPr>
              <a:t>dalam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konteks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ini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adalah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bagian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terkecil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dari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perangkat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lunak</a:t>
            </a:r>
            <a:r>
              <a:rPr lang="en-ID" sz="1200" dirty="0">
                <a:latin typeface="+mj-lt"/>
              </a:rPr>
              <a:t> yang </a:t>
            </a:r>
            <a:r>
              <a:rPr lang="en-ID" sz="1200" dirty="0" err="1">
                <a:latin typeface="+mj-lt"/>
              </a:rPr>
              <a:t>dapat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diuji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secara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independen</a:t>
            </a:r>
            <a:r>
              <a:rPr lang="en-ID" sz="1200" dirty="0">
                <a:latin typeface="+mj-lt"/>
              </a:rPr>
              <a:t>. Unit testing </a:t>
            </a:r>
            <a:r>
              <a:rPr lang="en-ID" sz="1200" dirty="0" err="1">
                <a:latin typeface="+mj-lt"/>
              </a:rPr>
              <a:t>bertujuan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untuk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memeriksa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apakah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setiap</a:t>
            </a:r>
            <a:r>
              <a:rPr lang="en-ID" sz="1200" dirty="0">
                <a:latin typeface="+mj-lt"/>
              </a:rPr>
              <a:t> unit program </a:t>
            </a:r>
            <a:r>
              <a:rPr lang="en-ID" sz="1200" dirty="0" err="1">
                <a:latin typeface="+mj-lt"/>
              </a:rPr>
              <a:t>berfungsi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dengan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benar</a:t>
            </a:r>
            <a:r>
              <a:rPr lang="en-ID" sz="1200" dirty="0">
                <a:latin typeface="+mj-lt"/>
              </a:rPr>
              <a:t> dan </a:t>
            </a:r>
            <a:r>
              <a:rPr lang="en-ID" sz="1200" dirty="0" err="1">
                <a:latin typeface="+mj-lt"/>
              </a:rPr>
              <a:t>sesuai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dengan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spesifikasinya</a:t>
            </a:r>
            <a:r>
              <a:rPr lang="en-ID" sz="1200" dirty="0">
                <a:latin typeface="+mj-lt"/>
              </a:rPr>
              <a:t>. Unit </a:t>
            </a:r>
            <a:r>
              <a:rPr lang="en-ID" sz="1200" dirty="0" err="1">
                <a:latin typeface="+mj-lt"/>
              </a:rPr>
              <a:t>bisa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berupa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fungsi</a:t>
            </a:r>
            <a:r>
              <a:rPr lang="en-ID" sz="1200" dirty="0">
                <a:latin typeface="+mj-lt"/>
              </a:rPr>
              <a:t>, </a:t>
            </a:r>
            <a:r>
              <a:rPr lang="en-ID" sz="1200" dirty="0" err="1">
                <a:latin typeface="+mj-lt"/>
              </a:rPr>
              <a:t>metode</a:t>
            </a:r>
            <a:r>
              <a:rPr lang="en-ID" sz="1200" dirty="0">
                <a:latin typeface="+mj-lt"/>
              </a:rPr>
              <a:t>, </a:t>
            </a:r>
            <a:r>
              <a:rPr lang="en-ID" sz="1200" dirty="0" err="1">
                <a:latin typeface="+mj-lt"/>
              </a:rPr>
              <a:t>atau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bahkan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kelas</a:t>
            </a:r>
            <a:r>
              <a:rPr lang="en-ID" sz="1200" dirty="0">
                <a:latin typeface="+mj-lt"/>
              </a:rPr>
              <a:t> yang </a:t>
            </a:r>
            <a:r>
              <a:rPr lang="en-ID" sz="1200" dirty="0" err="1">
                <a:latin typeface="+mj-lt"/>
              </a:rPr>
              <a:t>mengimplementasikan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satu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fungsi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tertentu</a:t>
            </a:r>
            <a:r>
              <a:rPr lang="en-ID" sz="1200" dirty="0">
                <a:latin typeface="+mj-lt"/>
              </a:rPr>
              <a:t>. </a:t>
            </a:r>
          </a:p>
        </p:txBody>
      </p:sp>
      <p:sp>
        <p:nvSpPr>
          <p:cNvPr id="2059" name="Google Shape;2059;p87"/>
          <p:cNvSpPr/>
          <p:nvPr/>
        </p:nvSpPr>
        <p:spPr>
          <a:xfrm>
            <a:off x="3881688" y="4851999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88"/>
          <p:cNvSpPr txBox="1">
            <a:spLocks noGrp="1"/>
          </p:cNvSpPr>
          <p:nvPr>
            <p:ph type="title"/>
          </p:nvPr>
        </p:nvSpPr>
        <p:spPr>
          <a:xfrm>
            <a:off x="713250" y="1699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ID" dirty="0"/>
              <a:t>Tujuan Unit Testing</a:t>
            </a:r>
            <a:endParaRPr dirty="0"/>
          </a:p>
        </p:txBody>
      </p:sp>
      <p:sp>
        <p:nvSpPr>
          <p:cNvPr id="2065" name="Google Shape;2065;p88"/>
          <p:cNvSpPr txBox="1">
            <a:spLocks noGrp="1"/>
          </p:cNvSpPr>
          <p:nvPr>
            <p:ph type="body" idx="1"/>
          </p:nvPr>
        </p:nvSpPr>
        <p:spPr>
          <a:xfrm>
            <a:off x="713225" y="781500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lnSpc>
                <a:spcPct val="100000"/>
              </a:lnSpc>
            </a:pPr>
            <a:r>
              <a:rPr lang="en-ID" sz="1200" b="1" dirty="0">
                <a:solidFill>
                  <a:schemeClr val="accent2"/>
                </a:solidFill>
              </a:rPr>
              <a:t>Menguji </a:t>
            </a:r>
            <a:r>
              <a:rPr lang="en-ID" sz="1200" b="1" dirty="0" err="1">
                <a:solidFill>
                  <a:schemeClr val="accent2"/>
                </a:solidFill>
              </a:rPr>
              <a:t>Semisalnya</a:t>
            </a:r>
            <a:r>
              <a:rPr lang="en-ID" sz="1200" b="1" dirty="0">
                <a:solidFill>
                  <a:schemeClr val="accent2"/>
                </a:solidFill>
              </a:rPr>
              <a:t>, </a:t>
            </a:r>
            <a:r>
              <a:rPr lang="en-ID" sz="1200" b="1" dirty="0" err="1">
                <a:solidFill>
                  <a:schemeClr val="accent2"/>
                </a:solidFill>
              </a:rPr>
              <a:t>fungsi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atau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metode</a:t>
            </a:r>
            <a:r>
              <a:rPr lang="en-ID" sz="1200" b="1" dirty="0">
                <a:solidFill>
                  <a:schemeClr val="accent2"/>
                </a:solidFill>
              </a:rPr>
              <a:t>) </a:t>
            </a:r>
            <a:r>
              <a:rPr lang="en-ID" sz="1200" b="1" dirty="0" err="1">
                <a:solidFill>
                  <a:schemeClr val="accent2"/>
                </a:solidFill>
              </a:rPr>
              <a:t>secara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terpisah</a:t>
            </a:r>
            <a:r>
              <a:rPr lang="en-ID" sz="1200" b="1" dirty="0">
                <a:solidFill>
                  <a:schemeClr val="accent2"/>
                </a:solidFill>
              </a:rPr>
              <a:t>. </a:t>
            </a:r>
            <a:r>
              <a:rPr lang="en-ID" sz="1200" b="1" dirty="0" err="1">
                <a:solidFill>
                  <a:schemeClr val="accent2"/>
                </a:solidFill>
              </a:rPr>
              <a:t>Ini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memastikan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bahwa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setiap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komponen</a:t>
            </a:r>
            <a:r>
              <a:rPr lang="en-ID" sz="1200" b="1" dirty="0">
                <a:solidFill>
                  <a:schemeClr val="accent2"/>
                </a:solidFill>
              </a:rPr>
              <a:t> program </a:t>
            </a:r>
            <a:r>
              <a:rPr lang="en-ID" sz="1200" b="1" dirty="0" err="1">
                <a:solidFill>
                  <a:schemeClr val="accent2"/>
                </a:solidFill>
              </a:rPr>
              <a:t>berperilaku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sesuai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dengan</a:t>
            </a:r>
            <a:r>
              <a:rPr lang="en-ID" sz="1200" b="1" dirty="0">
                <a:solidFill>
                  <a:schemeClr val="accent2"/>
                </a:solidFill>
              </a:rPr>
              <a:t> yang </a:t>
            </a:r>
            <a:r>
              <a:rPr lang="en-ID" sz="1200" b="1" dirty="0" err="1">
                <a:solidFill>
                  <a:schemeClr val="accent2"/>
                </a:solidFill>
              </a:rPr>
              <a:t>diharapkan</a:t>
            </a:r>
            <a:r>
              <a:rPr lang="en-ID" sz="1200" b="1" dirty="0">
                <a:solidFill>
                  <a:schemeClr val="accent2"/>
                </a:solidFill>
              </a:rPr>
              <a:t>.</a:t>
            </a:r>
          </a:p>
          <a:p>
            <a:pPr marL="342900">
              <a:lnSpc>
                <a:spcPct val="100000"/>
              </a:lnSpc>
            </a:pPr>
            <a:endParaRPr lang="en-ID" sz="1200" b="1" dirty="0">
              <a:solidFill>
                <a:schemeClr val="accent2"/>
              </a:solidFill>
            </a:endParaRPr>
          </a:p>
          <a:p>
            <a:pPr marL="342900">
              <a:lnSpc>
                <a:spcPct val="100000"/>
              </a:lnSpc>
            </a:pPr>
            <a:r>
              <a:rPr lang="en-ID" sz="1200" b="1" dirty="0" err="1">
                <a:solidFill>
                  <a:schemeClr val="accent2"/>
                </a:solidFill>
              </a:rPr>
              <a:t>Isolasi</a:t>
            </a:r>
            <a:r>
              <a:rPr lang="en-ID" sz="1200" b="1" dirty="0">
                <a:solidFill>
                  <a:schemeClr val="accent2"/>
                </a:solidFill>
              </a:rPr>
              <a:t> Unit: Dalam </a:t>
            </a:r>
            <a:r>
              <a:rPr lang="en-ID" sz="1200" b="1" dirty="0" err="1">
                <a:solidFill>
                  <a:schemeClr val="accent2"/>
                </a:solidFill>
              </a:rPr>
              <a:t>pengujian</a:t>
            </a:r>
            <a:r>
              <a:rPr lang="en-ID" sz="1200" b="1" dirty="0">
                <a:solidFill>
                  <a:schemeClr val="accent2"/>
                </a:solidFill>
              </a:rPr>
              <a:t> unit, unit yang </a:t>
            </a:r>
            <a:r>
              <a:rPr lang="en-ID" sz="1200" b="1" dirty="0" err="1">
                <a:solidFill>
                  <a:schemeClr val="accent2"/>
                </a:solidFill>
              </a:rPr>
              <a:t>diuji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diisolasi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dari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komponen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lainnya</a:t>
            </a:r>
            <a:r>
              <a:rPr lang="en-ID" sz="1200" b="1" dirty="0">
                <a:solidFill>
                  <a:schemeClr val="accent2"/>
                </a:solidFill>
              </a:rPr>
              <a:t>. </a:t>
            </a:r>
            <a:r>
              <a:rPr lang="en-ID" sz="1200" b="1" dirty="0" err="1">
                <a:solidFill>
                  <a:schemeClr val="accent2"/>
                </a:solidFill>
              </a:rPr>
              <a:t>Ini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berarti</a:t>
            </a:r>
            <a:r>
              <a:rPr lang="en-ID" sz="1200" b="1" dirty="0">
                <a:solidFill>
                  <a:schemeClr val="accent2"/>
                </a:solidFill>
              </a:rPr>
              <a:t> unit </a:t>
            </a:r>
            <a:r>
              <a:rPr lang="en-ID" sz="1200" b="1" dirty="0" err="1">
                <a:solidFill>
                  <a:schemeClr val="accent2"/>
                </a:solidFill>
              </a:rPr>
              <a:t>diuji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tanpa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memperhatikan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bagaimana</a:t>
            </a:r>
            <a:r>
              <a:rPr lang="en-ID" sz="1200" b="1" dirty="0">
                <a:solidFill>
                  <a:schemeClr val="accent2"/>
                </a:solidFill>
              </a:rPr>
              <a:t> unit-unit lain </a:t>
            </a:r>
            <a:r>
              <a:rPr lang="en-ID" sz="1200" b="1" dirty="0" err="1">
                <a:solidFill>
                  <a:schemeClr val="accent2"/>
                </a:solidFill>
              </a:rPr>
              <a:t>dalam</a:t>
            </a:r>
            <a:r>
              <a:rPr lang="en-ID" sz="1200" b="1" dirty="0">
                <a:solidFill>
                  <a:schemeClr val="accent2"/>
                </a:solidFill>
              </a:rPr>
              <a:t> program </a:t>
            </a:r>
            <a:r>
              <a:rPr lang="en-ID" sz="1200" b="1" dirty="0" err="1">
                <a:solidFill>
                  <a:schemeClr val="accent2"/>
                </a:solidFill>
              </a:rPr>
              <a:t>berinteraksi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dengannya</a:t>
            </a:r>
            <a:r>
              <a:rPr lang="en-ID" sz="1200" b="1" dirty="0">
                <a:solidFill>
                  <a:schemeClr val="accent2"/>
                </a:solidFill>
              </a:rPr>
              <a:t>. Hal </a:t>
            </a:r>
            <a:r>
              <a:rPr lang="en-ID" sz="1200" b="1" dirty="0" err="1">
                <a:solidFill>
                  <a:schemeClr val="accent2"/>
                </a:solidFill>
              </a:rPr>
              <a:t>ini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membantu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dalam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mendeteksi</a:t>
            </a:r>
            <a:r>
              <a:rPr lang="en-ID" sz="1200" b="1" dirty="0">
                <a:solidFill>
                  <a:schemeClr val="accent2"/>
                </a:solidFill>
              </a:rPr>
              <a:t> dan </a:t>
            </a:r>
            <a:r>
              <a:rPr lang="en-ID" sz="1200" b="1" dirty="0" err="1">
                <a:solidFill>
                  <a:schemeClr val="accent2"/>
                </a:solidFill>
              </a:rPr>
              <a:t>memperbaiki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masalah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dalam</a:t>
            </a:r>
            <a:r>
              <a:rPr lang="en-ID" sz="1200" b="1" dirty="0">
                <a:solidFill>
                  <a:schemeClr val="accent2"/>
                </a:solidFill>
              </a:rPr>
              <a:t> unit </a:t>
            </a:r>
            <a:r>
              <a:rPr lang="en-ID" sz="1200" b="1" dirty="0" err="1">
                <a:solidFill>
                  <a:schemeClr val="accent2"/>
                </a:solidFill>
              </a:rPr>
              <a:t>tersebut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tanpa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melibatkan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kompleksitas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seluruh</a:t>
            </a:r>
            <a:r>
              <a:rPr lang="en-ID" sz="1200" b="1" dirty="0">
                <a:solidFill>
                  <a:schemeClr val="accent2"/>
                </a:solidFill>
              </a:rPr>
              <a:t> program.</a:t>
            </a:r>
          </a:p>
          <a:p>
            <a:pPr marL="342900">
              <a:lnSpc>
                <a:spcPct val="100000"/>
              </a:lnSpc>
            </a:pPr>
            <a:endParaRPr lang="en-ID" sz="1200" b="1" dirty="0">
              <a:solidFill>
                <a:schemeClr val="accent2"/>
              </a:solidFill>
            </a:endParaRPr>
          </a:p>
          <a:p>
            <a:pPr marL="342900">
              <a:lnSpc>
                <a:spcPct val="100000"/>
              </a:lnSpc>
            </a:pPr>
            <a:r>
              <a:rPr lang="en-ID" sz="1200" b="1" dirty="0" err="1">
                <a:solidFill>
                  <a:schemeClr val="accent2"/>
                </a:solidFill>
              </a:rPr>
              <a:t>Validasi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Fungsionalitas</a:t>
            </a:r>
            <a:r>
              <a:rPr lang="en-ID" sz="1200" b="1" dirty="0">
                <a:solidFill>
                  <a:schemeClr val="accent2"/>
                </a:solidFill>
              </a:rPr>
              <a:t>: Unit testing </a:t>
            </a:r>
            <a:r>
              <a:rPr lang="en-ID" sz="1200" b="1" dirty="0" err="1">
                <a:solidFill>
                  <a:schemeClr val="accent2"/>
                </a:solidFill>
              </a:rPr>
              <a:t>digunakan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untuk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memeriksa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apakah</a:t>
            </a:r>
            <a:r>
              <a:rPr lang="en-ID" sz="1200" b="1" dirty="0">
                <a:solidFill>
                  <a:schemeClr val="accent2"/>
                </a:solidFill>
              </a:rPr>
              <a:t> unit-program, yang </a:t>
            </a:r>
            <a:r>
              <a:rPr lang="en-ID" sz="1200" b="1" dirty="0" err="1">
                <a:solidFill>
                  <a:schemeClr val="accent2"/>
                </a:solidFill>
              </a:rPr>
              <a:t>merupakan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komponen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dasar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dari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perangkat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lunak</a:t>
            </a:r>
            <a:r>
              <a:rPr lang="en-ID" sz="1200" b="1" dirty="0">
                <a:solidFill>
                  <a:schemeClr val="accent2"/>
                </a:solidFill>
              </a:rPr>
              <a:t>, </a:t>
            </a:r>
            <a:r>
              <a:rPr lang="en-ID" sz="1200" b="1" dirty="0" err="1">
                <a:solidFill>
                  <a:schemeClr val="accent2"/>
                </a:solidFill>
              </a:rPr>
              <a:t>berfungsi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sesuai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dengan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spesifikasi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fungsionalnya</a:t>
            </a:r>
            <a:r>
              <a:rPr lang="en-ID" sz="1200" b="1" dirty="0">
                <a:solidFill>
                  <a:schemeClr val="accent2"/>
                </a:solidFill>
              </a:rPr>
              <a:t>.</a:t>
            </a:r>
          </a:p>
          <a:p>
            <a:pPr marL="342900">
              <a:lnSpc>
                <a:spcPct val="100000"/>
              </a:lnSpc>
            </a:pPr>
            <a:endParaRPr lang="en-ID" sz="1200" b="1" dirty="0">
              <a:solidFill>
                <a:schemeClr val="accent2"/>
              </a:solidFill>
            </a:endParaRPr>
          </a:p>
          <a:p>
            <a:pPr marL="342900">
              <a:lnSpc>
                <a:spcPct val="100000"/>
              </a:lnSpc>
            </a:pPr>
            <a:r>
              <a:rPr lang="en-ID" sz="1200" b="1" dirty="0">
                <a:solidFill>
                  <a:schemeClr val="accent2"/>
                </a:solidFill>
              </a:rPr>
              <a:t>Early Bug Detection: Unit testing </a:t>
            </a:r>
            <a:r>
              <a:rPr lang="en-ID" sz="1200" b="1" dirty="0" err="1">
                <a:solidFill>
                  <a:schemeClr val="accent2"/>
                </a:solidFill>
              </a:rPr>
              <a:t>membantu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dalam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mendeteksi</a:t>
            </a:r>
            <a:r>
              <a:rPr lang="en-ID" sz="1200" b="1" dirty="0">
                <a:solidFill>
                  <a:schemeClr val="accent2"/>
                </a:solidFill>
              </a:rPr>
              <a:t> bug dan </a:t>
            </a:r>
            <a:r>
              <a:rPr lang="en-ID" sz="1200" b="1" dirty="0" err="1">
                <a:solidFill>
                  <a:schemeClr val="accent2"/>
                </a:solidFill>
              </a:rPr>
              <a:t>kesalahan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dalam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tahap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pengembangan</a:t>
            </a:r>
            <a:r>
              <a:rPr lang="en-ID" sz="1200" b="1" dirty="0">
                <a:solidFill>
                  <a:schemeClr val="accent2"/>
                </a:solidFill>
              </a:rPr>
              <a:t> yang </a:t>
            </a:r>
            <a:r>
              <a:rPr lang="en-ID" sz="1200" b="1" dirty="0" err="1">
                <a:solidFill>
                  <a:schemeClr val="accent2"/>
                </a:solidFill>
              </a:rPr>
              <a:t>lebih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awal</a:t>
            </a:r>
            <a:r>
              <a:rPr lang="en-ID" sz="1200" b="1" dirty="0">
                <a:solidFill>
                  <a:schemeClr val="accent2"/>
                </a:solidFill>
              </a:rPr>
              <a:t>, </a:t>
            </a:r>
            <a:r>
              <a:rPr lang="en-ID" sz="1200" b="1" dirty="0" err="1">
                <a:solidFill>
                  <a:schemeClr val="accent2"/>
                </a:solidFill>
              </a:rPr>
              <a:t>sehingga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memungkinkan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perbaikan</a:t>
            </a:r>
            <a:r>
              <a:rPr lang="en-ID" sz="1200" b="1" dirty="0">
                <a:solidFill>
                  <a:schemeClr val="accent2"/>
                </a:solidFill>
              </a:rPr>
              <a:t> yang </a:t>
            </a:r>
            <a:r>
              <a:rPr lang="en-ID" sz="1200" b="1" dirty="0" err="1">
                <a:solidFill>
                  <a:schemeClr val="accent2"/>
                </a:solidFill>
              </a:rPr>
              <a:t>lebih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murah</a:t>
            </a:r>
            <a:r>
              <a:rPr lang="en-ID" sz="1200" b="1" dirty="0">
                <a:solidFill>
                  <a:schemeClr val="accent2"/>
                </a:solidFill>
              </a:rPr>
              <a:t> dan </a:t>
            </a:r>
            <a:r>
              <a:rPr lang="en-ID" sz="1200" b="1" dirty="0" err="1">
                <a:solidFill>
                  <a:schemeClr val="accent2"/>
                </a:solidFill>
              </a:rPr>
              <a:t>cepat</a:t>
            </a:r>
            <a:r>
              <a:rPr lang="en-ID" sz="1200" b="1" dirty="0">
                <a:solidFill>
                  <a:schemeClr val="accent2"/>
                </a:solidFill>
              </a:rPr>
              <a:t>.</a:t>
            </a:r>
          </a:p>
          <a:p>
            <a:pPr marL="342900">
              <a:lnSpc>
                <a:spcPct val="100000"/>
              </a:lnSpc>
            </a:pPr>
            <a:endParaRPr lang="en-ID" sz="1200" b="1" dirty="0">
              <a:solidFill>
                <a:schemeClr val="accent2"/>
              </a:solidFill>
            </a:endParaRPr>
          </a:p>
          <a:p>
            <a:pPr marL="342900">
              <a:lnSpc>
                <a:spcPct val="100000"/>
              </a:lnSpc>
            </a:pPr>
            <a:r>
              <a:rPr lang="en-ID" sz="1200" b="1" dirty="0" err="1">
                <a:solidFill>
                  <a:schemeClr val="accent2"/>
                </a:solidFill>
              </a:rPr>
              <a:t>Pemeliharaan</a:t>
            </a:r>
            <a:r>
              <a:rPr lang="en-ID" sz="1200" b="1" dirty="0">
                <a:solidFill>
                  <a:schemeClr val="accent2"/>
                </a:solidFill>
              </a:rPr>
              <a:t> Kode yang </a:t>
            </a:r>
            <a:r>
              <a:rPr lang="en-ID" sz="1200" b="1" dirty="0" err="1">
                <a:solidFill>
                  <a:schemeClr val="accent2"/>
                </a:solidFill>
              </a:rPr>
              <a:t>Mudah</a:t>
            </a:r>
            <a:r>
              <a:rPr lang="en-ID" sz="1200" b="1" dirty="0">
                <a:solidFill>
                  <a:schemeClr val="accent2"/>
                </a:solidFill>
              </a:rPr>
              <a:t>: </a:t>
            </a:r>
            <a:r>
              <a:rPr lang="en-ID" sz="1200" b="1" dirty="0" err="1">
                <a:solidFill>
                  <a:schemeClr val="accent2"/>
                </a:solidFill>
              </a:rPr>
              <a:t>Dengan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memiliki</a:t>
            </a:r>
            <a:r>
              <a:rPr lang="en-ID" sz="1200" b="1" dirty="0">
                <a:solidFill>
                  <a:schemeClr val="accent2"/>
                </a:solidFill>
              </a:rPr>
              <a:t> unit-test yang </a:t>
            </a:r>
            <a:r>
              <a:rPr lang="en-ID" sz="1200" b="1" dirty="0" err="1">
                <a:solidFill>
                  <a:schemeClr val="accent2"/>
                </a:solidFill>
              </a:rPr>
              <a:t>baik</a:t>
            </a:r>
            <a:r>
              <a:rPr lang="en-ID" sz="1200" b="1" dirty="0">
                <a:solidFill>
                  <a:schemeClr val="accent2"/>
                </a:solidFill>
              </a:rPr>
              <a:t>, </a:t>
            </a:r>
            <a:r>
              <a:rPr lang="en-ID" sz="1200" b="1" dirty="0" err="1">
                <a:solidFill>
                  <a:schemeClr val="accent2"/>
                </a:solidFill>
              </a:rPr>
              <a:t>pemeliharaan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kode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menjadi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lebih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mudah</a:t>
            </a:r>
            <a:r>
              <a:rPr lang="en-ID" sz="1200" b="1" dirty="0">
                <a:solidFill>
                  <a:schemeClr val="accent2"/>
                </a:solidFill>
              </a:rPr>
              <a:t>. Ketika </a:t>
            </a:r>
            <a:r>
              <a:rPr lang="en-ID" sz="1200" b="1" dirty="0" err="1">
                <a:solidFill>
                  <a:schemeClr val="accent2"/>
                </a:solidFill>
              </a:rPr>
              <a:t>ada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perubahan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dalam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kode</a:t>
            </a:r>
            <a:r>
              <a:rPr lang="en-ID" sz="1200" b="1" dirty="0">
                <a:solidFill>
                  <a:schemeClr val="accent2"/>
                </a:solidFill>
              </a:rPr>
              <a:t>, unit-test </a:t>
            </a:r>
            <a:r>
              <a:rPr lang="en-ID" sz="1200" b="1" dirty="0" err="1">
                <a:solidFill>
                  <a:schemeClr val="accent2"/>
                </a:solidFill>
              </a:rPr>
              <a:t>dapat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memastikan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bahwa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perubahan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tersebut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tidak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merusak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fungsionalitas</a:t>
            </a:r>
            <a:r>
              <a:rPr lang="en-ID" sz="1200" b="1" dirty="0">
                <a:solidFill>
                  <a:schemeClr val="accent2"/>
                </a:solidFill>
              </a:rPr>
              <a:t> yang </a:t>
            </a:r>
            <a:r>
              <a:rPr lang="en-ID" sz="1200" b="1" dirty="0" err="1">
                <a:solidFill>
                  <a:schemeClr val="accent2"/>
                </a:solidFill>
              </a:rPr>
              <a:t>sudah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ada</a:t>
            </a:r>
            <a:r>
              <a:rPr lang="en-ID" sz="1200" b="1" dirty="0">
                <a:solidFill>
                  <a:schemeClr val="accent2"/>
                </a:solidFill>
              </a:rPr>
              <a:t>.</a:t>
            </a:r>
          </a:p>
          <a:p>
            <a:pPr marL="342900">
              <a:lnSpc>
                <a:spcPct val="100000"/>
              </a:lnSpc>
            </a:pPr>
            <a:endParaRPr lang="en-ID" sz="1200" b="1" dirty="0">
              <a:solidFill>
                <a:schemeClr val="accent2"/>
              </a:solidFill>
            </a:endParaRPr>
          </a:p>
          <a:p>
            <a:pPr marL="342900">
              <a:lnSpc>
                <a:spcPct val="100000"/>
              </a:lnSpc>
            </a:pPr>
            <a:r>
              <a:rPr lang="en-ID" sz="1200" b="1" dirty="0" err="1">
                <a:solidFill>
                  <a:schemeClr val="accent2"/>
                </a:solidFill>
              </a:rPr>
              <a:t>Dokumentasi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Hiduptiap</a:t>
            </a:r>
            <a:r>
              <a:rPr lang="en-ID" sz="1200" b="1" dirty="0">
                <a:solidFill>
                  <a:schemeClr val="accent2"/>
                </a:solidFill>
              </a:rPr>
              <a:t> Unit Program: Unit testing </a:t>
            </a:r>
            <a:r>
              <a:rPr lang="en-ID" sz="1200" b="1" dirty="0" err="1">
                <a:solidFill>
                  <a:schemeClr val="accent2"/>
                </a:solidFill>
              </a:rPr>
              <a:t>bertujuan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untuk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menguji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setiap</a:t>
            </a:r>
            <a:r>
              <a:rPr lang="en-ID" sz="1200" b="1" dirty="0">
                <a:solidFill>
                  <a:schemeClr val="accent2"/>
                </a:solidFill>
              </a:rPr>
              <a:t> unit program (: Unit-test </a:t>
            </a:r>
            <a:r>
              <a:rPr lang="en-ID" sz="1200" b="1" dirty="0" err="1">
                <a:solidFill>
                  <a:schemeClr val="accent2"/>
                </a:solidFill>
              </a:rPr>
              <a:t>berfungsi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sebagai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dokumentasi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hidup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untuk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kode</a:t>
            </a:r>
            <a:r>
              <a:rPr lang="en-ID" sz="1200" b="1" dirty="0">
                <a:solidFill>
                  <a:schemeClr val="accent2"/>
                </a:solidFill>
              </a:rPr>
              <a:t>. </a:t>
            </a:r>
            <a:r>
              <a:rPr lang="en-ID" sz="1200" b="1" dirty="0" err="1">
                <a:solidFill>
                  <a:schemeClr val="accent2"/>
                </a:solidFill>
              </a:rPr>
              <a:t>Mereka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menjelaskan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bagaimana</a:t>
            </a:r>
            <a:r>
              <a:rPr lang="en-ID" sz="1200" b="1" dirty="0">
                <a:solidFill>
                  <a:schemeClr val="accent2"/>
                </a:solidFill>
              </a:rPr>
              <a:t> unit </a:t>
            </a:r>
            <a:r>
              <a:rPr lang="en-ID" sz="1200" b="1" dirty="0" err="1">
                <a:solidFill>
                  <a:schemeClr val="accent2"/>
                </a:solidFill>
              </a:rPr>
              <a:t>harus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berperilaku</a:t>
            </a:r>
            <a:r>
              <a:rPr lang="en-ID" sz="1200" b="1" dirty="0">
                <a:solidFill>
                  <a:schemeClr val="accent2"/>
                </a:solidFill>
              </a:rPr>
              <a:t> dan </a:t>
            </a:r>
            <a:r>
              <a:rPr lang="en-ID" sz="1200" b="1" dirty="0" err="1">
                <a:solidFill>
                  <a:schemeClr val="accent2"/>
                </a:solidFill>
              </a:rPr>
              <a:t>memberikan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contoh</a:t>
            </a:r>
            <a:r>
              <a:rPr lang="en-ID" sz="1200" b="1" dirty="0">
                <a:solidFill>
                  <a:schemeClr val="accent2"/>
                </a:solidFill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</a:rPr>
              <a:t>penggunaan</a:t>
            </a:r>
            <a:r>
              <a:rPr lang="en-ID" sz="1200" b="1" dirty="0">
                <a:solidFill>
                  <a:schemeClr val="accent2"/>
                </a:solidFill>
              </a:rPr>
              <a:t> yang </a:t>
            </a:r>
            <a:r>
              <a:rPr lang="en-ID" sz="1200" b="1" dirty="0" err="1">
                <a:solidFill>
                  <a:schemeClr val="accent2"/>
                </a:solidFill>
              </a:rPr>
              <a:t>konkret</a:t>
            </a:r>
            <a:r>
              <a:rPr lang="en-ID" sz="12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066" name="Google Shape;2066;p8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8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it-IT" dirty="0"/>
              <a:t>Contoh Implementasi Unit Testing Di Python</a:t>
            </a:r>
            <a:endParaRPr dirty="0"/>
          </a:p>
        </p:txBody>
      </p:sp>
      <p:sp>
        <p:nvSpPr>
          <p:cNvPr id="2072" name="Google Shape;2072;p8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82932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dirty="0" err="1">
                <a:latin typeface="+mj-lt"/>
              </a:rPr>
              <a:t>Berikut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adalah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contoh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implementasi</a:t>
            </a:r>
            <a:r>
              <a:rPr lang="en-US" dirty="0">
                <a:latin typeface="+mj-lt"/>
              </a:rPr>
              <a:t> unit testing di Python </a:t>
            </a:r>
            <a:r>
              <a:rPr lang="en-US" dirty="0" err="1">
                <a:latin typeface="+mj-lt"/>
              </a:rPr>
              <a:t>menggunakan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modul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unittest</a:t>
            </a:r>
            <a:r>
              <a:rPr lang="en-US" dirty="0">
                <a:latin typeface="+mj-lt"/>
              </a:rPr>
              <a:t>. Kami </a:t>
            </a:r>
            <a:r>
              <a:rPr lang="en-US" dirty="0" err="1">
                <a:latin typeface="+mj-lt"/>
              </a:rPr>
              <a:t>akan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menggunakan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kasus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sederhana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menguji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fungsi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matematika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menambahkan</a:t>
            </a:r>
            <a:r>
              <a:rPr lang="en-US" dirty="0">
                <a:latin typeface="+mj-lt"/>
              </a:rPr>
              <a:t> dua </a:t>
            </a:r>
            <a:r>
              <a:rPr lang="en-US" dirty="0" err="1">
                <a:latin typeface="+mj-lt"/>
              </a:rPr>
              <a:t>bilangan</a:t>
            </a:r>
            <a:r>
              <a:rPr lang="en-US" dirty="0">
                <a:latin typeface="+mj-lt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C50B92-3CBD-11CB-97F4-2F7B48243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076" y="2125451"/>
            <a:ext cx="4081669" cy="2495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88"/>
          <p:cNvSpPr txBox="1">
            <a:spLocks noGrp="1"/>
          </p:cNvSpPr>
          <p:nvPr>
            <p:ph type="title"/>
          </p:nvPr>
        </p:nvSpPr>
        <p:spPr>
          <a:xfrm>
            <a:off x="713250" y="1699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ID" sz="2000" dirty="0" err="1"/>
              <a:t>Penjelasan</a:t>
            </a:r>
            <a:r>
              <a:rPr lang="en-ID" sz="2000" dirty="0"/>
              <a:t> </a:t>
            </a:r>
            <a:r>
              <a:rPr lang="en-ID" sz="2000" dirty="0" err="1"/>
              <a:t>Contoh</a:t>
            </a:r>
            <a:r>
              <a:rPr lang="en-ID" sz="2000" dirty="0"/>
              <a:t> </a:t>
            </a:r>
            <a:r>
              <a:rPr lang="en-ID" sz="2000" dirty="0" err="1"/>
              <a:t>Implementasi</a:t>
            </a:r>
            <a:r>
              <a:rPr lang="en-ID" sz="2000" dirty="0"/>
              <a:t> </a:t>
            </a:r>
            <a:r>
              <a:rPr lang="en-ID" sz="2000" dirty="0" err="1"/>
              <a:t>UnitTesting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Python</a:t>
            </a:r>
            <a:endParaRPr sz="2000" dirty="0"/>
          </a:p>
        </p:txBody>
      </p:sp>
      <p:sp>
        <p:nvSpPr>
          <p:cNvPr id="2065" name="Google Shape;2065;p88"/>
          <p:cNvSpPr txBox="1">
            <a:spLocks noGrp="1"/>
          </p:cNvSpPr>
          <p:nvPr>
            <p:ph type="body" idx="1"/>
          </p:nvPr>
        </p:nvSpPr>
        <p:spPr>
          <a:xfrm>
            <a:off x="713225" y="781500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lnSpc>
                <a:spcPct val="100000"/>
              </a:lnSpc>
            </a:pPr>
            <a:r>
              <a:rPr lang="en-ID" sz="1200" b="1" dirty="0">
                <a:solidFill>
                  <a:schemeClr val="accent2"/>
                </a:solidFill>
                <a:latin typeface="+mj-lt"/>
              </a:rPr>
              <a:t>Kami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mendefinisikan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sebuah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fungsi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sederhana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add(a, b) yang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melakukan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penambahan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dua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bilangan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a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dengan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b.</a:t>
            </a:r>
          </a:p>
          <a:p>
            <a:pPr marL="342900">
              <a:lnSpc>
                <a:spcPct val="100000"/>
              </a:lnSpc>
            </a:pPr>
            <a:endParaRPr lang="en-ID" sz="1200" b="1" dirty="0">
              <a:solidFill>
                <a:schemeClr val="accent2"/>
              </a:solidFill>
              <a:latin typeface="+mj-lt"/>
            </a:endParaRPr>
          </a:p>
          <a:p>
            <a:pPr marL="342900">
              <a:lnSpc>
                <a:spcPct val="100000"/>
              </a:lnSpc>
            </a:pPr>
            <a:r>
              <a:rPr lang="en-ID" sz="1200" b="1" dirty="0">
                <a:solidFill>
                  <a:schemeClr val="accent2"/>
                </a:solidFill>
                <a:latin typeface="+mj-lt"/>
              </a:rPr>
              <a:t>Kami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menggunakan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modul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unittest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untuk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membuat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kelas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pengujian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(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TestAddFunction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) yang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berisi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serangkaian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tes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.</a:t>
            </a:r>
          </a:p>
          <a:p>
            <a:pPr marL="342900">
              <a:lnSpc>
                <a:spcPct val="100000"/>
              </a:lnSpc>
            </a:pPr>
            <a:endParaRPr lang="en-ID" sz="1200" b="1" dirty="0">
              <a:solidFill>
                <a:schemeClr val="accent2"/>
              </a:solidFill>
              <a:latin typeface="+mj-lt"/>
            </a:endParaRPr>
          </a:p>
          <a:p>
            <a:pPr marL="342900">
              <a:lnSpc>
                <a:spcPct val="100000"/>
              </a:lnSpc>
            </a:pPr>
            <a:r>
              <a:rPr lang="en-ID" sz="1200" b="1" dirty="0">
                <a:solidFill>
                  <a:schemeClr val="accent2"/>
                </a:solidFill>
                <a:latin typeface="+mj-lt"/>
              </a:rPr>
              <a:t>Dalam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kelas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pengujian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ini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,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terdapat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tiga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metode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pengujian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D" sz="1200" b="1" dirty="0">
                <a:solidFill>
                  <a:schemeClr val="accent2"/>
                </a:solidFill>
                <a:latin typeface="+mj-lt"/>
              </a:rPr>
              <a:t>       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test_add_positive_numbers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menguji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penambahan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bilangan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positif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D" sz="1200" b="1" dirty="0">
                <a:solidFill>
                  <a:schemeClr val="accent2"/>
                </a:solidFill>
                <a:latin typeface="+mj-lt"/>
              </a:rPr>
              <a:t>       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test_add_negative_numbers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menguji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penambahan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bilangan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negatif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D" sz="1200" b="1" dirty="0">
                <a:solidFill>
                  <a:schemeClr val="accent2"/>
                </a:solidFill>
                <a:latin typeface="+mj-lt"/>
              </a:rPr>
              <a:t>       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test_add_mixed_numbers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menguji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penambahan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bilangan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positif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dan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negatif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.</a:t>
            </a:r>
          </a:p>
          <a:p>
            <a:pPr marL="342900">
              <a:lnSpc>
                <a:spcPct val="100000"/>
              </a:lnSpc>
            </a:pPr>
            <a:endParaRPr lang="en-ID" sz="1200" b="1" dirty="0">
              <a:solidFill>
                <a:schemeClr val="accent2"/>
              </a:solidFill>
              <a:latin typeface="+mj-lt"/>
            </a:endParaRPr>
          </a:p>
          <a:p>
            <a:pPr marL="342900">
              <a:lnSpc>
                <a:spcPct val="100000"/>
              </a:lnSpc>
              <a:buFont typeface="+mj-lt"/>
              <a:buAutoNum type="arabicPeriod" startAt="4"/>
            </a:pPr>
            <a:r>
              <a:rPr lang="en-ID" sz="1200" b="1" dirty="0">
                <a:solidFill>
                  <a:schemeClr val="accent2"/>
                </a:solidFill>
                <a:latin typeface="+mj-lt"/>
              </a:rPr>
              <a:t>Dalam masing-masing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tes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,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kita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menggunakan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asersi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self.assertEqual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untuk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memeriksa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apakah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hasil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dari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fungsi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add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sesuai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dengan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yang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diharapkan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.</a:t>
            </a:r>
          </a:p>
          <a:p>
            <a:pPr marL="342900">
              <a:lnSpc>
                <a:spcPct val="100000"/>
              </a:lnSpc>
              <a:buAutoNum type="arabicPeriod" startAt="4"/>
            </a:pPr>
            <a:endParaRPr lang="en-ID" sz="1200" b="1" dirty="0">
              <a:solidFill>
                <a:schemeClr val="accent2"/>
              </a:solidFill>
              <a:latin typeface="+mj-lt"/>
            </a:endParaRPr>
          </a:p>
          <a:p>
            <a:pPr marL="342900">
              <a:lnSpc>
                <a:spcPct val="100000"/>
              </a:lnSpc>
              <a:buAutoNum type="arabicPeriod" startAt="4"/>
            </a:pP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Terakhir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,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jika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kita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menjalankan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skrip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ini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,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unittest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akan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menjalankan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semua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tes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dan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memberikan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laporan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tentang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D" sz="1200" b="1" dirty="0" err="1">
                <a:solidFill>
                  <a:schemeClr val="accent2"/>
                </a:solidFill>
                <a:latin typeface="+mj-lt"/>
              </a:rPr>
              <a:t>hasilnya</a:t>
            </a:r>
            <a:r>
              <a:rPr lang="en-ID" sz="1200" b="1" dirty="0">
                <a:solidFill>
                  <a:schemeClr val="accent2"/>
                </a:solidFill>
                <a:latin typeface="+mj-lt"/>
              </a:rPr>
              <a:t>.</a:t>
            </a:r>
          </a:p>
        </p:txBody>
      </p:sp>
      <p:sp>
        <p:nvSpPr>
          <p:cNvPr id="2066" name="Google Shape;2066;p8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6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1320</Words>
  <Application>Microsoft Office PowerPoint</Application>
  <PresentationFormat>On-screen Show (16:9)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Wingdings</vt:lpstr>
      <vt:lpstr>Ubuntu</vt:lpstr>
      <vt:lpstr>Hammersmith One</vt:lpstr>
      <vt:lpstr>Roboto Condensed Light</vt:lpstr>
      <vt:lpstr>Manjari</vt:lpstr>
      <vt:lpstr>Elegant Education Pack for Students XL by Slidesgo</vt:lpstr>
      <vt:lpstr>Sakti Alfindo Bihalalika 201011401810 07TPLE005</vt:lpstr>
      <vt:lpstr>WHITE BOX TESTING</vt:lpstr>
      <vt:lpstr>Beberapa Poin Penting Yang Dapat Diambil Dari Konsep Whitebox Testing</vt:lpstr>
      <vt:lpstr>Contoh Implementasi Whitebox Testing dalam Python</vt:lpstr>
      <vt:lpstr>Penjelasan Contoh Implementasi Whitebox Testing dalam Python</vt:lpstr>
      <vt:lpstr> Unit Testing (Pengujian Unit)</vt:lpstr>
      <vt:lpstr>Tujuan Unit Testing</vt:lpstr>
      <vt:lpstr>Contoh Implementasi Unit Testing Di Python</vt:lpstr>
      <vt:lpstr>Penjelasan Contoh Implementasi UnitTesting dalam Python</vt:lpstr>
      <vt:lpstr> CI/CD (Continuous Integration / Continuous Deployment) </vt:lpstr>
      <vt:lpstr>Langkah-langkah Konfigurasi CI/CD Untuk Proyek Python Menggunakan Github Actions</vt:lpstr>
      <vt:lpstr>PowerPoint Presentation</vt:lpstr>
      <vt:lpstr>Langkah-langkah Konfigurasi CI/CD Untuk Proyek Python Menggunakan Github Actions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Sakti Alfindo Bihalalika 201011401810 07TPLE005</dc:title>
  <cp:lastModifiedBy>Duta</cp:lastModifiedBy>
  <cp:revision>1</cp:revision>
  <dcterms:modified xsi:type="dcterms:W3CDTF">2023-10-27T09:21:38Z</dcterms:modified>
</cp:coreProperties>
</file>