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6.wmf" ContentType="image/x-wmf"/>
  <Override PartName="/ppt/media/image7.jpeg" ContentType="image/jpe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CO"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s-CO"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s-CO"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s-CO"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s-CO"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s-CO"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s-CO"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s-CO"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s-CO"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CO"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CO"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s-CO"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s-CO"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s-CO"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s-CO"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s-CO"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s-CO"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s-CO"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s-CO"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normAutofit/>
          </a:bodyPr>
          <a:p>
            <a:endParaRPr b="0" lang="es-CO"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normAutofit/>
          </a:bodyPr>
          <a:p>
            <a:endParaRPr b="0" lang="es-CO" sz="3200" spc="-1" strike="noStrike">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CO"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CO"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CO" sz="3200" spc="-1" strike="noStrike">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s-CO" sz="3200" spc="-1" strike="noStrike">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normAutofit/>
          </a:bodyPr>
          <a:p>
            <a:endParaRPr b="0" lang="es-CO" sz="3200" spc="-1" strike="noStrike">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rIns="0" tIns="0" bIns="0">
            <a:normAutofit/>
          </a:bodyPr>
          <a:p>
            <a:endParaRPr b="0" lang="es-CO" sz="3200" spc="-1" strike="noStrike">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normAutofit/>
          </a:bodyPr>
          <a:p>
            <a:endParaRPr b="0" lang="es-CO" sz="3200" spc="-1" strike="noStrike">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normAutofit/>
          </a:bodyPr>
          <a:p>
            <a:endParaRPr b="0" lang="es-CO" sz="3200" spc="-1" strike="noStrike">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normAutofit/>
          </a:bodyPr>
          <a:p>
            <a:endParaRPr b="0" lang="es-CO" sz="3200" spc="-1" strike="noStrike">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rIns="0" tIns="0" bIns="0">
            <a:normAutofit/>
          </a:bodyPr>
          <a:p>
            <a:endParaRPr b="0" lang="es-CO" sz="3200" spc="-1" strike="noStrike">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normAutofit/>
          </a:bodyPr>
          <a:p>
            <a:endParaRPr b="0" lang="es-CO" sz="3200" spc="-1" strike="noStrike">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normAutofit/>
          </a:bodyPr>
          <a:p>
            <a:endParaRPr b="0" lang="es-CO"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CO"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CO"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normAutofit/>
          </a:bodyPr>
          <a:p>
            <a:endParaRPr b="0" lang="es-CO" sz="3200" spc="-1" strike="noStrike">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CO"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CO" sz="3200" spc="-1" strike="noStrike">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normAutofit/>
          </a:bodyPr>
          <a:p>
            <a:endParaRPr b="0" lang="es-CO"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normAutofit/>
          </a:bodyPr>
          <a:p>
            <a:endParaRPr b="0" lang="es-CO" sz="3200" spc="-1" strike="noStrike">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147" name="PlaceHolder 4"/>
          <p:cNvSpPr>
            <a:spLocks noGrp="1"/>
          </p:cNvSpPr>
          <p:nvPr>
            <p:ph type="body"/>
          </p:nvPr>
        </p:nvSpPr>
        <p:spPr>
          <a:xfrm>
            <a:off x="457200" y="2761920"/>
            <a:ext cx="4015800" cy="1422720"/>
          </a:xfrm>
          <a:prstGeom prst="rect">
            <a:avLst/>
          </a:prstGeom>
        </p:spPr>
        <p:txBody>
          <a:bodyPr lIns="0" rIns="0" tIns="0" bIns="0">
            <a:normAutofit/>
          </a:bodyPr>
          <a:p>
            <a:endParaRPr b="0" lang="es-CO" sz="3200" spc="-1" strike="noStrike">
              <a:latin typeface="Arial"/>
            </a:endParaRPr>
          </a:p>
        </p:txBody>
      </p:sp>
      <p:sp>
        <p:nvSpPr>
          <p:cNvPr id="148" name="PlaceHolder 5"/>
          <p:cNvSpPr>
            <a:spLocks noGrp="1"/>
          </p:cNvSpPr>
          <p:nvPr>
            <p:ph type="body"/>
          </p:nvPr>
        </p:nvSpPr>
        <p:spPr>
          <a:xfrm>
            <a:off x="467424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rIns="0" tIns="0" bIns="0">
            <a:normAutofit/>
          </a:bodyPr>
          <a:p>
            <a:endParaRPr b="0" lang="es-CO" sz="3200" spc="-1" strike="noStrike">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rIns="0" tIns="0" bIns="0">
            <a:normAutofit/>
          </a:bodyPr>
          <a:p>
            <a:endParaRPr b="0" lang="es-CO" sz="3200" spc="-1" strike="noStrike">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rIns="0" tIns="0" bIns="0">
            <a:normAutofit/>
          </a:bodyPr>
          <a:p>
            <a:endParaRPr b="0" lang="es-CO" sz="3200" spc="-1" strike="noStrike">
              <a:latin typeface="Arial"/>
            </a:endParaRPr>
          </a:p>
        </p:txBody>
      </p:sp>
      <p:sp>
        <p:nvSpPr>
          <p:cNvPr id="153" name="PlaceHolder 5"/>
          <p:cNvSpPr>
            <a:spLocks noGrp="1"/>
          </p:cNvSpPr>
          <p:nvPr>
            <p:ph type="body"/>
          </p:nvPr>
        </p:nvSpPr>
        <p:spPr>
          <a:xfrm>
            <a:off x="457200" y="2761920"/>
            <a:ext cx="2649600" cy="1422720"/>
          </a:xfrm>
          <a:prstGeom prst="rect">
            <a:avLst/>
          </a:prstGeom>
        </p:spPr>
        <p:txBody>
          <a:bodyPr lIns="0" rIns="0" tIns="0" bIns="0">
            <a:normAutofit/>
          </a:bodyPr>
          <a:p>
            <a:endParaRPr b="0" lang="es-CO" sz="3200" spc="-1" strike="noStrike">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rIns="0" tIns="0" bIns="0">
            <a:normAutofit/>
          </a:bodyPr>
          <a:p>
            <a:endParaRPr b="0" lang="es-CO" sz="3200" spc="-1" strike="noStrike">
              <a:latin typeface="Arial"/>
            </a:endParaRPr>
          </a:p>
        </p:txBody>
      </p:sp>
      <p:sp>
        <p:nvSpPr>
          <p:cNvPr id="155" name="PlaceHolder 7"/>
          <p:cNvSpPr>
            <a:spLocks noGrp="1"/>
          </p:cNvSpPr>
          <p:nvPr>
            <p:ph type="body"/>
          </p:nvPr>
        </p:nvSpPr>
        <p:spPr>
          <a:xfrm>
            <a:off x="6022080" y="2761920"/>
            <a:ext cx="26496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s-CO"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CO"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CO"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CO"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CO"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CO"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CO"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0"/>
            <a:ext cx="9143280" cy="5142960"/>
          </a:xfrm>
          <a:prstGeom prst="rect">
            <a:avLst/>
          </a:prstGeom>
          <a:ln>
            <a:noFill/>
          </a:ln>
        </p:spPr>
      </p:pic>
      <p:sp>
        <p:nvSpPr>
          <p:cNvPr id="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CO" sz="4400" spc="-1" strike="noStrike">
                <a:latin typeface="Arial"/>
              </a:rPr>
              <a:t>Click to edit the title text format</a:t>
            </a:r>
            <a:endParaRPr b="0" lang="es-CO"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s-CO" sz="3200" spc="-1" strike="noStrike">
                <a:latin typeface="Arial"/>
              </a:rPr>
              <a:t>Click to edit the outline text format</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Second Outline Level</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Third Outline Level</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Fourth Outline Level</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Fifth Outline Level</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Sixth Outline Level</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Seventh Outline Level</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2" descr=""/>
          <p:cNvPicPr/>
          <p:nvPr/>
        </p:nvPicPr>
        <p:blipFill>
          <a:blip r:embed="rId2"/>
          <a:srcRect l="88732" t="0" r="0" b="81519"/>
          <a:stretch/>
        </p:blipFill>
        <p:spPr>
          <a:xfrm>
            <a:off x="8113320" y="0"/>
            <a:ext cx="1029960" cy="950040"/>
          </a:xfrm>
          <a:prstGeom prst="rect">
            <a:avLst/>
          </a:prstGeom>
          <a:ln>
            <a:noFill/>
          </a:ln>
        </p:spPr>
      </p:pic>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CO" sz="4400" spc="-1" strike="noStrike">
                <a:latin typeface="Arial"/>
              </a:rPr>
              <a:t>Click to edit the title text format</a:t>
            </a:r>
            <a:endParaRPr b="0" lang="es-CO"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s-CO" sz="3200" spc="-1" strike="noStrike">
                <a:latin typeface="Arial"/>
              </a:rPr>
              <a:t>Click to edit the outline text format</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Second Outline Level</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Third Outline Level</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Fourth Outline Level</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Fifth Outline Level</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Sixth Outline Level</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Seventh Outline Level</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2" descr=""/>
          <p:cNvPicPr/>
          <p:nvPr/>
        </p:nvPicPr>
        <p:blipFill>
          <a:blip r:embed="rId2"/>
          <a:stretch/>
        </p:blipFill>
        <p:spPr>
          <a:xfrm>
            <a:off x="0" y="0"/>
            <a:ext cx="9143280" cy="5142960"/>
          </a:xfrm>
          <a:prstGeom prst="rect">
            <a:avLst/>
          </a:prstGeom>
          <a:ln>
            <a:noFill/>
          </a:ln>
        </p:spPr>
      </p:pic>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CO" sz="4400" spc="-1" strike="noStrike">
                <a:latin typeface="Arial"/>
              </a:rPr>
              <a:t>Click to edit the title text format</a:t>
            </a:r>
            <a:endParaRPr b="0" lang="es-CO" sz="4400" spc="-1" strike="noStrike">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s-CO" sz="3200" spc="-1" strike="noStrike">
                <a:latin typeface="Arial"/>
              </a:rPr>
              <a:t>Click to edit the outline text format</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Second Outline Level</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Third Outline Level</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Fourth Outline Level</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Fifth Outline Level</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Sixth Outline Level</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Seventh Outline Level</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7" name="Picture 2" descr=""/>
          <p:cNvPicPr/>
          <p:nvPr/>
        </p:nvPicPr>
        <p:blipFill>
          <a:blip r:embed="rId2"/>
          <a:stretch/>
        </p:blipFill>
        <p:spPr>
          <a:xfrm>
            <a:off x="0" y="0"/>
            <a:ext cx="9143280" cy="5142960"/>
          </a:xfrm>
          <a:prstGeom prst="rect">
            <a:avLst/>
          </a:prstGeom>
          <a:ln>
            <a:noFill/>
          </a:ln>
        </p:spPr>
      </p:pic>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CO" sz="4400" spc="-1" strike="noStrike">
                <a:latin typeface="Arial"/>
              </a:rPr>
              <a:t>Click to edit the title text format</a:t>
            </a:r>
            <a:endParaRPr b="0" lang="es-CO"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s-CO" sz="3200" spc="-1" strike="noStrike">
                <a:latin typeface="Arial"/>
              </a:rPr>
              <a:t>Click to edit the outline text format</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Second Outline Level</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Third Outline Level</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Fourth Outline Level</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Fifth Outline Level</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Sixth Outline Level</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Seventh Outline Level</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wmf"/><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680000" y="1019520"/>
            <a:ext cx="3539880" cy="9432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es-ES" sz="2800" spc="-1" strike="noStrike">
                <a:solidFill>
                  <a:srgbClr val="404040"/>
                </a:solidFill>
                <a:latin typeface="Calibri"/>
                <a:ea typeface="DejaVu Sans"/>
              </a:rPr>
              <a:t>SOFT - INVENTORY</a:t>
            </a:r>
            <a:endParaRPr b="0" lang="es-CO" sz="2800" spc="-1" strike="noStrike">
              <a:latin typeface="Arial"/>
            </a:endParaRPr>
          </a:p>
          <a:p>
            <a:pPr algn="r">
              <a:lnSpc>
                <a:spcPct val="100000"/>
              </a:lnSpc>
            </a:pPr>
            <a:endParaRPr b="0" lang="es-CO"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09400" y="555120"/>
            <a:ext cx="33782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800" spc="-1" strike="noStrike">
                <a:solidFill>
                  <a:srgbClr val="404040"/>
                </a:solidFill>
                <a:latin typeface="Calibri"/>
                <a:ea typeface="DejaVu Sans"/>
              </a:rPr>
              <a:t>La observación</a:t>
            </a:r>
            <a:endParaRPr b="0" lang="es-CO" sz="2800" spc="-1" strike="noStrike">
              <a:latin typeface="Arial"/>
            </a:endParaRPr>
          </a:p>
        </p:txBody>
      </p:sp>
      <p:sp>
        <p:nvSpPr>
          <p:cNvPr id="185" name="CustomShape 2"/>
          <p:cNvSpPr/>
          <p:nvPr/>
        </p:nvSpPr>
        <p:spPr>
          <a:xfrm>
            <a:off x="72000" y="1307520"/>
            <a:ext cx="8855640" cy="217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CO" sz="1800" spc="-1" strike="noStrike">
                <a:latin typeface="Droid Sans"/>
              </a:rPr>
              <a:t>Este método nos ayudará a evidenciar las falencias que hay dentro de los procesos de la compañía; con la observación seremos partícipes de estos procesos y validar la real necesidad de las áreas (Inventario de sistemas y el área de bienes).</a:t>
            </a:r>
            <a:endParaRPr b="0" lang="es-CO" sz="1800" spc="-1" strike="noStrike">
              <a:latin typeface="Arial"/>
            </a:endParaRPr>
          </a:p>
          <a:p>
            <a:pPr>
              <a:lnSpc>
                <a:spcPct val="100000"/>
              </a:lnSpc>
            </a:pPr>
            <a:r>
              <a:rPr b="0" lang="es-CO" sz="1800" spc="-1" strike="noStrike">
                <a:latin typeface="Droid Sans"/>
              </a:rPr>
              <a:t>Adicional a esto será una herramienta esencial para el levantamiento de datos en los inventarios de pared a pared y parciales.</a:t>
            </a:r>
            <a:endParaRPr b="0" lang="es-CO" sz="1800" spc="-1" strike="noStrike">
              <a:latin typeface="Arial"/>
            </a:endParaRPr>
          </a:p>
          <a:p>
            <a:pPr>
              <a:lnSpc>
                <a:spcPct val="100000"/>
              </a:lnSpc>
            </a:pPr>
            <a:endParaRPr b="0" lang="es-CO" sz="1800" spc="-1" strike="noStrike">
              <a:latin typeface="Arial"/>
            </a:endParaRPr>
          </a:p>
        </p:txBody>
      </p:sp>
      <p:sp>
        <p:nvSpPr>
          <p:cNvPr id="186" name="CustomShape 3"/>
          <p:cNvSpPr/>
          <p:nvPr/>
        </p:nvSpPr>
        <p:spPr>
          <a:xfrm>
            <a:off x="576000" y="992880"/>
            <a:ext cx="717840" cy="45000"/>
          </a:xfrm>
          <a:prstGeom prst="rect">
            <a:avLst/>
          </a:prstGeom>
          <a:solidFill>
            <a:srgbClr val="ff66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09400" y="555120"/>
            <a:ext cx="46742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800" spc="-1" strike="noStrike">
                <a:solidFill>
                  <a:srgbClr val="404040"/>
                </a:solidFill>
                <a:latin typeface="Calibri"/>
                <a:ea typeface="DejaVu Sans"/>
              </a:rPr>
              <a:t>Recopilación documental</a:t>
            </a:r>
            <a:endParaRPr b="0" lang="es-CO" sz="2800" spc="-1" strike="noStrike">
              <a:latin typeface="Arial"/>
            </a:endParaRPr>
          </a:p>
        </p:txBody>
      </p:sp>
      <p:sp>
        <p:nvSpPr>
          <p:cNvPr id="188" name="CustomShape 2"/>
          <p:cNvSpPr/>
          <p:nvPr/>
        </p:nvSpPr>
        <p:spPr>
          <a:xfrm>
            <a:off x="72000" y="1307520"/>
            <a:ext cx="8855640" cy="336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CO" sz="1400" spc="-1" strike="noStrike">
                <a:latin typeface="Droid Sans"/>
              </a:rPr>
              <a:t>Con esta técnica recopilaremos información que está plasmada en los procesos ya estandarizados del HGM, así podremos encontrar una información histórica de los activos fijos, en nuestro caso serán los equipos de cómputo.</a:t>
            </a:r>
            <a:endParaRPr b="0" lang="es-CO" sz="1400" spc="-1" strike="noStrike">
              <a:latin typeface="Arial"/>
            </a:endParaRPr>
          </a:p>
          <a:p>
            <a:pPr>
              <a:lnSpc>
                <a:spcPct val="100000"/>
              </a:lnSpc>
            </a:pPr>
            <a:r>
              <a:rPr b="0" lang="es-CO" sz="1400" spc="-1" strike="noStrike">
                <a:latin typeface="Droid Sans"/>
              </a:rPr>
              <a:t>Entre los documentos encontraremos los formatos de:</a:t>
            </a:r>
            <a:endParaRPr b="0" lang="es-CO" sz="1400" spc="-1" strike="noStrike">
              <a:latin typeface="Arial"/>
            </a:endParaRPr>
          </a:p>
          <a:p>
            <a:pPr>
              <a:lnSpc>
                <a:spcPct val="100000"/>
              </a:lnSpc>
              <a:spcBef>
                <a:spcPts val="1134"/>
              </a:spcBef>
            </a:pPr>
            <a:r>
              <a:rPr b="0" lang="es-CO" sz="1400" spc="-1" strike="noStrike">
                <a:latin typeface="Droid Sans"/>
              </a:rPr>
              <a:t>	</a:t>
            </a:r>
            <a:r>
              <a:rPr b="0" lang="es-CO" sz="1400" spc="-1" strike="noStrike">
                <a:latin typeface="Droid Sans"/>
              </a:rPr>
              <a:t>* Entrega y devolución de equipos cómputo y/o partes.</a:t>
            </a:r>
            <a:endParaRPr b="0" lang="es-CO" sz="1400" spc="-1" strike="noStrike">
              <a:latin typeface="Arial"/>
            </a:endParaRPr>
          </a:p>
          <a:p>
            <a:pPr>
              <a:lnSpc>
                <a:spcPct val="100000"/>
              </a:lnSpc>
            </a:pPr>
            <a:r>
              <a:rPr b="0" lang="es-CO" sz="1400" spc="-1" strike="noStrike">
                <a:latin typeface="Droid Sans"/>
              </a:rPr>
              <a:t>	</a:t>
            </a:r>
            <a:r>
              <a:rPr b="0" lang="es-CO" sz="1400" spc="-1" strike="noStrike">
                <a:latin typeface="Droid Sans"/>
              </a:rPr>
              <a:t>* Baja de equipos cómputo y/o partes.</a:t>
            </a:r>
            <a:endParaRPr b="0" lang="es-CO" sz="1400" spc="-1" strike="noStrike">
              <a:latin typeface="Arial"/>
            </a:endParaRPr>
          </a:p>
          <a:p>
            <a:pPr>
              <a:lnSpc>
                <a:spcPct val="100000"/>
              </a:lnSpc>
            </a:pPr>
            <a:r>
              <a:rPr b="0" lang="es-CO" sz="1400" spc="-1" strike="noStrike">
                <a:latin typeface="Droid Sans"/>
              </a:rPr>
              <a:t>	</a:t>
            </a:r>
            <a:r>
              <a:rPr b="0" lang="es-CO" sz="1400" spc="-1" strike="noStrike">
                <a:latin typeface="Droid Sans"/>
              </a:rPr>
              <a:t>* Préstamos de equipos de computo.</a:t>
            </a:r>
            <a:endParaRPr b="0" lang="es-CO" sz="1400" spc="-1" strike="noStrike">
              <a:latin typeface="Arial"/>
            </a:endParaRPr>
          </a:p>
          <a:p>
            <a:pPr>
              <a:lnSpc>
                <a:spcPct val="100000"/>
              </a:lnSpc>
            </a:pPr>
            <a:r>
              <a:rPr b="0" lang="es-CO" sz="1400" spc="-1" strike="noStrike">
                <a:latin typeface="Droid Sans"/>
              </a:rPr>
              <a:t>	</a:t>
            </a:r>
            <a:r>
              <a:rPr b="0" lang="es-CO" sz="1400" spc="-1" strike="noStrike">
                <a:latin typeface="Droid Sans"/>
              </a:rPr>
              <a:t>* Reparación.</a:t>
            </a:r>
            <a:endParaRPr b="0" lang="es-CO" sz="1400" spc="-1" strike="noStrike">
              <a:latin typeface="Arial"/>
            </a:endParaRPr>
          </a:p>
          <a:p>
            <a:pPr>
              <a:lnSpc>
                <a:spcPct val="100000"/>
              </a:lnSpc>
            </a:pPr>
            <a:endParaRPr b="0" lang="es-CO" sz="1400" spc="-1" strike="noStrike">
              <a:latin typeface="Arial"/>
            </a:endParaRPr>
          </a:p>
          <a:p>
            <a:pPr>
              <a:lnSpc>
                <a:spcPct val="100000"/>
              </a:lnSpc>
            </a:pPr>
            <a:endParaRPr b="0" lang="es-CO" sz="1400" spc="-1" strike="noStrike">
              <a:latin typeface="Arial"/>
            </a:endParaRPr>
          </a:p>
        </p:txBody>
      </p:sp>
      <p:sp>
        <p:nvSpPr>
          <p:cNvPr id="189" name="CustomShape 3"/>
          <p:cNvSpPr/>
          <p:nvPr/>
        </p:nvSpPr>
        <p:spPr>
          <a:xfrm>
            <a:off x="576000" y="980640"/>
            <a:ext cx="717840" cy="45000"/>
          </a:xfrm>
          <a:prstGeom prst="rect">
            <a:avLst/>
          </a:prstGeom>
          <a:solidFill>
            <a:srgbClr val="ff66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9400" y="555120"/>
            <a:ext cx="381024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800" spc="-1" strike="noStrike">
                <a:solidFill>
                  <a:srgbClr val="404040"/>
                </a:solidFill>
                <a:latin typeface="Droid Sans"/>
                <a:ea typeface="DejaVu Sans"/>
              </a:rPr>
              <a:t>La encuesta</a:t>
            </a:r>
            <a:endParaRPr b="0" lang="es-CO" sz="2800" spc="-1" strike="noStrike">
              <a:latin typeface="Arial"/>
            </a:endParaRPr>
          </a:p>
        </p:txBody>
      </p:sp>
      <p:sp>
        <p:nvSpPr>
          <p:cNvPr id="191" name="CustomShape 2"/>
          <p:cNvSpPr/>
          <p:nvPr/>
        </p:nvSpPr>
        <p:spPr>
          <a:xfrm>
            <a:off x="72000" y="1307520"/>
            <a:ext cx="8855640" cy="2436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s-CO" sz="1800" spc="-1" strike="noStrike">
              <a:latin typeface="Arial"/>
            </a:endParaRPr>
          </a:p>
          <a:p>
            <a:pPr>
              <a:lnSpc>
                <a:spcPct val="100000"/>
              </a:lnSpc>
            </a:pPr>
            <a:endParaRPr b="0" lang="es-CO" sz="1800" spc="-1" strike="noStrike">
              <a:latin typeface="Arial"/>
            </a:endParaRPr>
          </a:p>
          <a:p>
            <a:pPr>
              <a:lnSpc>
                <a:spcPct val="100000"/>
              </a:lnSpc>
            </a:pPr>
            <a:endParaRPr b="0" lang="es-CO" sz="1800" spc="-1" strike="noStrike">
              <a:latin typeface="Arial"/>
            </a:endParaRPr>
          </a:p>
        </p:txBody>
      </p:sp>
      <p:sp>
        <p:nvSpPr>
          <p:cNvPr id="192" name="CustomShape 3"/>
          <p:cNvSpPr/>
          <p:nvPr/>
        </p:nvSpPr>
        <p:spPr>
          <a:xfrm>
            <a:off x="60840" y="1269360"/>
            <a:ext cx="8650800" cy="247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CO" sz="1800" spc="-1" strike="noStrike">
                <a:latin typeface="Droid Sans"/>
              </a:rPr>
              <a:t>Se realizará una encuesta con el fin de evidenciar los puntos críticos, en el cual nos enfocaremos en el desarrollo del aplicativo web.</a:t>
            </a:r>
            <a:endParaRPr b="0" lang="es-CO" sz="1800" spc="-1" strike="noStrike">
              <a:latin typeface="Arial"/>
            </a:endParaRPr>
          </a:p>
          <a:p>
            <a:pPr>
              <a:lnSpc>
                <a:spcPct val="100000"/>
              </a:lnSpc>
            </a:pPr>
            <a:endParaRPr b="0" lang="es-CO" sz="1800" spc="-1" strike="noStrike">
              <a:latin typeface="Arial"/>
            </a:endParaRPr>
          </a:p>
          <a:p>
            <a:pPr>
              <a:lnSpc>
                <a:spcPct val="100000"/>
              </a:lnSpc>
            </a:pPr>
            <a:r>
              <a:rPr b="0" lang="es-CO" sz="1800" spc="-1" strike="noStrike">
                <a:latin typeface="Droid Sans"/>
              </a:rPr>
              <a:t>Esta encuesta fue realizada al personal administrativo de bienes y el personal técnico del área de sistemas; las opiniones según su experiencia frente a los procesos que se llevan en el área de inventario de equipos de cómputo en la compañía es esencial para encontrar nuestro punto de partida y la viabilidad en el desarrollo de la aplicación web.</a:t>
            </a:r>
            <a:endParaRPr b="0" lang="es-CO" sz="1800" spc="-1" strike="noStrike">
              <a:latin typeface="Arial"/>
            </a:endParaRPr>
          </a:p>
          <a:p>
            <a:pPr>
              <a:lnSpc>
                <a:spcPct val="100000"/>
              </a:lnSpc>
            </a:pPr>
            <a:endParaRPr b="0" lang="es-CO" sz="1800" spc="-1" strike="noStrike">
              <a:latin typeface="Arial"/>
            </a:endParaRPr>
          </a:p>
        </p:txBody>
      </p:sp>
      <p:sp>
        <p:nvSpPr>
          <p:cNvPr id="193" name="CustomShape 4"/>
          <p:cNvSpPr/>
          <p:nvPr/>
        </p:nvSpPr>
        <p:spPr>
          <a:xfrm>
            <a:off x="576000" y="1004400"/>
            <a:ext cx="717840" cy="45000"/>
          </a:xfrm>
          <a:prstGeom prst="rect">
            <a:avLst/>
          </a:prstGeom>
          <a:solidFill>
            <a:srgbClr val="ff66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680000" y="1019520"/>
            <a:ext cx="3539880" cy="9432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es-ES" sz="2800" spc="-1" strike="noStrike">
                <a:solidFill>
                  <a:srgbClr val="404040"/>
                </a:solidFill>
                <a:latin typeface="Calibri"/>
                <a:ea typeface="DejaVu Sans"/>
              </a:rPr>
              <a:t>INTEGRANTES</a:t>
            </a:r>
            <a:endParaRPr b="0" lang="es-CO" sz="2800" spc="-1" strike="noStrike">
              <a:latin typeface="Arial"/>
            </a:endParaRPr>
          </a:p>
          <a:p>
            <a:pPr algn="r">
              <a:lnSpc>
                <a:spcPct val="100000"/>
              </a:lnSpc>
            </a:pPr>
            <a:endParaRPr b="0" lang="es-CO" sz="2800" spc="-1" strike="noStrike">
              <a:latin typeface="Arial"/>
            </a:endParaRPr>
          </a:p>
        </p:txBody>
      </p:sp>
      <p:sp>
        <p:nvSpPr>
          <p:cNvPr id="158" name="TextShape 2"/>
          <p:cNvSpPr txBox="1"/>
          <p:nvPr/>
        </p:nvSpPr>
        <p:spPr>
          <a:xfrm>
            <a:off x="1656000" y="1728000"/>
            <a:ext cx="5230440" cy="2016000"/>
          </a:xfrm>
          <a:prstGeom prst="rect">
            <a:avLst/>
          </a:prstGeom>
          <a:noFill/>
          <a:ln>
            <a:noFill/>
          </a:ln>
        </p:spPr>
        <p:txBody>
          <a:bodyPr lIns="0" rIns="0" tIns="0" bIns="0" anchor="ctr">
            <a:noAutofit/>
          </a:bodyPr>
          <a:p>
            <a:pPr algn="ctr"/>
            <a:r>
              <a:rPr b="0" lang="es-CO" sz="2400" spc="-1" strike="noStrike">
                <a:latin typeface="Arial"/>
              </a:rPr>
              <a:t>JORGE MONTOYA </a:t>
            </a:r>
            <a:endParaRPr b="0" lang="es-CO" sz="2400" spc="-1" strike="noStrike">
              <a:latin typeface="Arial"/>
            </a:endParaRPr>
          </a:p>
          <a:p>
            <a:pPr algn="ctr"/>
            <a:r>
              <a:rPr b="0" lang="es-CO" sz="2400" spc="-1" strike="noStrike">
                <a:latin typeface="Arial"/>
              </a:rPr>
              <a:t>EDWAR VALENCIA</a:t>
            </a:r>
            <a:endParaRPr b="0" lang="es-CO" sz="2400" spc="-1" strike="noStrike">
              <a:latin typeface="Arial"/>
            </a:endParaRPr>
          </a:p>
          <a:p>
            <a:pPr algn="ctr"/>
            <a:r>
              <a:rPr b="0" lang="es-CO" sz="2400" spc="-1" strike="noStrike">
                <a:latin typeface="Arial"/>
              </a:rPr>
              <a:t>ANDRES AGUDELO</a:t>
            </a:r>
            <a:endParaRPr b="0" lang="es-CO"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504000"/>
            <a:ext cx="676764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800" spc="-1" strike="noStrike">
                <a:solidFill>
                  <a:srgbClr val="404040"/>
                </a:solidFill>
                <a:latin typeface="Calibri"/>
                <a:ea typeface="DejaVu Sans"/>
              </a:rPr>
              <a:t>Planteamiento del problema</a:t>
            </a:r>
            <a:endParaRPr b="0" lang="es-CO" sz="2800" spc="-1" strike="noStrike">
              <a:latin typeface="Arial"/>
            </a:endParaRPr>
          </a:p>
        </p:txBody>
      </p:sp>
      <p:sp>
        <p:nvSpPr>
          <p:cNvPr id="160" name="CustomShape 2"/>
          <p:cNvSpPr/>
          <p:nvPr/>
        </p:nvSpPr>
        <p:spPr>
          <a:xfrm>
            <a:off x="288000" y="1590480"/>
            <a:ext cx="863964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CO" sz="1800" spc="-1" strike="noStrike">
                <a:solidFill>
                  <a:srgbClr val="000000"/>
                </a:solidFill>
                <a:latin typeface="Droid Sans"/>
                <a:ea typeface="DejaVu Sans"/>
              </a:rPr>
              <a:t>Evidenciando la problemática dentro del HGM (Hospital General de Medellín) de tener un control real y estricto en los datos que alimentan el inventario, se desarrollará el aplicativo para evitar la pérdida de los activos tecnológicos (Computadores y/o partes).</a:t>
            </a:r>
            <a:endParaRPr b="0" lang="es-CO" sz="1800" spc="-1" strike="noStrike">
              <a:latin typeface="Arial"/>
            </a:endParaRPr>
          </a:p>
          <a:p>
            <a:pPr>
              <a:lnSpc>
                <a:spcPct val="100000"/>
              </a:lnSpc>
            </a:pPr>
            <a:endParaRPr b="0" lang="es-CO" sz="1800" spc="-1" strike="noStrike">
              <a:latin typeface="Arial"/>
            </a:endParaRPr>
          </a:p>
        </p:txBody>
      </p:sp>
      <p:sp>
        <p:nvSpPr>
          <p:cNvPr id="161" name="CustomShape 3"/>
          <p:cNvSpPr/>
          <p:nvPr/>
        </p:nvSpPr>
        <p:spPr>
          <a:xfrm>
            <a:off x="577800" y="936000"/>
            <a:ext cx="717840" cy="45000"/>
          </a:xfrm>
          <a:prstGeom prst="rect">
            <a:avLst/>
          </a:prstGeom>
          <a:solidFill>
            <a:srgbClr val="ff66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4000" y="504000"/>
            <a:ext cx="676764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800" spc="-1" strike="noStrike">
                <a:solidFill>
                  <a:srgbClr val="404040"/>
                </a:solidFill>
                <a:latin typeface="Calibri"/>
                <a:ea typeface="DejaVu Sans"/>
              </a:rPr>
              <a:t>Problema</a:t>
            </a:r>
            <a:endParaRPr b="0" lang="es-CO" sz="2800" spc="-1" strike="noStrike">
              <a:latin typeface="Arial"/>
            </a:endParaRPr>
          </a:p>
        </p:txBody>
      </p:sp>
      <p:sp>
        <p:nvSpPr>
          <p:cNvPr id="163" name="CustomShape 2"/>
          <p:cNvSpPr/>
          <p:nvPr/>
        </p:nvSpPr>
        <p:spPr>
          <a:xfrm>
            <a:off x="288000" y="1590480"/>
            <a:ext cx="86396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CO" sz="1800" spc="-1" strike="noStrike">
                <a:solidFill>
                  <a:srgbClr val="000000"/>
                </a:solidFill>
                <a:latin typeface="Droid Sans"/>
                <a:ea typeface="DejaVu Sans"/>
              </a:rPr>
              <a:t>El HGM (Hospital General de Medellín) no cuenta con un software eficiente que les brinde el control y seguimiento de sus activos tecnológicos, para así evitar la pérdida de los mismos. El proceso que se realiza actualmente recolecta la información de manera manual, esto provoca errores de digitacion teniendo pérdidas de datos, también da como resultado que la información no está disponible en tiempo real. </a:t>
            </a:r>
            <a:endParaRPr b="0" lang="es-CO" sz="1800" spc="-1" strike="noStrike">
              <a:latin typeface="Arial"/>
            </a:endParaRPr>
          </a:p>
        </p:txBody>
      </p:sp>
      <p:sp>
        <p:nvSpPr>
          <p:cNvPr id="164" name="CustomShape 3"/>
          <p:cNvSpPr/>
          <p:nvPr/>
        </p:nvSpPr>
        <p:spPr>
          <a:xfrm>
            <a:off x="577800" y="936000"/>
            <a:ext cx="573840" cy="45000"/>
          </a:xfrm>
          <a:prstGeom prst="rect">
            <a:avLst/>
          </a:prstGeom>
          <a:solidFill>
            <a:srgbClr val="ff66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504000"/>
            <a:ext cx="676764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800" spc="-1" strike="noStrike">
                <a:solidFill>
                  <a:srgbClr val="404040"/>
                </a:solidFill>
                <a:latin typeface="Calibri"/>
                <a:ea typeface="DejaVu Sans"/>
              </a:rPr>
              <a:t>Justificación</a:t>
            </a:r>
            <a:endParaRPr b="0" lang="es-CO" sz="2800" spc="-1" strike="noStrike">
              <a:latin typeface="Arial"/>
            </a:endParaRPr>
          </a:p>
        </p:txBody>
      </p:sp>
      <p:sp>
        <p:nvSpPr>
          <p:cNvPr id="166" name="CustomShape 2"/>
          <p:cNvSpPr/>
          <p:nvPr/>
        </p:nvSpPr>
        <p:spPr>
          <a:xfrm>
            <a:off x="288000" y="1590480"/>
            <a:ext cx="8639640" cy="2010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CO" sz="1800" spc="-1" strike="noStrike">
                <a:solidFill>
                  <a:srgbClr val="000000"/>
                </a:solidFill>
                <a:latin typeface="Droid Sans"/>
                <a:ea typeface="DejaVu Sans"/>
              </a:rPr>
              <a:t>Este aplicativo web propone centralizar los procesos que se manejan dentro del área de inventario (Equipos de cómputo), para obtener una información veraz y al instante, generando así eficiencia, agilidad y credibilidad en el servicio. </a:t>
            </a:r>
            <a:endParaRPr b="0" lang="es-CO" sz="1800" spc="-1" strike="noStrike">
              <a:latin typeface="Arial"/>
            </a:endParaRPr>
          </a:p>
          <a:p>
            <a:pPr>
              <a:lnSpc>
                <a:spcPct val="100000"/>
              </a:lnSpc>
            </a:pPr>
            <a:endParaRPr b="0" lang="es-CO" sz="1800" spc="-1" strike="noStrike">
              <a:latin typeface="Arial"/>
            </a:endParaRPr>
          </a:p>
          <a:p>
            <a:pPr>
              <a:lnSpc>
                <a:spcPct val="100000"/>
              </a:lnSpc>
            </a:pPr>
            <a:r>
              <a:rPr b="0" lang="es-CO" sz="1800" spc="-1" strike="noStrike">
                <a:solidFill>
                  <a:srgbClr val="000000"/>
                </a:solidFill>
                <a:latin typeface="Droid Sans"/>
                <a:ea typeface="DejaVu Sans"/>
              </a:rPr>
              <a:t>La implementación del aplicativo web para el control del inventario tecnológico que se desea desarrollar, se hace netamente necesario porque se busca la automatización de los procesos actuales del HGM (Hospital General de Medellín). </a:t>
            </a:r>
            <a:endParaRPr b="0" lang="es-CO" sz="1800" spc="-1" strike="noStrike">
              <a:latin typeface="Arial"/>
            </a:endParaRPr>
          </a:p>
        </p:txBody>
      </p:sp>
      <p:sp>
        <p:nvSpPr>
          <p:cNvPr id="167" name="CustomShape 3"/>
          <p:cNvSpPr/>
          <p:nvPr/>
        </p:nvSpPr>
        <p:spPr>
          <a:xfrm>
            <a:off x="577800" y="936000"/>
            <a:ext cx="573840" cy="45000"/>
          </a:xfrm>
          <a:prstGeom prst="rect">
            <a:avLst/>
          </a:prstGeom>
          <a:solidFill>
            <a:srgbClr val="ff66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Imagen 1" descr="foto.png"/>
          <p:cNvPicPr/>
          <p:nvPr/>
        </p:nvPicPr>
        <p:blipFill>
          <a:blip r:embed="rId1"/>
          <a:stretch/>
        </p:blipFill>
        <p:spPr>
          <a:xfrm>
            <a:off x="4680000" y="0"/>
            <a:ext cx="4483440" cy="5142960"/>
          </a:xfrm>
          <a:prstGeom prst="rect">
            <a:avLst/>
          </a:prstGeom>
          <a:ln>
            <a:noFill/>
          </a:ln>
        </p:spPr>
      </p:pic>
      <p:pic>
        <p:nvPicPr>
          <p:cNvPr id="169" name="Imagen 3" descr=""/>
          <p:cNvPicPr/>
          <p:nvPr/>
        </p:nvPicPr>
        <p:blipFill>
          <a:blip r:embed="rId2"/>
          <a:stretch/>
        </p:blipFill>
        <p:spPr>
          <a:xfrm>
            <a:off x="8424000" y="55800"/>
            <a:ext cx="607680" cy="592200"/>
          </a:xfrm>
          <a:prstGeom prst="rect">
            <a:avLst/>
          </a:prstGeom>
          <a:ln>
            <a:noFill/>
          </a:ln>
        </p:spPr>
      </p:pic>
      <p:sp>
        <p:nvSpPr>
          <p:cNvPr id="170" name="CustomShape 1"/>
          <p:cNvSpPr/>
          <p:nvPr/>
        </p:nvSpPr>
        <p:spPr>
          <a:xfrm>
            <a:off x="936000" y="2025000"/>
            <a:ext cx="2388600" cy="638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s-ES" sz="3600" spc="-1" strike="noStrike">
                <a:solidFill>
                  <a:srgbClr val="404040"/>
                </a:solidFill>
                <a:latin typeface="Calibri"/>
                <a:ea typeface="DejaVu Sans"/>
              </a:rPr>
              <a:t>Objetivos</a:t>
            </a:r>
            <a:endParaRPr b="0" lang="es-CO" sz="3600" spc="-1" strike="noStrike">
              <a:latin typeface="Arial"/>
            </a:endParaRPr>
          </a:p>
        </p:txBody>
      </p:sp>
      <p:sp>
        <p:nvSpPr>
          <p:cNvPr id="171" name="CustomShape 2"/>
          <p:cNvSpPr/>
          <p:nvPr/>
        </p:nvSpPr>
        <p:spPr>
          <a:xfrm>
            <a:off x="217080" y="2114640"/>
            <a:ext cx="3238920" cy="333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1600" spc="-1" strike="noStrike">
                <a:solidFill>
                  <a:srgbClr val="404040"/>
                </a:solidFill>
                <a:latin typeface="Calibir"/>
                <a:ea typeface="Helvetica Neue"/>
              </a:rPr>
              <a:t> </a:t>
            </a:r>
            <a:endParaRPr b="0" lang="es-CO" sz="1600" spc="-1" strike="noStrike">
              <a:latin typeface="Arial"/>
            </a:endParaRPr>
          </a:p>
        </p:txBody>
      </p:sp>
      <p:sp>
        <p:nvSpPr>
          <p:cNvPr id="172" name="CustomShape 3"/>
          <p:cNvSpPr/>
          <p:nvPr/>
        </p:nvSpPr>
        <p:spPr>
          <a:xfrm>
            <a:off x="1152000" y="2664000"/>
            <a:ext cx="717840" cy="45000"/>
          </a:xfrm>
          <a:prstGeom prst="rect">
            <a:avLst/>
          </a:prstGeom>
          <a:solidFill>
            <a:srgbClr val="ff66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9400" y="555120"/>
            <a:ext cx="38102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400" spc="-1" strike="noStrike">
                <a:solidFill>
                  <a:srgbClr val="404040"/>
                </a:solidFill>
                <a:latin typeface="Droid Sans"/>
                <a:ea typeface="DejaVu Sans"/>
              </a:rPr>
              <a:t>Objetivo general</a:t>
            </a:r>
            <a:endParaRPr b="0" lang="es-CO" sz="2400" spc="-1" strike="noStrike">
              <a:latin typeface="Arial"/>
            </a:endParaRPr>
          </a:p>
        </p:txBody>
      </p:sp>
      <p:sp>
        <p:nvSpPr>
          <p:cNvPr id="174" name="CustomShape 2"/>
          <p:cNvSpPr/>
          <p:nvPr/>
        </p:nvSpPr>
        <p:spPr>
          <a:xfrm>
            <a:off x="72000" y="1307520"/>
            <a:ext cx="8855640" cy="2436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s-CO" sz="1800" spc="-1" strike="noStrike">
              <a:latin typeface="Arial"/>
            </a:endParaRPr>
          </a:p>
          <a:p>
            <a:pPr>
              <a:lnSpc>
                <a:spcPct val="100000"/>
              </a:lnSpc>
            </a:pPr>
            <a:endParaRPr b="0" lang="es-CO" sz="1800" spc="-1" strike="noStrike">
              <a:latin typeface="Arial"/>
            </a:endParaRPr>
          </a:p>
          <a:p>
            <a:pPr>
              <a:lnSpc>
                <a:spcPct val="100000"/>
              </a:lnSpc>
            </a:pPr>
            <a:endParaRPr b="0" lang="es-CO" sz="1800" spc="-1" strike="noStrike">
              <a:latin typeface="Arial"/>
            </a:endParaRPr>
          </a:p>
        </p:txBody>
      </p:sp>
      <p:sp>
        <p:nvSpPr>
          <p:cNvPr id="175" name="CustomShape 3"/>
          <p:cNvSpPr/>
          <p:nvPr/>
        </p:nvSpPr>
        <p:spPr>
          <a:xfrm>
            <a:off x="72000" y="1737720"/>
            <a:ext cx="8650800" cy="114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CO" sz="1800" spc="-1" strike="noStrike">
                <a:latin typeface="Droid Sans"/>
              </a:rPr>
              <a:t>Diseñar y desarrollar un aplicativo web para el control del inventario de los bienes tecnológicos del HGM (Hospital General de Medellín). Con el fin de optimizar los procesos dentro del área de inventarios.</a:t>
            </a:r>
            <a:endParaRPr b="0" lang="es-CO" sz="1800" spc="-1" strike="noStrike">
              <a:latin typeface="Arial"/>
            </a:endParaRPr>
          </a:p>
          <a:p>
            <a:pPr>
              <a:lnSpc>
                <a:spcPct val="100000"/>
              </a:lnSpc>
            </a:pPr>
            <a:endParaRPr b="0" lang="es-CO"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09400" y="555120"/>
            <a:ext cx="38102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400" spc="-1" strike="noStrike">
                <a:solidFill>
                  <a:srgbClr val="404040"/>
                </a:solidFill>
                <a:latin typeface="Droid Sans"/>
                <a:ea typeface="DejaVu Sans"/>
              </a:rPr>
              <a:t>Objetivos específicos</a:t>
            </a:r>
            <a:endParaRPr b="0" lang="es-CO" sz="2400" spc="-1" strike="noStrike">
              <a:latin typeface="Arial"/>
            </a:endParaRPr>
          </a:p>
        </p:txBody>
      </p:sp>
      <p:sp>
        <p:nvSpPr>
          <p:cNvPr id="177" name="CustomShape 2"/>
          <p:cNvSpPr/>
          <p:nvPr/>
        </p:nvSpPr>
        <p:spPr>
          <a:xfrm>
            <a:off x="72000" y="1307520"/>
            <a:ext cx="8855640" cy="2436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s-CO" sz="1800" spc="-1" strike="noStrike">
              <a:latin typeface="Arial"/>
            </a:endParaRPr>
          </a:p>
          <a:p>
            <a:pPr>
              <a:lnSpc>
                <a:spcPct val="100000"/>
              </a:lnSpc>
            </a:pPr>
            <a:endParaRPr b="0" lang="es-CO" sz="1800" spc="-1" strike="noStrike">
              <a:latin typeface="Arial"/>
            </a:endParaRPr>
          </a:p>
          <a:p>
            <a:pPr>
              <a:lnSpc>
                <a:spcPct val="100000"/>
              </a:lnSpc>
            </a:pPr>
            <a:endParaRPr b="0" lang="es-CO" sz="1800" spc="-1" strike="noStrike">
              <a:latin typeface="Arial"/>
            </a:endParaRPr>
          </a:p>
        </p:txBody>
      </p:sp>
      <p:sp>
        <p:nvSpPr>
          <p:cNvPr id="178" name="CustomShape 3"/>
          <p:cNvSpPr/>
          <p:nvPr/>
        </p:nvSpPr>
        <p:spPr>
          <a:xfrm>
            <a:off x="72000" y="1737720"/>
            <a:ext cx="8650800" cy="252720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es-CO" sz="1800" spc="-1" strike="noStrike">
                <a:latin typeface="Droid Sans"/>
              </a:rPr>
              <a:t>Identificar las necesidades de la compañía para la implementación de un aplicativo web.</a:t>
            </a:r>
            <a:endParaRPr b="0" lang="es-CO" sz="1800" spc="-1" strike="noStrike">
              <a:latin typeface="Arial"/>
            </a:endParaRPr>
          </a:p>
          <a:p>
            <a:pPr marL="216000" indent="-215640">
              <a:lnSpc>
                <a:spcPct val="100000"/>
              </a:lnSpc>
              <a:spcBef>
                <a:spcPts val="850"/>
              </a:spcBef>
              <a:buClr>
                <a:srgbClr val="000000"/>
              </a:buClr>
              <a:buSzPct val="45000"/>
              <a:buFont typeface="Wingdings" charset="2"/>
              <a:buChar char=""/>
            </a:pPr>
            <a:r>
              <a:rPr b="0" lang="es-CO" sz="1800" spc="-1" strike="noStrike">
                <a:latin typeface="Droid Sans"/>
              </a:rPr>
              <a:t>Recolectar la información necesaria para el desarrollo del aplicativo web.</a:t>
            </a:r>
            <a:endParaRPr b="0" lang="es-CO" sz="1800" spc="-1" strike="noStrike">
              <a:latin typeface="Arial"/>
            </a:endParaRPr>
          </a:p>
          <a:p>
            <a:pPr marL="216000" indent="-215640">
              <a:lnSpc>
                <a:spcPct val="100000"/>
              </a:lnSpc>
              <a:spcBef>
                <a:spcPts val="850"/>
              </a:spcBef>
              <a:buClr>
                <a:srgbClr val="000000"/>
              </a:buClr>
              <a:buSzPct val="45000"/>
              <a:buFont typeface="Wingdings" charset="2"/>
              <a:buChar char=""/>
            </a:pPr>
            <a:r>
              <a:rPr b="0" lang="es-CO" sz="1800" spc="-1" strike="noStrike">
                <a:latin typeface="Droid Sans"/>
              </a:rPr>
              <a:t>Clasificar la información recolectada para la realización de la base de datos y la interfaz del aplicativo web.</a:t>
            </a:r>
            <a:endParaRPr b="0" lang="es-CO" sz="1800" spc="-1" strike="noStrike">
              <a:latin typeface="Arial"/>
            </a:endParaRPr>
          </a:p>
          <a:p>
            <a:pPr marL="216000" indent="-215640">
              <a:lnSpc>
                <a:spcPct val="100000"/>
              </a:lnSpc>
              <a:spcBef>
                <a:spcPts val="850"/>
              </a:spcBef>
              <a:buClr>
                <a:srgbClr val="000000"/>
              </a:buClr>
              <a:buSzPct val="45000"/>
              <a:buFont typeface="Wingdings" charset="2"/>
              <a:buChar char=""/>
            </a:pPr>
            <a:r>
              <a:rPr b="0" lang="es-CO" sz="1800" spc="-1" strike="noStrike">
                <a:latin typeface="Droid Sans"/>
              </a:rPr>
              <a:t>Aplicar procesos estandarizados y documentados durante el desarrollo del aplicativo web.</a:t>
            </a:r>
            <a:endParaRPr b="0" lang="es-CO" sz="1800" spc="-1" strike="noStrike">
              <a:latin typeface="Arial"/>
            </a:endParaRPr>
          </a:p>
          <a:p>
            <a:pPr>
              <a:lnSpc>
                <a:spcPct val="100000"/>
              </a:lnSpc>
            </a:pPr>
            <a:endParaRPr b="0" lang="es-CO"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320000" y="936000"/>
            <a:ext cx="453600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 sz="2200" spc="-1" strike="noStrike">
                <a:solidFill>
                  <a:srgbClr val="404040"/>
                </a:solidFill>
                <a:latin typeface="Calibri"/>
                <a:ea typeface="DejaVu Sans"/>
              </a:rPr>
              <a:t>Documentación aplicativo web</a:t>
            </a:r>
            <a:endParaRPr b="0" lang="es-CO" sz="2200" spc="-1" strike="noStrike">
              <a:latin typeface="Arial"/>
            </a:endParaRPr>
          </a:p>
        </p:txBody>
      </p:sp>
      <p:sp>
        <p:nvSpPr>
          <p:cNvPr id="180" name="CustomShape 2"/>
          <p:cNvSpPr/>
          <p:nvPr/>
        </p:nvSpPr>
        <p:spPr>
          <a:xfrm>
            <a:off x="4032000" y="1800000"/>
            <a:ext cx="4895640" cy="2829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s-CO" sz="1500" spc="-1" strike="noStrike">
                <a:solidFill>
                  <a:srgbClr val="000000"/>
                </a:solidFill>
                <a:latin typeface="Droid Sans"/>
                <a:ea typeface="DejaVu Sans"/>
              </a:rPr>
              <a:t>Para el  aplicativo web que vamos a desarrollar utilizaremos como apoyo las siguientes técnicas de recopilación de datos: </a:t>
            </a:r>
            <a:endParaRPr b="0" lang="es-CO" sz="1500" spc="-1" strike="noStrike">
              <a:latin typeface="Arial"/>
            </a:endParaRPr>
          </a:p>
          <a:p>
            <a:pPr algn="just">
              <a:lnSpc>
                <a:spcPct val="100000"/>
              </a:lnSpc>
            </a:pPr>
            <a:endParaRPr b="0" lang="es-CO" sz="1500" spc="-1" strike="noStrike">
              <a:latin typeface="Arial"/>
            </a:endParaRPr>
          </a:p>
          <a:p>
            <a:pPr algn="just">
              <a:lnSpc>
                <a:spcPct val="100000"/>
              </a:lnSpc>
            </a:pPr>
            <a:r>
              <a:rPr b="0" lang="es-CO" sz="1500" spc="-1" strike="noStrike">
                <a:solidFill>
                  <a:srgbClr val="000000"/>
                </a:solidFill>
                <a:latin typeface="Droid Sans"/>
                <a:ea typeface="DejaVu Sans"/>
              </a:rPr>
              <a:t>	</a:t>
            </a:r>
            <a:r>
              <a:rPr b="0" lang="es-CO" sz="1500" spc="-1" strike="noStrike">
                <a:solidFill>
                  <a:srgbClr val="000000"/>
                </a:solidFill>
                <a:latin typeface="Droid Sans"/>
                <a:ea typeface="DejaVu Sans"/>
              </a:rPr>
              <a:t>* La observación.</a:t>
            </a:r>
            <a:endParaRPr b="0" lang="es-CO" sz="1500" spc="-1" strike="noStrike">
              <a:latin typeface="Arial"/>
            </a:endParaRPr>
          </a:p>
          <a:p>
            <a:pPr algn="just">
              <a:lnSpc>
                <a:spcPct val="100000"/>
              </a:lnSpc>
            </a:pPr>
            <a:r>
              <a:rPr b="0" lang="es-CO" sz="1500" spc="-1" strike="noStrike">
                <a:solidFill>
                  <a:srgbClr val="000000"/>
                </a:solidFill>
                <a:latin typeface="Droid Sans"/>
                <a:ea typeface="DejaVu Sans"/>
              </a:rPr>
              <a:t>	</a:t>
            </a:r>
            <a:r>
              <a:rPr b="0" lang="es-CO" sz="1500" spc="-1" strike="noStrike">
                <a:solidFill>
                  <a:srgbClr val="000000"/>
                </a:solidFill>
                <a:latin typeface="Droid Sans"/>
                <a:ea typeface="DejaVu Sans"/>
              </a:rPr>
              <a:t>* La encuesta.</a:t>
            </a:r>
            <a:endParaRPr b="0" lang="es-CO" sz="1500" spc="-1" strike="noStrike">
              <a:latin typeface="Arial"/>
            </a:endParaRPr>
          </a:p>
          <a:p>
            <a:pPr algn="just">
              <a:lnSpc>
                <a:spcPct val="100000"/>
              </a:lnSpc>
            </a:pPr>
            <a:r>
              <a:rPr b="0" lang="es-CO" sz="1500" spc="-1" strike="noStrike">
                <a:solidFill>
                  <a:srgbClr val="000000"/>
                </a:solidFill>
                <a:latin typeface="Droid Sans"/>
                <a:ea typeface="DejaVu Sans"/>
              </a:rPr>
              <a:t>	</a:t>
            </a:r>
            <a:r>
              <a:rPr b="0" lang="es-CO" sz="1500" spc="-1" strike="noStrike">
                <a:solidFill>
                  <a:srgbClr val="000000"/>
                </a:solidFill>
                <a:latin typeface="Droid Sans"/>
                <a:ea typeface="DejaVu Sans"/>
              </a:rPr>
              <a:t>* Recopilación documental.</a:t>
            </a:r>
            <a:endParaRPr b="0" lang="es-CO" sz="1500" spc="-1" strike="noStrike">
              <a:latin typeface="Arial"/>
            </a:endParaRPr>
          </a:p>
          <a:p>
            <a:pPr algn="just">
              <a:lnSpc>
                <a:spcPct val="100000"/>
              </a:lnSpc>
            </a:pPr>
            <a:endParaRPr b="0" lang="es-CO" sz="1500" spc="-1" strike="noStrike">
              <a:latin typeface="Arial"/>
            </a:endParaRPr>
          </a:p>
          <a:p>
            <a:pPr algn="just">
              <a:lnSpc>
                <a:spcPct val="100000"/>
              </a:lnSpc>
            </a:pPr>
            <a:r>
              <a:rPr b="0" lang="es-CO" sz="1500" spc="-1" strike="noStrike">
                <a:solidFill>
                  <a:srgbClr val="000000"/>
                </a:solidFill>
                <a:latin typeface="Droid Sans"/>
                <a:ea typeface="DejaVu Sans"/>
              </a:rPr>
              <a:t>Ésto con la finalidad de recopilar información y validar la viabilidad del proyecto para el cliente y sus necesidades.</a:t>
            </a:r>
            <a:endParaRPr b="0" lang="es-CO" sz="1500" spc="-1" strike="noStrike">
              <a:latin typeface="Arial"/>
            </a:endParaRPr>
          </a:p>
          <a:p>
            <a:pPr>
              <a:lnSpc>
                <a:spcPct val="100000"/>
              </a:lnSpc>
            </a:pPr>
            <a:endParaRPr b="0" lang="es-CO" sz="1500" spc="-1" strike="noStrike">
              <a:latin typeface="Arial"/>
            </a:endParaRPr>
          </a:p>
        </p:txBody>
      </p:sp>
      <p:sp>
        <p:nvSpPr>
          <p:cNvPr id="181" name="CustomShape 3"/>
          <p:cNvSpPr/>
          <p:nvPr/>
        </p:nvSpPr>
        <p:spPr>
          <a:xfrm>
            <a:off x="577800" y="936000"/>
            <a:ext cx="717840" cy="45000"/>
          </a:xfrm>
          <a:prstGeom prst="rect">
            <a:avLst/>
          </a:prstGeom>
          <a:solidFill>
            <a:srgbClr val="ff66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82" name="Imagen 1_0" descr="foto.png"/>
          <p:cNvPicPr/>
          <p:nvPr/>
        </p:nvPicPr>
        <p:blipFill>
          <a:blip r:embed="rId1"/>
          <a:stretch/>
        </p:blipFill>
        <p:spPr>
          <a:xfrm>
            <a:off x="-19440" y="0"/>
            <a:ext cx="3835440" cy="5143680"/>
          </a:xfrm>
          <a:prstGeom prst="rect">
            <a:avLst/>
          </a:prstGeom>
          <a:ln>
            <a:noFill/>
          </a:ln>
        </p:spPr>
      </p:pic>
      <p:sp>
        <p:nvSpPr>
          <p:cNvPr id="183" name="CustomShape 4"/>
          <p:cNvSpPr/>
          <p:nvPr/>
        </p:nvSpPr>
        <p:spPr>
          <a:xfrm>
            <a:off x="4394160" y="1316520"/>
            <a:ext cx="717840" cy="45000"/>
          </a:xfrm>
          <a:prstGeom prst="rect">
            <a:avLst/>
          </a:prstGeom>
          <a:solidFill>
            <a:srgbClr val="ff6600"/>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TotalTime>
  <Application>LibreOffice/6.4.6.2$Linux_X86_64 LibreOffice_project/40$Build-2</Application>
  <Words>233</Words>
  <Paragraphs>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dc:description/>
  <dc:language>es-CO</dc:language>
  <cp:lastModifiedBy/>
  <dcterms:modified xsi:type="dcterms:W3CDTF">2020-09-07T23:21:24Z</dcterms:modified>
  <cp:revision>10</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(16:9)</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