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84" r:id="rId4"/>
    <p:sldId id="294" r:id="rId5"/>
    <p:sldId id="292" r:id="rId6"/>
    <p:sldId id="296" r:id="rId7"/>
    <p:sldId id="298" r:id="rId8"/>
    <p:sldId id="299" r:id="rId9"/>
    <p:sldId id="272" r:id="rId10"/>
    <p:sldId id="279" r:id="rId11"/>
    <p:sldId id="285" r:id="rId12"/>
    <p:sldId id="283" r:id="rId13"/>
    <p:sldId id="286" r:id="rId14"/>
    <p:sldId id="287" r:id="rId15"/>
    <p:sldId id="288" r:id="rId16"/>
    <p:sldId id="289" r:id="rId17"/>
    <p:sldId id="300" r:id="rId18"/>
    <p:sldId id="301" r:id="rId19"/>
    <p:sldId id="302" r:id="rId20"/>
    <p:sldId id="303" r:id="rId21"/>
    <p:sldId id="304" r:id="rId22"/>
    <p:sldId id="305" r:id="rId23"/>
    <p:sldId id="306" r:id="rId24"/>
    <p:sldId id="307" r:id="rId25"/>
    <p:sldId id="308" r:id="rId26"/>
    <p:sldId id="262" r:id="rId27"/>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07" d="100"/>
          <a:sy n="107" d="100"/>
        </p:scale>
        <p:origin x="114" y="57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07/10/2020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dirty="0"/>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07/10/2020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dirty="0"/>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7ACAF-E4FF-A844-9E41-091A7206A2B4}"/>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8113486" y="0"/>
            <a:ext cx="1030514" cy="950686"/>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C36C6-822B-4F4E-9443-296E49B7FDEB}"/>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07/10/2020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dirty="0"/>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07/10/2020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dirty="0"/>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07/10/2020</a:t>
            </a:fld>
            <a:endParaRPr lang="es-ES" dirty="0"/>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dirty="0"/>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Encuestas.docx"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Plantilla-Historias-de-Usuario.xlsx"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774142" y="828133"/>
            <a:ext cx="4572000" cy="954107"/>
          </a:xfrm>
          <a:prstGeom prst="rect">
            <a:avLst/>
          </a:prstGeom>
        </p:spPr>
        <p:txBody>
          <a:bodyPr>
            <a:spAutoFit/>
          </a:bodyPr>
          <a:lstStyle/>
          <a:p>
            <a:r>
              <a:rPr lang="es-CO" sz="2800" dirty="0">
                <a:latin typeface="+mj-lt"/>
              </a:rPr>
              <a:t/>
            </a:r>
            <a:br>
              <a:rPr lang="es-CO" sz="2800" dirty="0">
                <a:latin typeface="+mj-lt"/>
              </a:rPr>
            </a:br>
            <a:endParaRPr lang="es-CO" sz="2800" dirty="0">
              <a:latin typeface="+mj-lt"/>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800" y="466752"/>
            <a:ext cx="5518400" cy="4209997"/>
          </a:xfrm>
          <a:prstGeom prst="rect">
            <a:avLst/>
          </a:prstGeom>
        </p:spPr>
      </p:pic>
    </p:spTree>
    <p:extLst>
      <p:ext uri="{BB962C8B-B14F-4D97-AF65-F5344CB8AC3E}">
        <p14:creationId xmlns:p14="http://schemas.microsoft.com/office/powerpoint/2010/main" val="308326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0796" y="168813"/>
            <a:ext cx="6709048" cy="646331"/>
          </a:xfrm>
          <a:prstGeom prst="rect">
            <a:avLst/>
          </a:prstGeom>
          <a:noFill/>
        </p:spPr>
        <p:txBody>
          <a:bodyPr wrap="square" rtlCol="0">
            <a:spAutoFit/>
          </a:bodyPr>
          <a:lstStyle/>
          <a:p>
            <a:r>
              <a:rPr lang="es-ES" sz="3600" b="1" dirty="0">
                <a:solidFill>
                  <a:schemeClr val="bg1"/>
                </a:solidFill>
              </a:rPr>
              <a:t>OBJETIVOS ESPECIFICOS</a:t>
            </a:r>
          </a:p>
        </p:txBody>
      </p:sp>
      <p:sp>
        <p:nvSpPr>
          <p:cNvPr id="3" name="Rectángulo 2"/>
          <p:cNvSpPr/>
          <p:nvPr/>
        </p:nvSpPr>
        <p:spPr>
          <a:xfrm>
            <a:off x="699247" y="1384777"/>
            <a:ext cx="7467599" cy="2169825"/>
          </a:xfrm>
          <a:prstGeom prst="rect">
            <a:avLst/>
          </a:prstGeom>
        </p:spPr>
        <p:txBody>
          <a:bodyPr wrap="square">
            <a:spAutoFit/>
          </a:bodyPr>
          <a:lstStyle/>
          <a:p>
            <a:pPr fontAlgn="base">
              <a:buFont typeface="Arial" panose="020B0604020202020204" pitchFamily="34" charset="0"/>
              <a:buChar char="•"/>
            </a:pPr>
            <a:r>
              <a:rPr lang="es-ES" sz="2000" dirty="0">
                <a:solidFill>
                  <a:srgbClr val="000000"/>
                </a:solidFill>
              </a:rPr>
              <a:t>Identificar las necesidades de la compañía para la implementación de un aplicativo web.</a:t>
            </a:r>
          </a:p>
          <a:p>
            <a:pPr fontAlgn="base">
              <a:spcBef>
                <a:spcPts val="850"/>
              </a:spcBef>
              <a:buFont typeface="Arial" panose="020B0604020202020204" pitchFamily="34" charset="0"/>
              <a:buChar char="•"/>
            </a:pPr>
            <a:r>
              <a:rPr lang="es-ES" sz="2000" dirty="0">
                <a:solidFill>
                  <a:srgbClr val="000000"/>
                </a:solidFill>
              </a:rPr>
              <a:t>Recolectar la información necesaria para el desarrollo del aplicativo web.</a:t>
            </a:r>
          </a:p>
          <a:p>
            <a:pPr fontAlgn="base">
              <a:spcBef>
                <a:spcPts val="850"/>
              </a:spcBef>
              <a:buFont typeface="Arial" panose="020B0604020202020204" pitchFamily="34" charset="0"/>
              <a:buChar char="•"/>
            </a:pPr>
            <a:r>
              <a:rPr lang="es-ES" sz="2000" dirty="0">
                <a:solidFill>
                  <a:srgbClr val="000000"/>
                </a:solidFill>
              </a:rPr>
              <a:t>Clasificar la información recolectada para la realización de la base de datos y la interfaz del aplicativo web</a:t>
            </a:r>
            <a:r>
              <a:rPr lang="es-ES" sz="2000" dirty="0" smtClean="0">
                <a:solidFill>
                  <a:srgbClr val="000000"/>
                </a:solidFill>
              </a:rPr>
              <a:t>.</a:t>
            </a:r>
            <a:endParaRPr lang="es-ES" sz="2000" dirty="0">
              <a:solidFill>
                <a:srgbClr val="000000"/>
              </a:solidFill>
            </a:endParaRPr>
          </a:p>
        </p:txBody>
      </p:sp>
      <p:pic>
        <p:nvPicPr>
          <p:cNvPr id="4" name="Imagen 3"/>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1510" t="7237" r="10077" b="13555"/>
          <a:stretch/>
        </p:blipFill>
        <p:spPr>
          <a:xfrm>
            <a:off x="81023" y="4043905"/>
            <a:ext cx="1261640" cy="972273"/>
          </a:xfrm>
          <a:prstGeom prst="rect">
            <a:avLst/>
          </a:prstGeom>
          <a:effectLst/>
        </p:spPr>
      </p:pic>
      <p:sp>
        <p:nvSpPr>
          <p:cNvPr id="5" name="Rectángulo 4"/>
          <p:cNvSpPr/>
          <p:nvPr/>
        </p:nvSpPr>
        <p:spPr>
          <a:xfrm>
            <a:off x="1174376" y="3649021"/>
            <a:ext cx="6992470" cy="646331"/>
          </a:xfrm>
          <a:prstGeom prst="rect">
            <a:avLst/>
          </a:prstGeom>
        </p:spPr>
        <p:txBody>
          <a:bodyPr wrap="square">
            <a:spAutoFit/>
          </a:bodyPr>
          <a:lstStyle/>
          <a:p>
            <a:pPr fontAlgn="base">
              <a:spcBef>
                <a:spcPts val="850"/>
              </a:spcBef>
              <a:buFont typeface="Arial" panose="020B0604020202020204" pitchFamily="34" charset="0"/>
              <a:buChar char="•"/>
            </a:pPr>
            <a:r>
              <a:rPr lang="es-ES" dirty="0">
                <a:solidFill>
                  <a:srgbClr val="000000"/>
                </a:solidFill>
              </a:rPr>
              <a:t>Aplicar procesos estandarizados y documentados durante el desarrollo del aplicativo web.</a:t>
            </a:r>
            <a:endParaRPr lang="es-ES" dirty="0">
              <a:solidFill>
                <a:srgbClr val="000000"/>
              </a:solidFill>
            </a:endParaRPr>
          </a:p>
        </p:txBody>
      </p:sp>
    </p:spTree>
    <p:extLst>
      <p:ext uri="{BB962C8B-B14F-4D97-AF65-F5344CB8AC3E}">
        <p14:creationId xmlns:p14="http://schemas.microsoft.com/office/powerpoint/2010/main" val="3227586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12639" y="172802"/>
            <a:ext cx="3042564" cy="646331"/>
          </a:xfrm>
          <a:prstGeom prst="rect">
            <a:avLst/>
          </a:prstGeom>
        </p:spPr>
        <p:txBody>
          <a:bodyPr wrap="none">
            <a:spAutoFit/>
          </a:bodyPr>
          <a:lstStyle/>
          <a:p>
            <a:r>
              <a:rPr lang="es-ES" sz="3600" b="1" dirty="0" smtClean="0">
                <a:solidFill>
                  <a:schemeClr val="bg1"/>
                </a:solidFill>
              </a:rPr>
              <a:t>JUSTIFICACIÓN</a:t>
            </a:r>
            <a:endParaRPr lang="es-CO" sz="3600" b="1" dirty="0">
              <a:solidFill>
                <a:schemeClr val="bg1"/>
              </a:solidFill>
            </a:endParaRPr>
          </a:p>
        </p:txBody>
      </p:sp>
      <p:sp>
        <p:nvSpPr>
          <p:cNvPr id="3" name="Rectángulo 2"/>
          <p:cNvSpPr/>
          <p:nvPr/>
        </p:nvSpPr>
        <p:spPr>
          <a:xfrm>
            <a:off x="538145" y="1371312"/>
            <a:ext cx="8005220" cy="3416320"/>
          </a:xfrm>
          <a:prstGeom prst="rect">
            <a:avLst/>
          </a:prstGeom>
        </p:spPr>
        <p:txBody>
          <a:bodyPr wrap="square">
            <a:spAutoFit/>
          </a:bodyPr>
          <a:lstStyle/>
          <a:p>
            <a:pPr algn="just"/>
            <a:r>
              <a:rPr lang="es-ES" sz="2000" dirty="0"/>
              <a:t>Este aplicativo web propone centralizar los procesos que se manejan dentro del área de inventario (Equipos de cómputo), para obtener una información veraz y al instante, generando así eficiencia, agilidad y credibilidad en el servicio. </a:t>
            </a:r>
          </a:p>
          <a:p>
            <a:pPr algn="just"/>
            <a:r>
              <a:rPr lang="es-ES" sz="2000" dirty="0"/>
              <a:t/>
            </a:r>
            <a:br>
              <a:rPr lang="es-ES" sz="2000" dirty="0"/>
            </a:br>
            <a:r>
              <a:rPr lang="es-ES" sz="2000" dirty="0"/>
              <a:t>La implementación del aplicativo web para el control del inventario tecnológico que se desea desarrollar, se hace netamente necesario porque se busca la automatización de los procesos actuales del HGM (Hospital General de Medellín). </a:t>
            </a:r>
          </a:p>
          <a:p>
            <a:r>
              <a:rPr lang="es-ES" dirty="0"/>
              <a:t/>
            </a:r>
            <a:br>
              <a:rPr lang="es-ES" dirty="0"/>
            </a:br>
            <a:endParaRPr lang="es-CO" dirty="0"/>
          </a:p>
        </p:txBody>
      </p:sp>
      <p:pic>
        <p:nvPicPr>
          <p:cNvPr id="4" name="Imagen 3"/>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1510" t="7237" r="10077" b="13555"/>
          <a:stretch/>
        </p:blipFill>
        <p:spPr>
          <a:xfrm>
            <a:off x="44825" y="4126883"/>
            <a:ext cx="1261640" cy="972273"/>
          </a:xfrm>
          <a:prstGeom prst="rect">
            <a:avLst/>
          </a:prstGeom>
          <a:effectLst/>
        </p:spPr>
      </p:pic>
    </p:spTree>
    <p:extLst>
      <p:ext uri="{BB962C8B-B14F-4D97-AF65-F5344CB8AC3E}">
        <p14:creationId xmlns:p14="http://schemas.microsoft.com/office/powerpoint/2010/main" val="3540061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48398" y="168812"/>
            <a:ext cx="6709048" cy="646331"/>
          </a:xfrm>
          <a:prstGeom prst="rect">
            <a:avLst/>
          </a:prstGeom>
          <a:noFill/>
        </p:spPr>
        <p:txBody>
          <a:bodyPr wrap="square" rtlCol="0">
            <a:spAutoFit/>
          </a:bodyPr>
          <a:lstStyle/>
          <a:p>
            <a:r>
              <a:rPr lang="es-ES" sz="3600" b="1" dirty="0">
                <a:solidFill>
                  <a:schemeClr val="bg1"/>
                </a:solidFill>
              </a:rPr>
              <a:t>TÉCNICAS DE </a:t>
            </a:r>
            <a:r>
              <a:rPr lang="es-ES" sz="3600" b="1" dirty="0" smtClean="0">
                <a:solidFill>
                  <a:schemeClr val="bg1"/>
                </a:solidFill>
              </a:rPr>
              <a:t>RECOLECCIÓN </a:t>
            </a:r>
            <a:endParaRPr lang="es-ES" sz="3600" b="1" dirty="0">
              <a:solidFill>
                <a:schemeClr val="bg1"/>
              </a:solidFill>
            </a:endParaRPr>
          </a:p>
        </p:txBody>
      </p:sp>
      <p:sp>
        <p:nvSpPr>
          <p:cNvPr id="6" name="CuadroTexto 5">
            <a:extLst>
              <a:ext uri="{FF2B5EF4-FFF2-40B4-BE49-F238E27FC236}">
                <a16:creationId xmlns:a16="http://schemas.microsoft.com/office/drawing/2014/main" id="{9B5E4076-023C-4503-98EE-21730C3F12A1}"/>
              </a:ext>
            </a:extLst>
          </p:cNvPr>
          <p:cNvSpPr txBox="1"/>
          <p:nvPr/>
        </p:nvSpPr>
        <p:spPr>
          <a:xfrm>
            <a:off x="382868" y="2065897"/>
            <a:ext cx="8208239" cy="400110"/>
          </a:xfrm>
          <a:prstGeom prst="rect">
            <a:avLst/>
          </a:prstGeom>
          <a:noFill/>
        </p:spPr>
        <p:txBody>
          <a:bodyPr wrap="square" rtlCol="0">
            <a:spAutoFit/>
          </a:bodyPr>
          <a:lstStyle/>
          <a:p>
            <a:endParaRPr lang="es-CO" sz="2000" dirty="0"/>
          </a:p>
        </p:txBody>
      </p:sp>
      <p:sp>
        <p:nvSpPr>
          <p:cNvPr id="3" name="Rectángulo 2"/>
          <p:cNvSpPr/>
          <p:nvPr/>
        </p:nvSpPr>
        <p:spPr>
          <a:xfrm>
            <a:off x="555812" y="1415225"/>
            <a:ext cx="7709646" cy="2800767"/>
          </a:xfrm>
          <a:prstGeom prst="rect">
            <a:avLst/>
          </a:prstGeom>
        </p:spPr>
        <p:txBody>
          <a:bodyPr wrap="square">
            <a:spAutoFit/>
          </a:bodyPr>
          <a:lstStyle/>
          <a:p>
            <a:pPr algn="just"/>
            <a:r>
              <a:rPr lang="es-ES" sz="2000" dirty="0">
                <a:solidFill>
                  <a:srgbClr val="000000"/>
                </a:solidFill>
              </a:rPr>
              <a:t>Para el  aplicativo web que vamos a desarrollar utilizaremos como apoyo las siguientes técnicas de recopilación de datos</a:t>
            </a:r>
            <a:r>
              <a:rPr lang="es-ES" sz="2000" dirty="0" smtClean="0">
                <a:solidFill>
                  <a:srgbClr val="000000"/>
                </a:solidFill>
              </a:rPr>
              <a:t>:</a:t>
            </a:r>
          </a:p>
          <a:p>
            <a:pPr algn="just"/>
            <a:r>
              <a:rPr lang="es-ES" sz="2000" dirty="0">
                <a:solidFill>
                  <a:srgbClr val="000000"/>
                </a:solidFill>
              </a:rPr>
              <a:t> </a:t>
            </a:r>
            <a:endParaRPr lang="es-ES" sz="2000" dirty="0" smtClean="0"/>
          </a:p>
          <a:p>
            <a:pPr algn="just" fontAlgn="base">
              <a:buFont typeface="Arial" panose="020B0604020202020204" pitchFamily="34" charset="0"/>
              <a:buChar char="•"/>
            </a:pPr>
            <a:r>
              <a:rPr lang="es-ES" sz="2000" dirty="0" smtClean="0">
                <a:solidFill>
                  <a:srgbClr val="000000"/>
                </a:solidFill>
              </a:rPr>
              <a:t>La </a:t>
            </a:r>
            <a:r>
              <a:rPr lang="es-ES" sz="2000" dirty="0">
                <a:solidFill>
                  <a:srgbClr val="000000"/>
                </a:solidFill>
              </a:rPr>
              <a:t>observación.</a:t>
            </a:r>
          </a:p>
          <a:p>
            <a:pPr algn="just" fontAlgn="base">
              <a:buFont typeface="Arial" panose="020B0604020202020204" pitchFamily="34" charset="0"/>
              <a:buChar char="•"/>
            </a:pPr>
            <a:r>
              <a:rPr lang="es-ES" sz="2000" dirty="0">
                <a:solidFill>
                  <a:srgbClr val="000000"/>
                </a:solidFill>
              </a:rPr>
              <a:t>La encuesta.</a:t>
            </a:r>
          </a:p>
          <a:p>
            <a:pPr algn="just" fontAlgn="base">
              <a:buFont typeface="Arial" panose="020B0604020202020204" pitchFamily="34" charset="0"/>
              <a:buChar char="•"/>
            </a:pPr>
            <a:r>
              <a:rPr lang="es-ES" sz="2000" dirty="0">
                <a:solidFill>
                  <a:srgbClr val="000000"/>
                </a:solidFill>
              </a:rPr>
              <a:t>Recopilación documental</a:t>
            </a:r>
            <a:r>
              <a:rPr lang="es-ES" sz="2000" dirty="0">
                <a:solidFill>
                  <a:srgbClr val="333333"/>
                </a:solidFill>
              </a:rPr>
              <a:t>.</a:t>
            </a:r>
            <a:endParaRPr lang="es-ES" sz="2000" dirty="0">
              <a:solidFill>
                <a:srgbClr val="000000"/>
              </a:solidFill>
            </a:endParaRPr>
          </a:p>
          <a:p>
            <a:pPr algn="just"/>
            <a:r>
              <a:rPr lang="es-ES" sz="2000" dirty="0"/>
              <a:t/>
            </a:r>
            <a:br>
              <a:rPr lang="es-ES" sz="2000" dirty="0"/>
            </a:br>
            <a:r>
              <a:rPr lang="es-ES" dirty="0"/>
              <a:t/>
            </a:r>
            <a:br>
              <a:rPr lang="es-ES" dirty="0"/>
            </a:br>
            <a:endParaRPr lang="es-CO" dirty="0"/>
          </a:p>
        </p:txBody>
      </p:sp>
      <p:pic>
        <p:nvPicPr>
          <p:cNvPr id="5" name="Imagen 4"/>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1510" t="7237" r="10077" b="13555"/>
          <a:stretch/>
        </p:blipFill>
        <p:spPr>
          <a:xfrm>
            <a:off x="44825" y="4126883"/>
            <a:ext cx="1261640" cy="972273"/>
          </a:xfrm>
          <a:prstGeom prst="rect">
            <a:avLst/>
          </a:prstGeom>
          <a:effectLst/>
        </p:spPr>
      </p:pic>
      <p:sp>
        <p:nvSpPr>
          <p:cNvPr id="4" name="Rectángulo 3"/>
          <p:cNvSpPr/>
          <p:nvPr/>
        </p:nvSpPr>
        <p:spPr>
          <a:xfrm>
            <a:off x="1030941" y="3589837"/>
            <a:ext cx="7091082" cy="646331"/>
          </a:xfrm>
          <a:prstGeom prst="rect">
            <a:avLst/>
          </a:prstGeom>
        </p:spPr>
        <p:txBody>
          <a:bodyPr wrap="square">
            <a:spAutoFit/>
          </a:bodyPr>
          <a:lstStyle/>
          <a:p>
            <a:pPr algn="just"/>
            <a:r>
              <a:rPr lang="es-ES" dirty="0">
                <a:solidFill>
                  <a:srgbClr val="333333"/>
                </a:solidFill>
              </a:rPr>
              <a:t>Esto con la finalidad de recopilar información y validar la viabilidad del proyecto para el cliente y sus necesidades.</a:t>
            </a:r>
            <a:endParaRPr lang="es-ES" dirty="0"/>
          </a:p>
        </p:txBody>
      </p:sp>
    </p:spTree>
    <p:extLst>
      <p:ext uri="{BB962C8B-B14F-4D97-AF65-F5344CB8AC3E}">
        <p14:creationId xmlns:p14="http://schemas.microsoft.com/office/powerpoint/2010/main" val="667819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70584" y="181767"/>
            <a:ext cx="3539430" cy="646331"/>
          </a:xfrm>
          <a:prstGeom prst="rect">
            <a:avLst/>
          </a:prstGeom>
        </p:spPr>
        <p:txBody>
          <a:bodyPr wrap="none">
            <a:spAutoFit/>
          </a:bodyPr>
          <a:lstStyle/>
          <a:p>
            <a:r>
              <a:rPr lang="es-ES" sz="3600" b="1" dirty="0" smtClean="0">
                <a:solidFill>
                  <a:schemeClr val="bg1"/>
                </a:solidFill>
              </a:rPr>
              <a:t>LA OBSERVACIÓN</a:t>
            </a:r>
            <a:endParaRPr lang="es-ES" sz="3600" b="1" dirty="0">
              <a:solidFill>
                <a:schemeClr val="bg1"/>
              </a:solidFill>
            </a:endParaRPr>
          </a:p>
        </p:txBody>
      </p:sp>
      <p:sp>
        <p:nvSpPr>
          <p:cNvPr id="3" name="Rectángulo 2"/>
          <p:cNvSpPr/>
          <p:nvPr/>
        </p:nvSpPr>
        <p:spPr>
          <a:xfrm>
            <a:off x="681317" y="1740753"/>
            <a:ext cx="7530353" cy="2800767"/>
          </a:xfrm>
          <a:prstGeom prst="rect">
            <a:avLst/>
          </a:prstGeom>
        </p:spPr>
        <p:txBody>
          <a:bodyPr wrap="square">
            <a:spAutoFit/>
          </a:bodyPr>
          <a:lstStyle/>
          <a:p>
            <a:pPr algn="just"/>
            <a:r>
              <a:rPr lang="es-ES" sz="2000" dirty="0">
                <a:solidFill>
                  <a:srgbClr val="000000"/>
                </a:solidFill>
              </a:rPr>
              <a:t>Este método nos ayudará a evidenciar las falencias que hay dentro de los procesos de la compañía, con la observación seremos partícipes de estos procesos y validar la real necesidad de las áreas (Inventario de sistemas y el área de bienes).</a:t>
            </a:r>
            <a:endParaRPr lang="es-ES" sz="2000" dirty="0"/>
          </a:p>
          <a:p>
            <a:pPr algn="just"/>
            <a:r>
              <a:rPr lang="es-ES" sz="2000" dirty="0"/>
              <a:t/>
            </a:r>
            <a:br>
              <a:rPr lang="es-ES" sz="2000" dirty="0"/>
            </a:br>
            <a:r>
              <a:rPr lang="es-ES" sz="2000" dirty="0">
                <a:solidFill>
                  <a:srgbClr val="000000"/>
                </a:solidFill>
              </a:rPr>
              <a:t>Adicional a esto será una herramienta esencial para el levantamiento de datos en los inventarios de pared a pared y parciales.</a:t>
            </a:r>
            <a:endParaRPr lang="es-ES" sz="2000" dirty="0"/>
          </a:p>
          <a:p>
            <a:pPr algn="just"/>
            <a:r>
              <a:rPr lang="es-ES" dirty="0"/>
              <a:t/>
            </a:r>
            <a:br>
              <a:rPr lang="es-ES" dirty="0"/>
            </a:br>
            <a:endParaRPr lang="es-CO" dirty="0"/>
          </a:p>
        </p:txBody>
      </p:sp>
      <p:pic>
        <p:nvPicPr>
          <p:cNvPr id="4" name="Imagen 3"/>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1510" t="7237" r="10077" b="13555"/>
          <a:stretch/>
        </p:blipFill>
        <p:spPr>
          <a:xfrm>
            <a:off x="44825" y="4126883"/>
            <a:ext cx="1261640" cy="972273"/>
          </a:xfrm>
          <a:prstGeom prst="rect">
            <a:avLst/>
          </a:prstGeom>
          <a:effectLst/>
        </p:spPr>
      </p:pic>
    </p:spTree>
    <p:extLst>
      <p:ext uri="{BB962C8B-B14F-4D97-AF65-F5344CB8AC3E}">
        <p14:creationId xmlns:p14="http://schemas.microsoft.com/office/powerpoint/2010/main" val="947768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8090" y="226591"/>
            <a:ext cx="5894049" cy="646331"/>
          </a:xfrm>
          <a:prstGeom prst="rect">
            <a:avLst/>
          </a:prstGeom>
        </p:spPr>
        <p:txBody>
          <a:bodyPr wrap="none">
            <a:spAutoFit/>
          </a:bodyPr>
          <a:lstStyle/>
          <a:p>
            <a:r>
              <a:rPr lang="es-CO" sz="3600" b="1" dirty="0">
                <a:solidFill>
                  <a:schemeClr val="bg1"/>
                </a:solidFill>
                <a:ea typeface="Calibri" panose="020F0502020204030204" pitchFamily="34" charset="0"/>
              </a:rPr>
              <a:t>RECOPILACIÓN DOCUMENTAL</a:t>
            </a:r>
            <a:endParaRPr lang="es-CO" sz="3600" dirty="0">
              <a:solidFill>
                <a:schemeClr val="bg1"/>
              </a:solidFill>
            </a:endParaRPr>
          </a:p>
        </p:txBody>
      </p:sp>
      <p:sp>
        <p:nvSpPr>
          <p:cNvPr id="3" name="Rectángulo 2"/>
          <p:cNvSpPr/>
          <p:nvPr/>
        </p:nvSpPr>
        <p:spPr>
          <a:xfrm>
            <a:off x="618565" y="1470069"/>
            <a:ext cx="7913596" cy="1631216"/>
          </a:xfrm>
          <a:prstGeom prst="rect">
            <a:avLst/>
          </a:prstGeom>
        </p:spPr>
        <p:txBody>
          <a:bodyPr wrap="square">
            <a:spAutoFit/>
          </a:bodyPr>
          <a:lstStyle/>
          <a:p>
            <a:pPr algn="just"/>
            <a:r>
              <a:rPr lang="es-ES" sz="2000" dirty="0">
                <a:solidFill>
                  <a:srgbClr val="333333"/>
                </a:solidFill>
              </a:rPr>
              <a:t>Con esta técnica recopilaremos información que está plasmada en los procesos ya estandarizados del HGM, así podremos encontrar una información histórica de los activos fijos, en nuestro caso serán los equipos de cómputo.</a:t>
            </a:r>
            <a:endParaRPr lang="es-ES" sz="2000" dirty="0"/>
          </a:p>
          <a:p>
            <a:pPr algn="just"/>
            <a:endParaRPr lang="es-ES" sz="2000" dirty="0">
              <a:solidFill>
                <a:srgbClr val="333333"/>
              </a:solidFill>
            </a:endParaRPr>
          </a:p>
        </p:txBody>
      </p:sp>
      <p:pic>
        <p:nvPicPr>
          <p:cNvPr id="4" name="Imagen 3"/>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1510" t="7237" r="10077" b="13555"/>
          <a:stretch/>
        </p:blipFill>
        <p:spPr>
          <a:xfrm>
            <a:off x="44825" y="4126883"/>
            <a:ext cx="1261640" cy="972273"/>
          </a:xfrm>
          <a:prstGeom prst="rect">
            <a:avLst/>
          </a:prstGeom>
          <a:effectLst/>
        </p:spPr>
      </p:pic>
      <p:sp>
        <p:nvSpPr>
          <p:cNvPr id="5" name="Rectángulo 4"/>
          <p:cNvSpPr/>
          <p:nvPr/>
        </p:nvSpPr>
        <p:spPr>
          <a:xfrm>
            <a:off x="1306465" y="2880482"/>
            <a:ext cx="7138288" cy="1938992"/>
          </a:xfrm>
          <a:prstGeom prst="rect">
            <a:avLst/>
          </a:prstGeom>
        </p:spPr>
        <p:txBody>
          <a:bodyPr wrap="square">
            <a:spAutoFit/>
          </a:bodyPr>
          <a:lstStyle/>
          <a:p>
            <a:pPr algn="just"/>
            <a:r>
              <a:rPr lang="es-ES" sz="2000" dirty="0">
                <a:solidFill>
                  <a:srgbClr val="333333"/>
                </a:solidFill>
              </a:rPr>
              <a:t>Entre los documentos encontraremos los formatos de:</a:t>
            </a:r>
          </a:p>
          <a:p>
            <a:pPr algn="just"/>
            <a:endParaRPr lang="es-ES" sz="2000" dirty="0"/>
          </a:p>
          <a:p>
            <a:pPr algn="just" fontAlgn="base">
              <a:buFont typeface="Arial" panose="020B0604020202020204" pitchFamily="34" charset="0"/>
              <a:buChar char="•"/>
            </a:pPr>
            <a:r>
              <a:rPr lang="es-ES" sz="2000" dirty="0">
                <a:solidFill>
                  <a:srgbClr val="333333"/>
                </a:solidFill>
              </a:rPr>
              <a:t>Entrega y devolución de equipos cómputo y/o partes.</a:t>
            </a:r>
          </a:p>
          <a:p>
            <a:pPr algn="just" fontAlgn="base">
              <a:buFont typeface="Arial" panose="020B0604020202020204" pitchFamily="34" charset="0"/>
              <a:buChar char="•"/>
            </a:pPr>
            <a:r>
              <a:rPr lang="es-ES" sz="2000" dirty="0">
                <a:solidFill>
                  <a:srgbClr val="333333"/>
                </a:solidFill>
              </a:rPr>
              <a:t>Baja de equipos cómputo y/o partes.</a:t>
            </a:r>
          </a:p>
          <a:p>
            <a:pPr algn="just" fontAlgn="base">
              <a:buFont typeface="Arial" panose="020B0604020202020204" pitchFamily="34" charset="0"/>
              <a:buChar char="•"/>
            </a:pPr>
            <a:r>
              <a:rPr lang="es-ES" sz="2000" dirty="0">
                <a:solidFill>
                  <a:srgbClr val="333333"/>
                </a:solidFill>
              </a:rPr>
              <a:t>Préstamos de equipos de computo.</a:t>
            </a:r>
          </a:p>
          <a:p>
            <a:pPr algn="just" fontAlgn="base">
              <a:buFont typeface="Arial" panose="020B0604020202020204" pitchFamily="34" charset="0"/>
              <a:buChar char="•"/>
            </a:pPr>
            <a:r>
              <a:rPr lang="es-ES" sz="2000" dirty="0">
                <a:solidFill>
                  <a:srgbClr val="333333"/>
                </a:solidFill>
              </a:rPr>
              <a:t>Reparación.</a:t>
            </a:r>
            <a:endParaRPr lang="es-ES" sz="2000" dirty="0">
              <a:solidFill>
                <a:srgbClr val="333333"/>
              </a:solidFill>
            </a:endParaRPr>
          </a:p>
        </p:txBody>
      </p:sp>
    </p:spTree>
    <p:extLst>
      <p:ext uri="{BB962C8B-B14F-4D97-AF65-F5344CB8AC3E}">
        <p14:creationId xmlns:p14="http://schemas.microsoft.com/office/powerpoint/2010/main" val="3059078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9338" y="235555"/>
            <a:ext cx="2745880" cy="646331"/>
          </a:xfrm>
          <a:prstGeom prst="rect">
            <a:avLst/>
          </a:prstGeom>
        </p:spPr>
        <p:txBody>
          <a:bodyPr wrap="none">
            <a:spAutoFit/>
          </a:bodyPr>
          <a:lstStyle/>
          <a:p>
            <a:r>
              <a:rPr lang="es-CO" sz="3600" b="1" dirty="0">
                <a:solidFill>
                  <a:schemeClr val="bg1"/>
                </a:solidFill>
                <a:ea typeface="Calibri" panose="020F0502020204030204" pitchFamily="34" charset="0"/>
              </a:rPr>
              <a:t>LA ENCUESTA</a:t>
            </a:r>
            <a:endParaRPr lang="es-CO" sz="3600" dirty="0">
              <a:solidFill>
                <a:schemeClr val="bg1"/>
              </a:solidFill>
            </a:endParaRPr>
          </a:p>
        </p:txBody>
      </p:sp>
      <p:sp>
        <p:nvSpPr>
          <p:cNvPr id="3" name="Rectángulo 2"/>
          <p:cNvSpPr/>
          <p:nvPr/>
        </p:nvSpPr>
        <p:spPr>
          <a:xfrm>
            <a:off x="690282" y="1501900"/>
            <a:ext cx="7835153" cy="3108543"/>
          </a:xfrm>
          <a:prstGeom prst="rect">
            <a:avLst/>
          </a:prstGeom>
        </p:spPr>
        <p:txBody>
          <a:bodyPr wrap="square">
            <a:spAutoFit/>
          </a:bodyPr>
          <a:lstStyle/>
          <a:p>
            <a:pPr algn="just"/>
            <a:r>
              <a:rPr lang="es-ES" sz="2000" dirty="0">
                <a:solidFill>
                  <a:srgbClr val="000000"/>
                </a:solidFill>
              </a:rPr>
              <a:t>Se </a:t>
            </a:r>
            <a:r>
              <a:rPr lang="es-ES" sz="2000" dirty="0" smtClean="0">
                <a:solidFill>
                  <a:srgbClr val="000000"/>
                </a:solidFill>
              </a:rPr>
              <a:t>realizará encuestas </a:t>
            </a:r>
            <a:r>
              <a:rPr lang="es-ES" sz="2000" dirty="0">
                <a:solidFill>
                  <a:srgbClr val="000000"/>
                </a:solidFill>
              </a:rPr>
              <a:t>con el fin de evidenciar los puntos críticos, en el cual nos enfocaremos en el desarrollo del aplicativo web.</a:t>
            </a:r>
            <a:endParaRPr lang="es-ES" sz="2000" dirty="0"/>
          </a:p>
          <a:p>
            <a:pPr algn="just"/>
            <a:r>
              <a:rPr lang="es-ES" sz="2000" dirty="0"/>
              <a:t/>
            </a:r>
            <a:br>
              <a:rPr lang="es-ES" sz="2000" dirty="0"/>
            </a:br>
            <a:r>
              <a:rPr lang="es-ES" sz="2000" dirty="0" smtClean="0">
                <a:solidFill>
                  <a:srgbClr val="000000"/>
                </a:solidFill>
              </a:rPr>
              <a:t>Estas encuestas fueron realizadas </a:t>
            </a:r>
            <a:r>
              <a:rPr lang="es-ES" sz="2000" dirty="0">
                <a:solidFill>
                  <a:srgbClr val="000000"/>
                </a:solidFill>
              </a:rPr>
              <a:t>al personal administrativo de bienes y el </a:t>
            </a:r>
            <a:r>
              <a:rPr lang="es-ES" sz="2000" dirty="0">
                <a:solidFill>
                  <a:srgbClr val="000000"/>
                </a:solidFill>
                <a:hlinkClick r:id="rId2" action="ppaction://hlinkfile"/>
              </a:rPr>
              <a:t>personal </a:t>
            </a:r>
            <a:r>
              <a:rPr lang="es-ES" sz="2000" dirty="0" smtClean="0">
                <a:solidFill>
                  <a:srgbClr val="000000"/>
                </a:solidFill>
                <a:hlinkClick r:id="rId2" action="ppaction://hlinkfile"/>
              </a:rPr>
              <a:t>técnico</a:t>
            </a:r>
            <a:r>
              <a:rPr lang="es-ES" sz="2000" dirty="0" smtClean="0">
                <a:solidFill>
                  <a:srgbClr val="000000"/>
                </a:solidFill>
              </a:rPr>
              <a:t> del </a:t>
            </a:r>
            <a:r>
              <a:rPr lang="es-ES" sz="2000" dirty="0">
                <a:solidFill>
                  <a:srgbClr val="000000"/>
                </a:solidFill>
              </a:rPr>
              <a:t>área de sistemas; las opiniones según su experiencia frente a los procesos que se llevan en el área de inventario de equipos de cómputo en la compañía es esencial para encontrar nuestro punto de partida y la viabilidad en el desarrollo de la aplicación web.</a:t>
            </a:r>
            <a:endParaRPr lang="es-ES" sz="2000" dirty="0"/>
          </a:p>
          <a:p>
            <a:pPr algn="just"/>
            <a:r>
              <a:rPr lang="es-ES" dirty="0"/>
              <a:t/>
            </a:r>
            <a:br>
              <a:rPr lang="es-ES" dirty="0"/>
            </a:br>
            <a:endParaRPr lang="es-CO" dirty="0"/>
          </a:p>
        </p:txBody>
      </p:sp>
      <p:pic>
        <p:nvPicPr>
          <p:cNvPr id="4" name="Imagen 3"/>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1510" t="7237" r="10077" b="13555"/>
          <a:stretch/>
        </p:blipFill>
        <p:spPr>
          <a:xfrm>
            <a:off x="44825" y="4126883"/>
            <a:ext cx="1261640" cy="972273"/>
          </a:xfrm>
          <a:prstGeom prst="rect">
            <a:avLst/>
          </a:prstGeom>
          <a:effectLst/>
        </p:spPr>
      </p:pic>
    </p:spTree>
    <p:extLst>
      <p:ext uri="{BB962C8B-B14F-4D97-AF65-F5344CB8AC3E}">
        <p14:creationId xmlns:p14="http://schemas.microsoft.com/office/powerpoint/2010/main" val="1870813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1529" y="208661"/>
            <a:ext cx="4733604" cy="646331"/>
          </a:xfrm>
          <a:prstGeom prst="rect">
            <a:avLst/>
          </a:prstGeom>
        </p:spPr>
        <p:txBody>
          <a:bodyPr wrap="none">
            <a:spAutoFit/>
          </a:bodyPr>
          <a:lstStyle/>
          <a:p>
            <a:r>
              <a:rPr lang="es-CO" sz="3600" b="1" dirty="0" smtClean="0">
                <a:solidFill>
                  <a:schemeClr val="bg1"/>
                </a:solidFill>
              </a:rPr>
              <a:t>HISTORIAS </a:t>
            </a:r>
            <a:r>
              <a:rPr lang="es-CO" sz="3600" b="1" dirty="0">
                <a:solidFill>
                  <a:schemeClr val="bg1"/>
                </a:solidFill>
              </a:rPr>
              <a:t>DE USUARIO</a:t>
            </a:r>
            <a:endParaRPr lang="es-CO" sz="3600" dirty="0">
              <a:solidFill>
                <a:schemeClr val="bg1"/>
              </a:solidFill>
            </a:endParaRPr>
          </a:p>
        </p:txBody>
      </p:sp>
      <p:sp>
        <p:nvSpPr>
          <p:cNvPr id="3" name="Rectángulo 2"/>
          <p:cNvSpPr/>
          <p:nvPr/>
        </p:nvSpPr>
        <p:spPr>
          <a:xfrm>
            <a:off x="3309724" y="2387084"/>
            <a:ext cx="2588978" cy="400110"/>
          </a:xfrm>
          <a:prstGeom prst="rect">
            <a:avLst/>
          </a:prstGeom>
        </p:spPr>
        <p:txBody>
          <a:bodyPr wrap="none">
            <a:spAutoFit/>
          </a:bodyPr>
          <a:lstStyle/>
          <a:p>
            <a:r>
              <a:rPr lang="es-CO" sz="2000" b="1" dirty="0" smtClean="0">
                <a:latin typeface="Calibri" panose="020F0502020204030204" pitchFamily="34" charset="0"/>
                <a:ea typeface="Calibri" panose="020F0502020204030204" pitchFamily="34" charset="0"/>
                <a:cs typeface="Times New Roman" panose="02020603050405020304" pitchFamily="18" charset="0"/>
                <a:hlinkClick r:id="rId2" action="ppaction://hlinkfile"/>
              </a:rPr>
              <a:t>HISTORIA DE USUARIO</a:t>
            </a:r>
            <a:endParaRPr lang="es-CO" sz="2000" dirty="0"/>
          </a:p>
        </p:txBody>
      </p:sp>
      <p:pic>
        <p:nvPicPr>
          <p:cNvPr id="4" name="Imagen 3"/>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1510" t="7237" r="10077" b="13555"/>
          <a:stretch/>
        </p:blipFill>
        <p:spPr>
          <a:xfrm>
            <a:off x="44825" y="4126883"/>
            <a:ext cx="1261640" cy="972273"/>
          </a:xfrm>
          <a:prstGeom prst="rect">
            <a:avLst/>
          </a:prstGeom>
          <a:effectLst/>
        </p:spPr>
      </p:pic>
    </p:spTree>
    <p:extLst>
      <p:ext uri="{BB962C8B-B14F-4D97-AF65-F5344CB8AC3E}">
        <p14:creationId xmlns:p14="http://schemas.microsoft.com/office/powerpoint/2010/main" val="275142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7904" y="217625"/>
            <a:ext cx="4903907" cy="646331"/>
          </a:xfrm>
          <a:prstGeom prst="rect">
            <a:avLst/>
          </a:prstGeom>
        </p:spPr>
        <p:txBody>
          <a:bodyPr wrap="none">
            <a:spAutoFit/>
          </a:bodyPr>
          <a:lstStyle/>
          <a:p>
            <a:r>
              <a:rPr lang="es-CO" sz="3600" b="1" dirty="0" smtClean="0">
                <a:solidFill>
                  <a:schemeClr val="bg1"/>
                </a:solidFill>
                <a:latin typeface="+mj-lt"/>
              </a:rPr>
              <a:t>ALCANCE DEL PROYECTO</a:t>
            </a:r>
            <a:endParaRPr lang="es-CO" sz="3600" dirty="0">
              <a:solidFill>
                <a:schemeClr val="bg1"/>
              </a:solidFill>
              <a:latin typeface="+mj-lt"/>
            </a:endParaRPr>
          </a:p>
        </p:txBody>
      </p:sp>
      <p:sp>
        <p:nvSpPr>
          <p:cNvPr id="3" name="Rectángulo 2"/>
          <p:cNvSpPr/>
          <p:nvPr/>
        </p:nvSpPr>
        <p:spPr>
          <a:xfrm>
            <a:off x="627528" y="1548714"/>
            <a:ext cx="7835153" cy="2640723"/>
          </a:xfrm>
          <a:prstGeom prst="rect">
            <a:avLst/>
          </a:prstGeom>
        </p:spPr>
        <p:txBody>
          <a:bodyPr wrap="square">
            <a:spAutoFit/>
          </a:bodyPr>
          <a:lstStyle/>
          <a:p>
            <a:pPr algn="just">
              <a:lnSpc>
                <a:spcPct val="115000"/>
              </a:lnSpc>
              <a:spcAft>
                <a:spcPts val="0"/>
              </a:spcAft>
            </a:pPr>
            <a:r>
              <a:rPr lang="es-ES" dirty="0">
                <a:ea typeface="Arial" panose="020B0604020202020204" pitchFamily="34" charset="0"/>
              </a:rPr>
              <a:t>Este proyecto que se está desarrollando comienza el 3 de Agosto del año 2020, buscando una solución a unas necesidades de pérdida de información y elementos (Computadores y/o partes), en el inventario de la compañía.</a:t>
            </a:r>
            <a:endParaRPr lang="es-CO" dirty="0">
              <a:ea typeface="Arial" panose="020B0604020202020204" pitchFamily="34" charset="0"/>
            </a:endParaRPr>
          </a:p>
          <a:p>
            <a:pPr algn="just">
              <a:lnSpc>
                <a:spcPct val="115000"/>
              </a:lnSpc>
              <a:spcAft>
                <a:spcPts val="0"/>
              </a:spcAft>
            </a:pPr>
            <a:r>
              <a:rPr lang="es-ES" dirty="0">
                <a:ea typeface="Arial" panose="020B0604020202020204" pitchFamily="34" charset="0"/>
              </a:rPr>
              <a:t>En el aplicativo web encontraremos un módulo principal llamado </a:t>
            </a:r>
            <a:r>
              <a:rPr lang="es-ES" b="1" dirty="0">
                <a:ea typeface="Arial" panose="020B0604020202020204" pitchFamily="34" charset="0"/>
              </a:rPr>
              <a:t>Analista de inventario</a:t>
            </a:r>
            <a:r>
              <a:rPr lang="es-ES" dirty="0">
                <a:ea typeface="Arial" panose="020B0604020202020204" pitchFamily="34" charset="0"/>
              </a:rPr>
              <a:t>, que estará dividido en dos submódulos que son:</a:t>
            </a:r>
            <a:endParaRPr lang="es-CO" dirty="0">
              <a:ea typeface="Arial" panose="020B0604020202020204" pitchFamily="34" charset="0"/>
            </a:endParaRPr>
          </a:p>
          <a:p>
            <a:pPr algn="just">
              <a:lnSpc>
                <a:spcPct val="115000"/>
              </a:lnSpc>
              <a:spcAft>
                <a:spcPts val="0"/>
              </a:spcAft>
            </a:pPr>
            <a:r>
              <a:rPr lang="es-ES" dirty="0">
                <a:ea typeface="Arial" panose="020B0604020202020204" pitchFamily="34" charset="0"/>
              </a:rPr>
              <a:t> </a:t>
            </a:r>
            <a:endParaRPr lang="es-CO" dirty="0">
              <a:ea typeface="Arial" panose="020B0604020202020204" pitchFamily="34" charset="0"/>
            </a:endParaRPr>
          </a:p>
          <a:p>
            <a:pPr algn="just">
              <a:lnSpc>
                <a:spcPct val="115000"/>
              </a:lnSpc>
              <a:spcAft>
                <a:spcPts val="0"/>
              </a:spcAft>
            </a:pPr>
            <a:r>
              <a:rPr lang="es-ES" dirty="0">
                <a:ea typeface="Arial" panose="020B0604020202020204" pitchFamily="34" charset="0"/>
              </a:rPr>
              <a:t>1 - Inventario de bodega.</a:t>
            </a:r>
            <a:endParaRPr lang="es-CO" dirty="0">
              <a:ea typeface="Arial" panose="020B0604020202020204" pitchFamily="34" charset="0"/>
            </a:endParaRPr>
          </a:p>
          <a:p>
            <a:pPr algn="just">
              <a:lnSpc>
                <a:spcPct val="115000"/>
              </a:lnSpc>
              <a:spcAft>
                <a:spcPts val="0"/>
              </a:spcAft>
            </a:pPr>
            <a:r>
              <a:rPr lang="es-ES" dirty="0">
                <a:ea typeface="Arial" panose="020B0604020202020204" pitchFamily="34" charset="0"/>
              </a:rPr>
              <a:t>2 - Inventario asignados.</a:t>
            </a:r>
            <a:endParaRPr lang="es-CO" dirty="0">
              <a:ea typeface="Arial" panose="020B0604020202020204" pitchFamily="34" charset="0"/>
            </a:endParaRPr>
          </a:p>
        </p:txBody>
      </p:sp>
      <p:pic>
        <p:nvPicPr>
          <p:cNvPr id="4" name="Imagen 3"/>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1510" t="7237" r="10077" b="13555"/>
          <a:stretch/>
        </p:blipFill>
        <p:spPr>
          <a:xfrm>
            <a:off x="44825" y="4126883"/>
            <a:ext cx="1261640" cy="972273"/>
          </a:xfrm>
          <a:prstGeom prst="rect">
            <a:avLst/>
          </a:prstGeom>
          <a:effectLst/>
        </p:spPr>
      </p:pic>
    </p:spTree>
    <p:extLst>
      <p:ext uri="{BB962C8B-B14F-4D97-AF65-F5344CB8AC3E}">
        <p14:creationId xmlns:p14="http://schemas.microsoft.com/office/powerpoint/2010/main" val="17487174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6799" y="181767"/>
            <a:ext cx="4903907" cy="646331"/>
          </a:xfrm>
          <a:prstGeom prst="rect">
            <a:avLst/>
          </a:prstGeom>
        </p:spPr>
        <p:txBody>
          <a:bodyPr wrap="none">
            <a:spAutoFit/>
          </a:bodyPr>
          <a:lstStyle/>
          <a:p>
            <a:r>
              <a:rPr lang="es-CO" sz="3600" b="1" dirty="0">
                <a:solidFill>
                  <a:schemeClr val="bg1"/>
                </a:solidFill>
                <a:latin typeface="+mj-lt"/>
              </a:rPr>
              <a:t>ALCANCE DEL PROYECTO</a:t>
            </a:r>
            <a:endParaRPr lang="es-CO" sz="3600" dirty="0">
              <a:solidFill>
                <a:schemeClr val="bg1"/>
              </a:solidFill>
              <a:latin typeface="+mj-lt"/>
            </a:endParaRPr>
          </a:p>
        </p:txBody>
      </p:sp>
      <p:sp>
        <p:nvSpPr>
          <p:cNvPr id="3" name="Rectángulo 2"/>
          <p:cNvSpPr/>
          <p:nvPr/>
        </p:nvSpPr>
        <p:spPr>
          <a:xfrm>
            <a:off x="537882" y="1346936"/>
            <a:ext cx="7996518" cy="2322174"/>
          </a:xfrm>
          <a:prstGeom prst="rect">
            <a:avLst/>
          </a:prstGeom>
        </p:spPr>
        <p:txBody>
          <a:bodyPr wrap="square">
            <a:spAutoFit/>
          </a:bodyPr>
          <a:lstStyle/>
          <a:p>
            <a:pPr algn="just">
              <a:lnSpc>
                <a:spcPct val="115000"/>
              </a:lnSpc>
              <a:spcAft>
                <a:spcPts val="0"/>
              </a:spcAft>
            </a:pPr>
            <a:r>
              <a:rPr lang="es-ES" b="1" dirty="0">
                <a:ea typeface="Arial" panose="020B0604020202020204" pitchFamily="34" charset="0"/>
              </a:rPr>
              <a:t>Inventario bodega:</a:t>
            </a:r>
            <a:endParaRPr lang="es-CO" dirty="0">
              <a:ea typeface="Arial" panose="020B0604020202020204" pitchFamily="34" charset="0"/>
            </a:endParaRPr>
          </a:p>
          <a:p>
            <a:pPr algn="just">
              <a:lnSpc>
                <a:spcPct val="115000"/>
              </a:lnSpc>
              <a:spcAft>
                <a:spcPts val="0"/>
              </a:spcAft>
            </a:pPr>
            <a:r>
              <a:rPr lang="es-ES" dirty="0">
                <a:ea typeface="Arial" panose="020B0604020202020204" pitchFamily="34" charset="0"/>
              </a:rPr>
              <a:t>En este submódulo tendremos la posibilidad de saber qué cantidad de equipos y partes disponibles que tenemos en el stock de la bodega. se podrá realizar dos tipos de solicitudes.</a:t>
            </a:r>
            <a:endParaRPr lang="es-CO" dirty="0">
              <a:ea typeface="Arial" panose="020B0604020202020204" pitchFamily="34" charset="0"/>
            </a:endParaRPr>
          </a:p>
          <a:p>
            <a:pPr algn="just">
              <a:lnSpc>
                <a:spcPct val="115000"/>
              </a:lnSpc>
              <a:spcAft>
                <a:spcPts val="0"/>
              </a:spcAft>
            </a:pPr>
            <a:r>
              <a:rPr lang="es-ES" dirty="0">
                <a:ea typeface="Arial" panose="020B0604020202020204" pitchFamily="34" charset="0"/>
              </a:rPr>
              <a:t> </a:t>
            </a:r>
            <a:endParaRPr lang="es-CO" dirty="0">
              <a:ea typeface="Arial" panose="020B0604020202020204" pitchFamily="34" charset="0"/>
            </a:endParaRPr>
          </a:p>
          <a:p>
            <a:pPr algn="just">
              <a:lnSpc>
                <a:spcPct val="115000"/>
              </a:lnSpc>
              <a:spcAft>
                <a:spcPts val="0"/>
              </a:spcAft>
            </a:pPr>
            <a:r>
              <a:rPr lang="es-ES" dirty="0">
                <a:ea typeface="Arial" panose="020B0604020202020204" pitchFamily="34" charset="0"/>
              </a:rPr>
              <a:t>1 - </a:t>
            </a:r>
            <a:r>
              <a:rPr lang="es-ES" b="1" dirty="0">
                <a:ea typeface="Arial" panose="020B0604020202020204" pitchFamily="34" charset="0"/>
              </a:rPr>
              <a:t>Compras</a:t>
            </a:r>
            <a:r>
              <a:rPr lang="es-ES" dirty="0" smtClean="0">
                <a:ea typeface="Arial" panose="020B0604020202020204" pitchFamily="34" charset="0"/>
              </a:rPr>
              <a:t>: </a:t>
            </a:r>
            <a:r>
              <a:rPr lang="es-ES" dirty="0">
                <a:ea typeface="Arial" panose="020B0604020202020204" pitchFamily="34" charset="0"/>
              </a:rPr>
              <a:t>las cuales se solicitarán por medio de un correo electrónico cuando la alerta de faltantes no lo indique</a:t>
            </a:r>
            <a:r>
              <a:rPr lang="es-ES" dirty="0" smtClean="0">
                <a:ea typeface="Arial" panose="020B0604020202020204" pitchFamily="34" charset="0"/>
              </a:rPr>
              <a:t>.</a:t>
            </a:r>
            <a:endParaRPr lang="es-CO" dirty="0">
              <a:ea typeface="Arial" panose="020B0604020202020204" pitchFamily="34" charset="0"/>
            </a:endParaRPr>
          </a:p>
        </p:txBody>
      </p:sp>
      <p:sp>
        <p:nvSpPr>
          <p:cNvPr id="5" name="Rectángulo 4"/>
          <p:cNvSpPr/>
          <p:nvPr/>
        </p:nvSpPr>
        <p:spPr>
          <a:xfrm>
            <a:off x="1306465" y="3987659"/>
            <a:ext cx="7238759" cy="729430"/>
          </a:xfrm>
          <a:prstGeom prst="rect">
            <a:avLst/>
          </a:prstGeom>
        </p:spPr>
        <p:txBody>
          <a:bodyPr wrap="square">
            <a:spAutoFit/>
          </a:bodyPr>
          <a:lstStyle/>
          <a:p>
            <a:pPr algn="just">
              <a:lnSpc>
                <a:spcPct val="115000"/>
              </a:lnSpc>
              <a:spcAft>
                <a:spcPts val="0"/>
              </a:spcAft>
            </a:pPr>
            <a:r>
              <a:rPr lang="es-ES" dirty="0">
                <a:ea typeface="Arial" panose="020B0604020202020204" pitchFamily="34" charset="0"/>
              </a:rPr>
              <a:t>2 - </a:t>
            </a:r>
            <a:r>
              <a:rPr lang="es-ES" b="1" dirty="0">
                <a:ea typeface="Arial" panose="020B0604020202020204" pitchFamily="34" charset="0"/>
              </a:rPr>
              <a:t>Disponibilidad de equipos en préstamos:</a:t>
            </a:r>
            <a:r>
              <a:rPr lang="es-ES" dirty="0">
                <a:ea typeface="Arial" panose="020B0604020202020204" pitchFamily="34" charset="0"/>
              </a:rPr>
              <a:t> en este podremos saber qué cantidad de equipos prestados tenemos dentro de la compañía.</a:t>
            </a:r>
            <a:endParaRPr lang="es-CO" dirty="0">
              <a:ea typeface="Arial" panose="020B0604020202020204" pitchFamily="34" charset="0"/>
            </a:endParaRPr>
          </a:p>
        </p:txBody>
      </p:sp>
      <p:pic>
        <p:nvPicPr>
          <p:cNvPr id="6" name="Imagen 5"/>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1510" t="7237" r="10077" b="13555"/>
          <a:stretch/>
        </p:blipFill>
        <p:spPr>
          <a:xfrm>
            <a:off x="44825" y="4126883"/>
            <a:ext cx="1261640" cy="972273"/>
          </a:xfrm>
          <a:prstGeom prst="rect">
            <a:avLst/>
          </a:prstGeom>
          <a:effectLst/>
        </p:spPr>
      </p:pic>
    </p:spTree>
    <p:extLst>
      <p:ext uri="{BB962C8B-B14F-4D97-AF65-F5344CB8AC3E}">
        <p14:creationId xmlns:p14="http://schemas.microsoft.com/office/powerpoint/2010/main" val="42109395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97481" y="208662"/>
            <a:ext cx="4903907" cy="646331"/>
          </a:xfrm>
          <a:prstGeom prst="rect">
            <a:avLst/>
          </a:prstGeom>
        </p:spPr>
        <p:txBody>
          <a:bodyPr wrap="none">
            <a:spAutoFit/>
          </a:bodyPr>
          <a:lstStyle/>
          <a:p>
            <a:r>
              <a:rPr lang="es-CO" sz="3600" b="1" dirty="0">
                <a:solidFill>
                  <a:schemeClr val="bg1"/>
                </a:solidFill>
                <a:latin typeface="+mj-lt"/>
              </a:rPr>
              <a:t>ALCANCE DEL PROYECTO</a:t>
            </a:r>
            <a:endParaRPr lang="es-CO" sz="3600" dirty="0">
              <a:solidFill>
                <a:schemeClr val="bg1"/>
              </a:solidFill>
              <a:latin typeface="+mj-lt"/>
            </a:endParaRPr>
          </a:p>
        </p:txBody>
      </p:sp>
      <p:sp>
        <p:nvSpPr>
          <p:cNvPr id="3" name="Rectángulo 2"/>
          <p:cNvSpPr/>
          <p:nvPr/>
        </p:nvSpPr>
        <p:spPr>
          <a:xfrm>
            <a:off x="600634" y="1422834"/>
            <a:ext cx="7951695" cy="2640723"/>
          </a:xfrm>
          <a:prstGeom prst="rect">
            <a:avLst/>
          </a:prstGeom>
        </p:spPr>
        <p:txBody>
          <a:bodyPr wrap="square">
            <a:spAutoFit/>
          </a:bodyPr>
          <a:lstStyle/>
          <a:p>
            <a:pPr algn="just">
              <a:lnSpc>
                <a:spcPct val="115000"/>
              </a:lnSpc>
              <a:spcAft>
                <a:spcPts val="0"/>
              </a:spcAft>
            </a:pPr>
            <a:r>
              <a:rPr lang="es-ES" b="1" dirty="0">
                <a:ea typeface="Arial" panose="020B0604020202020204" pitchFamily="34" charset="0"/>
              </a:rPr>
              <a:t>Inventarios asignados:</a:t>
            </a:r>
            <a:endParaRPr lang="es-CO" dirty="0">
              <a:ea typeface="Arial" panose="020B0604020202020204" pitchFamily="34" charset="0"/>
            </a:endParaRPr>
          </a:p>
          <a:p>
            <a:pPr algn="just">
              <a:lnSpc>
                <a:spcPct val="115000"/>
              </a:lnSpc>
              <a:spcAft>
                <a:spcPts val="0"/>
              </a:spcAft>
            </a:pPr>
            <a:r>
              <a:rPr lang="es-ES" dirty="0">
                <a:ea typeface="Arial" panose="020B0604020202020204" pitchFamily="34" charset="0"/>
              </a:rPr>
              <a:t>En este submódulo llevará el control de los equipos asignados y los que están en préstamo.</a:t>
            </a:r>
            <a:endParaRPr lang="es-CO" dirty="0">
              <a:ea typeface="Arial" panose="020B0604020202020204" pitchFamily="34" charset="0"/>
            </a:endParaRPr>
          </a:p>
          <a:p>
            <a:pPr algn="just">
              <a:lnSpc>
                <a:spcPct val="115000"/>
              </a:lnSpc>
              <a:spcAft>
                <a:spcPts val="0"/>
              </a:spcAft>
            </a:pPr>
            <a:r>
              <a:rPr lang="es-ES" dirty="0">
                <a:ea typeface="Arial" panose="020B0604020202020204" pitchFamily="34" charset="0"/>
              </a:rPr>
              <a:t> </a:t>
            </a:r>
            <a:r>
              <a:rPr lang="es-ES" dirty="0" smtClean="0">
                <a:ea typeface="Arial" panose="020B0604020202020204" pitchFamily="34" charset="0"/>
              </a:rPr>
              <a:t>Este </a:t>
            </a:r>
            <a:r>
              <a:rPr lang="es-ES" dirty="0">
                <a:ea typeface="Arial" panose="020B0604020202020204" pitchFamily="34" charset="0"/>
              </a:rPr>
              <a:t>aplicativo web contará con dos tipos de roles:</a:t>
            </a:r>
            <a:endParaRPr lang="es-CO" dirty="0">
              <a:ea typeface="Arial" panose="020B0604020202020204" pitchFamily="34" charset="0"/>
            </a:endParaRPr>
          </a:p>
          <a:p>
            <a:pPr algn="just">
              <a:lnSpc>
                <a:spcPct val="115000"/>
              </a:lnSpc>
              <a:spcAft>
                <a:spcPts val="0"/>
              </a:spcAft>
            </a:pPr>
            <a:r>
              <a:rPr lang="es-ES" dirty="0">
                <a:ea typeface="Arial" panose="020B0604020202020204" pitchFamily="34" charset="0"/>
              </a:rPr>
              <a:t> </a:t>
            </a:r>
            <a:endParaRPr lang="es-CO" dirty="0">
              <a:ea typeface="Arial" panose="020B0604020202020204" pitchFamily="34" charset="0"/>
            </a:endParaRPr>
          </a:p>
          <a:p>
            <a:pPr algn="just">
              <a:lnSpc>
                <a:spcPct val="115000"/>
              </a:lnSpc>
              <a:spcAft>
                <a:spcPts val="0"/>
              </a:spcAft>
            </a:pPr>
            <a:r>
              <a:rPr lang="es-ES" dirty="0">
                <a:ea typeface="Arial" panose="020B0604020202020204" pitchFamily="34" charset="0"/>
              </a:rPr>
              <a:t>1 - </a:t>
            </a:r>
            <a:r>
              <a:rPr lang="es-ES" b="1" dirty="0">
                <a:ea typeface="Arial" panose="020B0604020202020204" pitchFamily="34" charset="0"/>
              </a:rPr>
              <a:t>Rol de administrador:</a:t>
            </a:r>
            <a:r>
              <a:rPr lang="es-ES" dirty="0">
                <a:ea typeface="Arial" panose="020B0604020202020204" pitchFamily="34" charset="0"/>
              </a:rPr>
              <a:t> Será manipulado por el analista de inventario para llevar un control y registro de los elementos (Computadores y/o partes) de la bodega y de los equipos asignados</a:t>
            </a:r>
            <a:r>
              <a:rPr lang="es-ES" dirty="0" smtClean="0">
                <a:ea typeface="Arial" panose="020B0604020202020204" pitchFamily="34" charset="0"/>
              </a:rPr>
              <a:t>.</a:t>
            </a:r>
            <a:endParaRPr lang="es-CO" dirty="0">
              <a:ea typeface="Arial" panose="020B0604020202020204" pitchFamily="34" charset="0"/>
            </a:endParaRPr>
          </a:p>
        </p:txBody>
      </p:sp>
      <p:sp>
        <p:nvSpPr>
          <p:cNvPr id="4" name="Rectángulo 3"/>
          <p:cNvSpPr/>
          <p:nvPr/>
        </p:nvSpPr>
        <p:spPr>
          <a:xfrm>
            <a:off x="1452283" y="4126883"/>
            <a:ext cx="6400800" cy="729430"/>
          </a:xfrm>
          <a:prstGeom prst="rect">
            <a:avLst/>
          </a:prstGeom>
        </p:spPr>
        <p:txBody>
          <a:bodyPr wrap="square">
            <a:spAutoFit/>
          </a:bodyPr>
          <a:lstStyle/>
          <a:p>
            <a:pPr algn="just">
              <a:lnSpc>
                <a:spcPct val="115000"/>
              </a:lnSpc>
              <a:spcAft>
                <a:spcPts val="0"/>
              </a:spcAft>
            </a:pPr>
            <a:r>
              <a:rPr lang="es-ES" dirty="0">
                <a:ea typeface="Arial" panose="020B0604020202020204" pitchFamily="34" charset="0"/>
              </a:rPr>
              <a:t>2 - </a:t>
            </a:r>
            <a:r>
              <a:rPr lang="es-ES" b="1" dirty="0">
                <a:ea typeface="Arial" panose="020B0604020202020204" pitchFamily="34" charset="0"/>
              </a:rPr>
              <a:t>Rol personal técnico (Soporte):</a:t>
            </a:r>
            <a:r>
              <a:rPr lang="es-ES" dirty="0">
                <a:ea typeface="Arial" panose="020B0604020202020204" pitchFamily="34" charset="0"/>
              </a:rPr>
              <a:t> Podrán consultar el historial y disponibilidad de los equipos y/o partes. </a:t>
            </a:r>
            <a:endParaRPr lang="es-CO" dirty="0">
              <a:ea typeface="Arial" panose="020B0604020202020204" pitchFamily="34" charset="0"/>
            </a:endParaRPr>
          </a:p>
        </p:txBody>
      </p:sp>
      <p:pic>
        <p:nvPicPr>
          <p:cNvPr id="5" name="Imagen 4"/>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1510" t="7237" r="10077" b="13555"/>
          <a:stretch/>
        </p:blipFill>
        <p:spPr>
          <a:xfrm>
            <a:off x="44825" y="4126883"/>
            <a:ext cx="1261640" cy="972273"/>
          </a:xfrm>
          <a:prstGeom prst="rect">
            <a:avLst/>
          </a:prstGeom>
          <a:effectLst/>
        </p:spPr>
      </p:pic>
    </p:spTree>
    <p:extLst>
      <p:ext uri="{BB962C8B-B14F-4D97-AF65-F5344CB8AC3E}">
        <p14:creationId xmlns:p14="http://schemas.microsoft.com/office/powerpoint/2010/main" val="469548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97108" y="1997574"/>
            <a:ext cx="6104964" cy="954107"/>
          </a:xfrm>
          <a:prstGeom prst="rect">
            <a:avLst/>
          </a:prstGeom>
        </p:spPr>
        <p:txBody>
          <a:bodyPr wrap="square">
            <a:spAutoFit/>
          </a:bodyPr>
          <a:lstStyle/>
          <a:p>
            <a:pPr algn="ctr"/>
            <a:r>
              <a:rPr lang="es-ES" sz="2800" b="1" dirty="0" smtClean="0">
                <a:solidFill>
                  <a:srgbClr val="000000"/>
                </a:solidFill>
                <a:latin typeface="+mj-lt"/>
                <a:cs typeface="Arial" panose="020B0604020202020204" pitchFamily="34" charset="0"/>
              </a:rPr>
              <a:t>APLICATIVO WEB PARA EL MANEJO </a:t>
            </a:r>
            <a:r>
              <a:rPr lang="es-ES" sz="2800" b="1" dirty="0">
                <a:solidFill>
                  <a:srgbClr val="000000"/>
                </a:solidFill>
                <a:latin typeface="+mj-lt"/>
                <a:cs typeface="Arial" panose="020B0604020202020204" pitchFamily="34" charset="0"/>
              </a:rPr>
              <a:t>DE </a:t>
            </a:r>
            <a:r>
              <a:rPr lang="es-ES" sz="2800" b="1" dirty="0" smtClean="0">
                <a:solidFill>
                  <a:srgbClr val="000000"/>
                </a:solidFill>
                <a:latin typeface="+mj-lt"/>
                <a:cs typeface="Arial" panose="020B0604020202020204" pitchFamily="34" charset="0"/>
              </a:rPr>
              <a:t>INVENTARIO</a:t>
            </a:r>
            <a:endParaRPr lang="es-CO" sz="2800" dirty="0">
              <a:latin typeface="+mj-lt"/>
              <a:cs typeface="Arial" panose="020B0604020202020204" pitchFamily="34" charset="0"/>
            </a:endParaRPr>
          </a:p>
        </p:txBody>
      </p:sp>
      <p:pic>
        <p:nvPicPr>
          <p:cNvPr id="3" name="Imagen 2"/>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1510" t="7237" r="10077" b="13555"/>
          <a:stretch/>
        </p:blipFill>
        <p:spPr>
          <a:xfrm>
            <a:off x="81023" y="4043905"/>
            <a:ext cx="1261640" cy="972273"/>
          </a:xfrm>
          <a:prstGeom prst="rect">
            <a:avLst/>
          </a:prstGeom>
          <a:effectLst/>
        </p:spPr>
      </p:pic>
    </p:spTree>
    <p:extLst>
      <p:ext uri="{BB962C8B-B14F-4D97-AF65-F5344CB8AC3E}">
        <p14:creationId xmlns:p14="http://schemas.microsoft.com/office/powerpoint/2010/main" val="2192973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8517" y="127978"/>
            <a:ext cx="1292213" cy="646331"/>
          </a:xfrm>
          <a:prstGeom prst="rect">
            <a:avLst/>
          </a:prstGeom>
        </p:spPr>
        <p:txBody>
          <a:bodyPr wrap="none">
            <a:spAutoFit/>
          </a:bodyPr>
          <a:lstStyle/>
          <a:p>
            <a:r>
              <a:rPr lang="es-ES" sz="3600" b="1" dirty="0" smtClean="0">
                <a:solidFill>
                  <a:schemeClr val="bg1"/>
                </a:solidFill>
                <a:latin typeface="+mj-lt"/>
              </a:rPr>
              <a:t>LOGO</a:t>
            </a:r>
            <a:endParaRPr lang="es-CO" dirty="0">
              <a:solidFill>
                <a:schemeClr val="bg1"/>
              </a:solidFill>
              <a:latin typeface="+mj-lt"/>
            </a:endParaRPr>
          </a:p>
        </p:txBody>
      </p:sp>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t="11852" b="13551"/>
          <a:stretch/>
        </p:blipFill>
        <p:spPr>
          <a:xfrm>
            <a:off x="1393388" y="1120588"/>
            <a:ext cx="6357224" cy="3836894"/>
          </a:xfrm>
          <a:prstGeom prst="rect">
            <a:avLst/>
          </a:prstGeom>
        </p:spPr>
      </p:pic>
    </p:spTree>
    <p:extLst>
      <p:ext uri="{BB962C8B-B14F-4D97-AF65-F5344CB8AC3E}">
        <p14:creationId xmlns:p14="http://schemas.microsoft.com/office/powerpoint/2010/main" val="2135817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7707" y="163837"/>
            <a:ext cx="5070234" cy="646331"/>
          </a:xfrm>
          <a:prstGeom prst="rect">
            <a:avLst/>
          </a:prstGeom>
        </p:spPr>
        <p:txBody>
          <a:bodyPr wrap="none">
            <a:spAutoFit/>
          </a:bodyPr>
          <a:lstStyle/>
          <a:p>
            <a:r>
              <a:rPr lang="es-ES" sz="3600" b="1" dirty="0" smtClean="0">
                <a:solidFill>
                  <a:schemeClr val="bg1"/>
                </a:solidFill>
                <a:latin typeface="+mj-lt"/>
              </a:rPr>
              <a:t>JUSTIFICACIÓN DEL LOGO</a:t>
            </a:r>
            <a:endParaRPr lang="es-CO" dirty="0">
              <a:solidFill>
                <a:schemeClr val="bg1"/>
              </a:solidFill>
              <a:latin typeface="+mj-lt"/>
            </a:endParaRPr>
          </a:p>
        </p:txBody>
      </p:sp>
      <p:sp>
        <p:nvSpPr>
          <p:cNvPr id="3" name="Rectángulo 2"/>
          <p:cNvSpPr/>
          <p:nvPr/>
        </p:nvSpPr>
        <p:spPr>
          <a:xfrm>
            <a:off x="4061011" y="1703190"/>
            <a:ext cx="4240307" cy="2437975"/>
          </a:xfrm>
          <a:prstGeom prst="rect">
            <a:avLst/>
          </a:prstGeom>
        </p:spPr>
        <p:txBody>
          <a:bodyPr wrap="square">
            <a:spAutoFit/>
          </a:bodyPr>
          <a:lstStyle/>
          <a:p>
            <a:pPr>
              <a:lnSpc>
                <a:spcPct val="107000"/>
              </a:lnSpc>
              <a:spcAft>
                <a:spcPts val="800"/>
              </a:spcAft>
            </a:pPr>
            <a:r>
              <a:rPr lang="es-ES" sz="2000" dirty="0" smtClean="0">
                <a:ea typeface="Calibri" panose="020F0502020204030204" pitchFamily="34" charset="0"/>
                <a:cs typeface="Times New Roman" panose="02020603050405020304" pitchFamily="18" charset="0"/>
              </a:rPr>
              <a:t>Nuestro logo esta catalogado como un</a:t>
            </a:r>
            <a:r>
              <a:rPr lang="es-ES" sz="2000" dirty="0" smtClean="0">
                <a:ea typeface="Calibri" panose="020F0502020204030204" pitchFamily="34" charset="0"/>
                <a:cs typeface="Times New Roman" panose="02020603050405020304" pitchFamily="18" charset="0"/>
              </a:rPr>
              <a:t>:</a:t>
            </a:r>
            <a:endParaRPr lang="es-CO" sz="2000" dirty="0" smtClean="0">
              <a:ea typeface="Calibri" panose="020F0502020204030204" pitchFamily="34" charset="0"/>
              <a:cs typeface="Times New Roman" panose="02020603050405020304" pitchFamily="18" charset="0"/>
            </a:endParaRPr>
          </a:p>
          <a:p>
            <a:pPr algn="ctr">
              <a:lnSpc>
                <a:spcPct val="107000"/>
              </a:lnSpc>
              <a:spcAft>
                <a:spcPts val="800"/>
              </a:spcAft>
            </a:pPr>
            <a:r>
              <a:rPr lang="es-CO" sz="2000" b="1" dirty="0" smtClean="0">
                <a:latin typeface="+mj-lt"/>
                <a:ea typeface="Calibri" panose="020F0502020204030204" pitchFamily="34" charset="0"/>
                <a:cs typeface="Times New Roman" panose="02020603050405020304" pitchFamily="18" charset="0"/>
              </a:rPr>
              <a:t>IMAGOTIPO</a:t>
            </a:r>
            <a:endParaRPr lang="es-CO" sz="2000" b="1" dirty="0">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s-CO" dirty="0">
                <a:latin typeface="Calibri" panose="020F0502020204030204" pitchFamily="34" charset="0"/>
                <a:ea typeface="Calibri" panose="020F0502020204030204" pitchFamily="34" charset="0"/>
                <a:cs typeface="Calibri" panose="020F0502020204030204" pitchFamily="34" charset="0"/>
              </a:rPr>
              <a:t>Es la unión entre elemento textual acompañado por una imagen simbólica, una vez la marca sea reconocible por el cliente y sus allegados, funcionan y tienen recordación por separado</a:t>
            </a:r>
            <a:r>
              <a:rPr lang="es-CO" dirty="0" smtClean="0">
                <a:latin typeface="Calibri" panose="020F0502020204030204" pitchFamily="34" charset="0"/>
                <a:ea typeface="Calibri" panose="020F0502020204030204" pitchFamily="34" charset="0"/>
                <a:cs typeface="Calibri" panose="020F0502020204030204" pitchFamily="34" charset="0"/>
              </a:rPr>
              <a:t>.</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8348"/>
            <a:ext cx="3958541" cy="3202775"/>
          </a:xfrm>
          <a:prstGeom prst="rect">
            <a:avLst/>
          </a:prstGeom>
        </p:spPr>
      </p:pic>
    </p:spTree>
    <p:extLst>
      <p:ext uri="{BB962C8B-B14F-4D97-AF65-F5344CB8AC3E}">
        <p14:creationId xmlns:p14="http://schemas.microsoft.com/office/powerpoint/2010/main" val="2364522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50776" y="2568897"/>
            <a:ext cx="5629836" cy="2372060"/>
          </a:xfrm>
          <a:prstGeom prst="rect">
            <a:avLst/>
          </a:prstGeom>
        </p:spPr>
        <p:txBody>
          <a:bodyPr wrap="square">
            <a:spAutoFit/>
          </a:bodyPr>
          <a:lstStyle/>
          <a:p>
            <a:pPr algn="just">
              <a:lnSpc>
                <a:spcPct val="107000"/>
              </a:lnSpc>
              <a:spcAft>
                <a:spcPts val="800"/>
              </a:spcAft>
            </a:pPr>
            <a:r>
              <a:rPr lang="es-CO" dirty="0" smtClean="0">
                <a:ea typeface="Calibri" panose="020F0502020204030204" pitchFamily="34" charset="0"/>
                <a:cs typeface="Calibri" panose="020F0502020204030204" pitchFamily="34" charset="0"/>
              </a:rPr>
              <a:t>En este caso la imagen central es un cubo; en la matemática la tercera potencia de un número se conoce como cubo.</a:t>
            </a:r>
            <a:endParaRPr lang="es-CO" dirty="0" smtClean="0">
              <a:ea typeface="Calibri" panose="020F0502020204030204" pitchFamily="34" charset="0"/>
              <a:cs typeface="Times New Roman" panose="02020603050405020304" pitchFamily="18" charset="0"/>
            </a:endParaRPr>
          </a:p>
          <a:p>
            <a:pPr algn="just">
              <a:lnSpc>
                <a:spcPct val="107000"/>
              </a:lnSpc>
              <a:spcAft>
                <a:spcPts val="800"/>
              </a:spcAft>
            </a:pPr>
            <a:r>
              <a:rPr lang="es-CO" dirty="0" smtClean="0">
                <a:ea typeface="Calibri" panose="020F0502020204030204" pitchFamily="34" charset="0"/>
                <a:cs typeface="Calibri" panose="020F0502020204030204" pitchFamily="34" charset="0"/>
              </a:rPr>
              <a:t>Esto quiere decir que elevar una cantidad al cubo consiste en multiplicarla tres veces por sí misma.</a:t>
            </a:r>
            <a:endParaRPr lang="es-CO" dirty="0" smtClean="0">
              <a:ea typeface="Calibri" panose="020F0502020204030204" pitchFamily="34" charset="0"/>
              <a:cs typeface="Times New Roman" panose="02020603050405020304" pitchFamily="18" charset="0"/>
            </a:endParaRPr>
          </a:p>
          <a:p>
            <a:pPr algn="just">
              <a:lnSpc>
                <a:spcPct val="107000"/>
              </a:lnSpc>
              <a:spcAft>
                <a:spcPts val="800"/>
              </a:spcAft>
            </a:pPr>
            <a:r>
              <a:rPr lang="es-CO" dirty="0" smtClean="0">
                <a:ea typeface="Calibri" panose="020F0502020204030204" pitchFamily="34" charset="0"/>
                <a:cs typeface="Calibri" panose="020F0502020204030204" pitchFamily="34" charset="0"/>
              </a:rPr>
              <a:t>Esto enmarca nuestra imagen en el concepto de potenciación o potencia.</a:t>
            </a:r>
            <a:endParaRPr lang="es-CO" dirty="0">
              <a:effectLst/>
              <a:ea typeface="Calibri" panose="020F0502020204030204" pitchFamily="34" charset="0"/>
              <a:cs typeface="Times New Roman" panose="02020603050405020304" pitchFamily="18" charset="0"/>
            </a:endParaRPr>
          </a:p>
        </p:txBody>
      </p:sp>
      <p:sp>
        <p:nvSpPr>
          <p:cNvPr id="3" name="Rectángulo 2"/>
          <p:cNvSpPr/>
          <p:nvPr/>
        </p:nvSpPr>
        <p:spPr>
          <a:xfrm>
            <a:off x="257086" y="199695"/>
            <a:ext cx="5070234" cy="646331"/>
          </a:xfrm>
          <a:prstGeom prst="rect">
            <a:avLst/>
          </a:prstGeom>
        </p:spPr>
        <p:txBody>
          <a:bodyPr wrap="none">
            <a:spAutoFit/>
          </a:bodyPr>
          <a:lstStyle/>
          <a:p>
            <a:r>
              <a:rPr lang="es-ES" sz="3600" b="1" dirty="0">
                <a:solidFill>
                  <a:schemeClr val="bg1"/>
                </a:solidFill>
                <a:latin typeface="+mj-lt"/>
              </a:rPr>
              <a:t>JUSTIFICACIÓN DEL LOGO</a:t>
            </a:r>
            <a:endParaRPr lang="es-CO" dirty="0">
              <a:solidFill>
                <a:schemeClr val="bg1"/>
              </a:solidFill>
              <a:latin typeface="+mj-lt"/>
            </a:endParaRPr>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25527" t="11852" r="24890" b="32898"/>
          <a:stretch/>
        </p:blipFill>
        <p:spPr>
          <a:xfrm>
            <a:off x="188258" y="2393757"/>
            <a:ext cx="2680447" cy="2416552"/>
          </a:xfrm>
          <a:prstGeom prst="rect">
            <a:avLst/>
          </a:prstGeom>
        </p:spPr>
      </p:pic>
      <p:sp>
        <p:nvSpPr>
          <p:cNvPr id="5" name="Rectángulo 4"/>
          <p:cNvSpPr/>
          <p:nvPr/>
        </p:nvSpPr>
        <p:spPr>
          <a:xfrm>
            <a:off x="708212" y="1363431"/>
            <a:ext cx="7772400" cy="1084015"/>
          </a:xfrm>
          <a:prstGeom prst="rect">
            <a:avLst/>
          </a:prstGeom>
        </p:spPr>
        <p:txBody>
          <a:bodyPr wrap="square">
            <a:spAutoFit/>
          </a:bodyPr>
          <a:lstStyle/>
          <a:p>
            <a:pPr algn="just">
              <a:lnSpc>
                <a:spcPct val="107000"/>
              </a:lnSpc>
              <a:spcAft>
                <a:spcPts val="800"/>
              </a:spcAft>
            </a:pPr>
            <a:r>
              <a:rPr lang="es-CO" b="1" dirty="0">
                <a:ea typeface="Calibri" panose="020F0502020204030204" pitchFamily="34" charset="0"/>
                <a:cs typeface="Times New Roman" panose="02020603050405020304" pitchFamily="18" charset="0"/>
              </a:rPr>
              <a:t>LA IMAGEN:</a:t>
            </a:r>
          </a:p>
          <a:p>
            <a:pPr algn="just">
              <a:lnSpc>
                <a:spcPct val="107000"/>
              </a:lnSpc>
              <a:spcAft>
                <a:spcPts val="800"/>
              </a:spcAft>
            </a:pPr>
            <a:r>
              <a:rPr lang="es-CO" dirty="0">
                <a:ea typeface="Calibri" panose="020F0502020204030204" pitchFamily="34" charset="0"/>
                <a:cs typeface="Calibri" panose="020F0502020204030204" pitchFamily="34" charset="0"/>
              </a:rPr>
              <a:t>Como desarrolladores la matemática es nuestra base, por </a:t>
            </a:r>
            <a:r>
              <a:rPr lang="es-CO" dirty="0" smtClean="0">
                <a:ea typeface="Calibri" panose="020F0502020204030204" pitchFamily="34" charset="0"/>
                <a:cs typeface="Calibri" panose="020F0502020204030204" pitchFamily="34" charset="0"/>
              </a:rPr>
              <a:t>ende, </a:t>
            </a:r>
            <a:r>
              <a:rPr lang="es-CO" dirty="0">
                <a:ea typeface="Calibri" panose="020F0502020204030204" pitchFamily="34" charset="0"/>
                <a:cs typeface="Calibri" panose="020F0502020204030204" pitchFamily="34" charset="0"/>
              </a:rPr>
              <a:t>queremos </a:t>
            </a:r>
            <a:r>
              <a:rPr lang="es-CO" dirty="0" smtClean="0">
                <a:ea typeface="Calibri" panose="020F0502020204030204" pitchFamily="34" charset="0"/>
                <a:cs typeface="Calibri" panose="020F0502020204030204" pitchFamily="34" charset="0"/>
              </a:rPr>
              <a:t>que la </a:t>
            </a:r>
            <a:r>
              <a:rPr lang="es-CO" dirty="0">
                <a:ea typeface="Calibri" panose="020F0502020204030204" pitchFamily="34" charset="0"/>
                <a:cs typeface="Calibri" panose="020F0502020204030204" pitchFamily="34" charset="0"/>
              </a:rPr>
              <a:t>imagen de nuestro </a:t>
            </a:r>
            <a:r>
              <a:rPr lang="es-CO" dirty="0" smtClean="0">
                <a:ea typeface="Calibri" panose="020F0502020204030204" pitchFamily="34" charset="0"/>
                <a:cs typeface="Calibri" panose="020F0502020204030204" pitchFamily="34" charset="0"/>
              </a:rPr>
              <a:t>proyecto este basado en </a:t>
            </a:r>
            <a:r>
              <a:rPr lang="es-CO" dirty="0">
                <a:ea typeface="Calibri" panose="020F0502020204030204" pitchFamily="34" charset="0"/>
                <a:cs typeface="Calibri" panose="020F0502020204030204" pitchFamily="34" charset="0"/>
              </a:rPr>
              <a:t>la matemática.</a:t>
            </a:r>
            <a:endParaRPr lang="es-CO"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05092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3979" y="136943"/>
            <a:ext cx="5070234" cy="646331"/>
          </a:xfrm>
          <a:prstGeom prst="rect">
            <a:avLst/>
          </a:prstGeom>
        </p:spPr>
        <p:txBody>
          <a:bodyPr wrap="none">
            <a:spAutoFit/>
          </a:bodyPr>
          <a:lstStyle/>
          <a:p>
            <a:r>
              <a:rPr lang="es-ES" sz="3600" b="1" dirty="0">
                <a:solidFill>
                  <a:schemeClr val="bg1"/>
                </a:solidFill>
                <a:latin typeface="+mj-lt"/>
              </a:rPr>
              <a:t>JUSTIFICACIÓN DEL LOGO</a:t>
            </a:r>
            <a:endParaRPr lang="es-CO" dirty="0">
              <a:solidFill>
                <a:schemeClr val="bg1"/>
              </a:solidFill>
              <a:latin typeface="+mj-lt"/>
            </a:endParaRPr>
          </a:p>
        </p:txBody>
      </p:sp>
      <p:sp>
        <p:nvSpPr>
          <p:cNvPr id="3" name="Rectángulo 2"/>
          <p:cNvSpPr/>
          <p:nvPr/>
        </p:nvSpPr>
        <p:spPr>
          <a:xfrm>
            <a:off x="647743" y="1441882"/>
            <a:ext cx="5663410" cy="3100336"/>
          </a:xfrm>
          <a:prstGeom prst="rect">
            <a:avLst/>
          </a:prstGeom>
        </p:spPr>
        <p:txBody>
          <a:bodyPr wrap="square">
            <a:spAutoFit/>
          </a:bodyPr>
          <a:lstStyle/>
          <a:p>
            <a:pPr algn="just">
              <a:lnSpc>
                <a:spcPct val="107000"/>
              </a:lnSpc>
              <a:spcAft>
                <a:spcPts val="800"/>
              </a:spcAft>
            </a:pPr>
            <a:endParaRPr lang="es-CO" sz="2000" b="1" dirty="0" smtClean="0">
              <a:latin typeface="Calibri Light" panose="020F03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b="1" dirty="0" smtClean="0">
                <a:latin typeface="+mj-lt"/>
                <a:ea typeface="Calibri" panose="020F0502020204030204" pitchFamily="34" charset="0"/>
                <a:cs typeface="Times New Roman" panose="02020603050405020304" pitchFamily="18" charset="0"/>
              </a:rPr>
              <a:t>COMO </a:t>
            </a:r>
            <a:r>
              <a:rPr lang="es-CO" b="1" dirty="0">
                <a:latin typeface="+mj-lt"/>
                <a:ea typeface="Calibri" panose="020F0502020204030204" pitchFamily="34" charset="0"/>
                <a:cs typeface="Times New Roman" panose="02020603050405020304" pitchFamily="18" charset="0"/>
              </a:rPr>
              <a:t>CONCLUSIÓN LA SIMBOLOGÍA DE NUESTRA IMAGEN REPRESENTA</a:t>
            </a:r>
            <a:r>
              <a:rPr lang="es-CO" b="1" dirty="0" smtClean="0">
                <a:latin typeface="+mj-lt"/>
                <a:ea typeface="Calibri" panose="020F0502020204030204" pitchFamily="34" charset="0"/>
                <a:cs typeface="Times New Roman" panose="02020603050405020304" pitchFamily="18" charset="0"/>
              </a:rPr>
              <a:t>:</a:t>
            </a:r>
            <a:endParaRPr lang="es-CO" dirty="0">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s-CO" dirty="0">
                <a:ea typeface="Calibri" panose="020F0502020204030204" pitchFamily="34" charset="0"/>
                <a:cs typeface="Calibri" panose="020F0502020204030204" pitchFamily="34" charset="0"/>
              </a:rPr>
              <a:t>Solidez, potencia, seguridad, orden; representa el cumplimiento y estructura. El corte exterior juega con los cortes del cubo interior, estos cortes expresan descubrimiento, nuestro proyecto no es una obra estancada en el tiempo, sino evolutiva.</a:t>
            </a:r>
            <a:endParaRPr lang="es-CO" dirty="0">
              <a:ea typeface="Calibri" panose="020F0502020204030204" pitchFamily="34" charset="0"/>
              <a:cs typeface="Times New Roman" panose="02020603050405020304" pitchFamily="18" charset="0"/>
            </a:endParaRPr>
          </a:p>
          <a:p>
            <a:pPr algn="just">
              <a:lnSpc>
                <a:spcPct val="107000"/>
              </a:lnSpc>
              <a:spcAft>
                <a:spcPts val="800"/>
              </a:spcAft>
            </a:pPr>
            <a:r>
              <a:rPr lang="es-CO" dirty="0">
                <a:ea typeface="Calibri" panose="020F0502020204030204" pitchFamily="34" charset="0"/>
                <a:cs typeface="Calibri" panose="020F0502020204030204" pitchFamily="34" charset="0"/>
              </a:rPr>
              <a:t>Evolucionamos junto con los requerimientos …</a:t>
            </a:r>
            <a:endParaRPr lang="es-CO" dirty="0">
              <a:effectLst/>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25527" t="11852" r="24890" b="32898"/>
          <a:stretch/>
        </p:blipFill>
        <p:spPr>
          <a:xfrm>
            <a:off x="6311153" y="1694510"/>
            <a:ext cx="2680447" cy="2416552"/>
          </a:xfrm>
          <a:prstGeom prst="rect">
            <a:avLst/>
          </a:prstGeom>
        </p:spPr>
      </p:pic>
    </p:spTree>
    <p:extLst>
      <p:ext uri="{BB962C8B-B14F-4D97-AF65-F5344CB8AC3E}">
        <p14:creationId xmlns:p14="http://schemas.microsoft.com/office/powerpoint/2010/main" val="2405618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82591" y="154871"/>
            <a:ext cx="5070234" cy="646331"/>
          </a:xfrm>
          <a:prstGeom prst="rect">
            <a:avLst/>
          </a:prstGeom>
        </p:spPr>
        <p:txBody>
          <a:bodyPr wrap="none">
            <a:spAutoFit/>
          </a:bodyPr>
          <a:lstStyle/>
          <a:p>
            <a:r>
              <a:rPr lang="es-ES" sz="3600" b="1" dirty="0">
                <a:solidFill>
                  <a:schemeClr val="bg1"/>
                </a:solidFill>
                <a:latin typeface="+mj-lt"/>
              </a:rPr>
              <a:t>JUSTIFICACIÓN DEL LOGO</a:t>
            </a:r>
            <a:endParaRPr lang="es-CO" dirty="0">
              <a:solidFill>
                <a:schemeClr val="bg1"/>
              </a:solidFill>
              <a:latin typeface="+mj-lt"/>
            </a:endParaRPr>
          </a:p>
        </p:txBody>
      </p:sp>
      <p:sp>
        <p:nvSpPr>
          <p:cNvPr id="3" name="Rectángulo 2"/>
          <p:cNvSpPr/>
          <p:nvPr/>
        </p:nvSpPr>
        <p:spPr>
          <a:xfrm>
            <a:off x="627530" y="1488945"/>
            <a:ext cx="7969625" cy="2372060"/>
          </a:xfrm>
          <a:prstGeom prst="rect">
            <a:avLst/>
          </a:prstGeom>
        </p:spPr>
        <p:txBody>
          <a:bodyPr wrap="square">
            <a:spAutoFit/>
          </a:bodyPr>
          <a:lstStyle/>
          <a:p>
            <a:pPr algn="just">
              <a:lnSpc>
                <a:spcPct val="107000"/>
              </a:lnSpc>
              <a:spcAft>
                <a:spcPts val="800"/>
              </a:spcAft>
            </a:pPr>
            <a:r>
              <a:rPr lang="es-CO" b="1" dirty="0" smtClean="0">
                <a:latin typeface="+mj-lt"/>
                <a:ea typeface="Calibri" panose="020F0502020204030204" pitchFamily="34" charset="0"/>
                <a:cs typeface="Times New Roman" panose="02020603050405020304" pitchFamily="18" charset="0"/>
              </a:rPr>
              <a:t>EL </a:t>
            </a:r>
            <a:r>
              <a:rPr lang="es-CO" b="1" dirty="0">
                <a:latin typeface="+mj-lt"/>
                <a:ea typeface="Calibri" panose="020F0502020204030204" pitchFamily="34" charset="0"/>
                <a:cs typeface="Times New Roman" panose="02020603050405020304" pitchFamily="18" charset="0"/>
              </a:rPr>
              <a:t>TEXTO:</a:t>
            </a:r>
          </a:p>
          <a:p>
            <a:pPr algn="just">
              <a:lnSpc>
                <a:spcPct val="107000"/>
              </a:lnSpc>
              <a:spcAft>
                <a:spcPts val="800"/>
              </a:spcAft>
            </a:pPr>
            <a:r>
              <a:rPr lang="es-CO" dirty="0">
                <a:ea typeface="Calibri" panose="020F0502020204030204" pitchFamily="34" charset="0"/>
                <a:cs typeface="Calibri" panose="020F0502020204030204" pitchFamily="34" charset="0"/>
              </a:rPr>
              <a:t>Se compone por dos palabras, SOFT, como abreviatura de Software, que nos evidencia de inmediato el tipo de proyecto, es decir tecnológico, e INVENTORY que en español significa Inventario, lo que nos entrega el sentido de nuestro proyecto, que tipo de proyecto tecnológico es y su enfoque, un software de inventario.</a:t>
            </a:r>
            <a:endParaRPr lang="es-CO" dirty="0">
              <a:ea typeface="Calibri" panose="020F0502020204030204" pitchFamily="34" charset="0"/>
              <a:cs typeface="Times New Roman" panose="02020603050405020304" pitchFamily="18" charset="0"/>
            </a:endParaRPr>
          </a:p>
          <a:p>
            <a:pPr algn="just">
              <a:lnSpc>
                <a:spcPct val="107000"/>
              </a:lnSpc>
              <a:spcAft>
                <a:spcPts val="800"/>
              </a:spcAft>
            </a:pPr>
            <a:r>
              <a:rPr lang="es-CO" dirty="0">
                <a:ea typeface="Calibri" panose="020F0502020204030204" pitchFamily="34" charset="0"/>
                <a:cs typeface="Calibri" panose="020F0502020204030204" pitchFamily="34" charset="0"/>
              </a:rPr>
              <a:t>La tipografía utilizada nos evoca seriedad, firmeza y a la vez innovación, reforzando la simbología de nuestra imagen.</a:t>
            </a:r>
            <a:endParaRPr lang="es-CO" dirty="0">
              <a:effectLst/>
              <a:ea typeface="Calibri" panose="020F0502020204030204" pitchFamily="34" charset="0"/>
              <a:cs typeface="Times New Roman" panose="02020603050405020304" pitchFamily="18" charset="0"/>
            </a:endParaRPr>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64314" b="18431"/>
          <a:stretch/>
        </p:blipFill>
        <p:spPr>
          <a:xfrm>
            <a:off x="1232023" y="3923760"/>
            <a:ext cx="6357224" cy="887507"/>
          </a:xfrm>
          <a:prstGeom prst="rect">
            <a:avLst/>
          </a:prstGeom>
        </p:spPr>
      </p:pic>
    </p:spTree>
    <p:extLst>
      <p:ext uri="{BB962C8B-B14F-4D97-AF65-F5344CB8AC3E}">
        <p14:creationId xmlns:p14="http://schemas.microsoft.com/office/powerpoint/2010/main" val="23409194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6050" y="181766"/>
            <a:ext cx="5070234" cy="646331"/>
          </a:xfrm>
          <a:prstGeom prst="rect">
            <a:avLst/>
          </a:prstGeom>
        </p:spPr>
        <p:txBody>
          <a:bodyPr wrap="none">
            <a:spAutoFit/>
          </a:bodyPr>
          <a:lstStyle/>
          <a:p>
            <a:r>
              <a:rPr lang="es-ES" sz="3600" b="1" dirty="0">
                <a:solidFill>
                  <a:schemeClr val="bg1"/>
                </a:solidFill>
                <a:latin typeface="+mj-lt"/>
              </a:rPr>
              <a:t>JUSTIFICACIÓN DEL LOGO</a:t>
            </a:r>
            <a:endParaRPr lang="es-CO" dirty="0">
              <a:solidFill>
                <a:schemeClr val="bg1"/>
              </a:solidFill>
              <a:latin typeface="+mj-lt"/>
            </a:endParaRPr>
          </a:p>
        </p:txBody>
      </p:sp>
      <p:sp>
        <p:nvSpPr>
          <p:cNvPr id="3" name="Rectángulo 2"/>
          <p:cNvSpPr/>
          <p:nvPr/>
        </p:nvSpPr>
        <p:spPr>
          <a:xfrm>
            <a:off x="564777" y="1756119"/>
            <a:ext cx="4258234" cy="2565831"/>
          </a:xfrm>
          <a:prstGeom prst="rect">
            <a:avLst/>
          </a:prstGeom>
        </p:spPr>
        <p:txBody>
          <a:bodyPr wrap="square">
            <a:spAutoFit/>
          </a:bodyPr>
          <a:lstStyle/>
          <a:p>
            <a:pPr algn="just">
              <a:lnSpc>
                <a:spcPct val="107000"/>
              </a:lnSpc>
              <a:spcAft>
                <a:spcPts val="800"/>
              </a:spcAft>
            </a:pPr>
            <a:r>
              <a:rPr lang="es-CO" b="1" dirty="0">
                <a:latin typeface="+mj-lt"/>
                <a:ea typeface="Calibri" panose="020F0502020204030204" pitchFamily="34" charset="0"/>
                <a:cs typeface="Times New Roman" panose="02020603050405020304" pitchFamily="18" charset="0"/>
              </a:rPr>
              <a:t>EL COLOR:</a:t>
            </a:r>
          </a:p>
          <a:p>
            <a:pPr algn="just">
              <a:lnSpc>
                <a:spcPct val="107000"/>
              </a:lnSpc>
              <a:spcAft>
                <a:spcPts val="800"/>
              </a:spcAft>
            </a:pPr>
            <a:r>
              <a:rPr lang="es-CO" dirty="0">
                <a:ea typeface="Calibri" panose="020F0502020204030204" pitchFamily="34" charset="0"/>
                <a:cs typeface="Calibri" panose="020F0502020204030204" pitchFamily="34" charset="0"/>
              </a:rPr>
              <a:t>El azul Oscuro escogido para nuestra imagen simboliza la profundidad del mar, generando calma y responsabilidad, su tono es fuerza y seguridad; representa también las cualidades de lo masculino, como son la ciencia, inteligencia y concentración.</a:t>
            </a:r>
            <a:endParaRPr lang="es-CO" dirty="0">
              <a:effectLst/>
              <a:ea typeface="Calibri" panose="020F0502020204030204" pitchFamily="34" charset="0"/>
              <a:cs typeface="Times New Roman" panose="02020603050405020304" pitchFamily="18" charset="0"/>
            </a:endParaRPr>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7284" t="11852" r="17144" b="13551"/>
          <a:stretch/>
        </p:blipFill>
        <p:spPr>
          <a:xfrm>
            <a:off x="4840940" y="1147483"/>
            <a:ext cx="4168590" cy="3836894"/>
          </a:xfrm>
          <a:prstGeom prst="rect">
            <a:avLst/>
          </a:prstGeom>
        </p:spPr>
      </p:pic>
    </p:spTree>
    <p:extLst>
      <p:ext uri="{BB962C8B-B14F-4D97-AF65-F5344CB8AC3E}">
        <p14:creationId xmlns:p14="http://schemas.microsoft.com/office/powerpoint/2010/main" val="2931013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953871" y="930158"/>
            <a:ext cx="3236258" cy="1446550"/>
          </a:xfrm>
          <a:prstGeom prst="rect">
            <a:avLst/>
          </a:prstGeom>
        </p:spPr>
        <p:txBody>
          <a:bodyPr wrap="square">
            <a:spAutoFit/>
          </a:bodyPr>
          <a:lstStyle/>
          <a:p>
            <a:pPr algn="ctr"/>
            <a:r>
              <a:rPr lang="es-CO" sz="3200" b="1" dirty="0">
                <a:solidFill>
                  <a:srgbClr val="404040"/>
                </a:solidFill>
                <a:latin typeface="+mj-lt"/>
                <a:cs typeface="Arial" panose="020B0604020202020204" pitchFamily="34" charset="0"/>
              </a:rPr>
              <a:t>INTEGRANTES</a:t>
            </a:r>
            <a:endParaRPr lang="es-CO" sz="3200" dirty="0">
              <a:latin typeface="+mj-lt"/>
              <a:cs typeface="Arial" panose="020B0604020202020204" pitchFamily="34" charset="0"/>
            </a:endParaRPr>
          </a:p>
          <a:p>
            <a:pPr algn="ctr"/>
            <a:r>
              <a:rPr lang="es-CO" sz="2800" dirty="0">
                <a:latin typeface="+mj-lt"/>
              </a:rPr>
              <a:t/>
            </a:r>
            <a:br>
              <a:rPr lang="es-CO" sz="2800" dirty="0">
                <a:latin typeface="+mj-lt"/>
              </a:rPr>
            </a:br>
            <a:endParaRPr lang="es-CO" sz="2800" dirty="0">
              <a:latin typeface="+mj-lt"/>
            </a:endParaRPr>
          </a:p>
        </p:txBody>
      </p:sp>
      <p:sp>
        <p:nvSpPr>
          <p:cNvPr id="4" name="Rectángulo 3"/>
          <p:cNvSpPr/>
          <p:nvPr/>
        </p:nvSpPr>
        <p:spPr>
          <a:xfrm>
            <a:off x="2286000" y="2030310"/>
            <a:ext cx="4572000" cy="2123658"/>
          </a:xfrm>
          <a:prstGeom prst="rect">
            <a:avLst/>
          </a:prstGeom>
        </p:spPr>
        <p:txBody>
          <a:bodyPr>
            <a:spAutoFit/>
          </a:bodyPr>
          <a:lstStyle/>
          <a:p>
            <a:pPr algn="ctr"/>
            <a:r>
              <a:rPr lang="pt-BR" sz="2000" dirty="0">
                <a:solidFill>
                  <a:srgbClr val="000000"/>
                </a:solidFill>
                <a:latin typeface="Arial" panose="020B0604020202020204" pitchFamily="34" charset="0"/>
              </a:rPr>
              <a:t> </a:t>
            </a:r>
            <a:endParaRPr lang="pt-BR" sz="2000" dirty="0" smtClean="0">
              <a:solidFill>
                <a:srgbClr val="000000"/>
              </a:solidFill>
              <a:latin typeface="Arial" panose="020B0604020202020204" pitchFamily="34" charset="0"/>
            </a:endParaRPr>
          </a:p>
          <a:p>
            <a:pPr algn="ctr"/>
            <a:r>
              <a:rPr lang="pt-BR" sz="2400" dirty="0">
                <a:solidFill>
                  <a:srgbClr val="000000"/>
                </a:solidFill>
                <a:cs typeface="Arial" panose="020B0604020202020204" pitchFamily="34" charset="0"/>
              </a:rPr>
              <a:t>ANDRES </a:t>
            </a:r>
            <a:r>
              <a:rPr lang="pt-BR" sz="2400" dirty="0" smtClean="0">
                <a:solidFill>
                  <a:srgbClr val="000000"/>
                </a:solidFill>
                <a:cs typeface="Arial" panose="020B0604020202020204" pitchFamily="34" charset="0"/>
              </a:rPr>
              <a:t>AGUDELO</a:t>
            </a:r>
            <a:endParaRPr lang="pt-BR" sz="2400" dirty="0">
              <a:cs typeface="Arial" panose="020B0604020202020204" pitchFamily="34" charset="0"/>
            </a:endParaRPr>
          </a:p>
          <a:p>
            <a:pPr algn="ctr"/>
            <a:r>
              <a:rPr lang="pt-BR" sz="2400" dirty="0">
                <a:solidFill>
                  <a:srgbClr val="000000"/>
                </a:solidFill>
                <a:cs typeface="Arial" panose="020B0604020202020204" pitchFamily="34" charset="0"/>
              </a:rPr>
              <a:t>EDWAR </a:t>
            </a:r>
            <a:r>
              <a:rPr lang="pt-BR" sz="2400" dirty="0" smtClean="0">
                <a:solidFill>
                  <a:srgbClr val="000000"/>
                </a:solidFill>
                <a:cs typeface="Arial" panose="020B0604020202020204" pitchFamily="34" charset="0"/>
              </a:rPr>
              <a:t>VALENCIA</a:t>
            </a:r>
          </a:p>
          <a:p>
            <a:pPr algn="ctr"/>
            <a:r>
              <a:rPr lang="pt-BR" sz="2400" dirty="0">
                <a:solidFill>
                  <a:srgbClr val="000000"/>
                </a:solidFill>
                <a:cs typeface="Arial" panose="020B0604020202020204" pitchFamily="34" charset="0"/>
              </a:rPr>
              <a:t>JORGE MONTOYA</a:t>
            </a:r>
            <a:endParaRPr lang="pt-BR" sz="2400" dirty="0">
              <a:cs typeface="Arial" panose="020B0604020202020204" pitchFamily="34" charset="0"/>
            </a:endParaRPr>
          </a:p>
          <a:p>
            <a:r>
              <a:rPr lang="pt-BR" sz="2000" dirty="0"/>
              <a:t/>
            </a:r>
            <a:br>
              <a:rPr lang="pt-BR" sz="2000" dirty="0"/>
            </a:br>
            <a:endParaRPr lang="es-CO" sz="2000" dirty="0"/>
          </a:p>
        </p:txBody>
      </p:sp>
      <p:pic>
        <p:nvPicPr>
          <p:cNvPr id="5" name="Imagen 4"/>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1510" t="7237" r="10077" b="13555"/>
          <a:stretch/>
        </p:blipFill>
        <p:spPr>
          <a:xfrm>
            <a:off x="81023" y="4043905"/>
            <a:ext cx="1261640" cy="972273"/>
          </a:xfrm>
          <a:prstGeom prst="rect">
            <a:avLst/>
          </a:prstGeom>
          <a:effectLst/>
        </p:spPr>
      </p:pic>
    </p:spTree>
    <p:extLst>
      <p:ext uri="{BB962C8B-B14F-4D97-AF65-F5344CB8AC3E}">
        <p14:creationId xmlns:p14="http://schemas.microsoft.com/office/powerpoint/2010/main" val="2434189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6709048" cy="646331"/>
          </a:xfrm>
          <a:prstGeom prst="rect">
            <a:avLst/>
          </a:prstGeom>
          <a:noFill/>
        </p:spPr>
        <p:txBody>
          <a:bodyPr wrap="square" rtlCol="0">
            <a:spAutoFit/>
          </a:bodyPr>
          <a:lstStyle/>
          <a:p>
            <a:r>
              <a:rPr lang="es-ES" sz="3600" b="1" dirty="0">
                <a:solidFill>
                  <a:schemeClr val="bg1"/>
                </a:solidFill>
              </a:rPr>
              <a:t>PROBLEMA </a:t>
            </a:r>
          </a:p>
        </p:txBody>
      </p:sp>
      <p:sp>
        <p:nvSpPr>
          <p:cNvPr id="3" name="Rectángulo 2"/>
          <p:cNvSpPr/>
          <p:nvPr/>
        </p:nvSpPr>
        <p:spPr>
          <a:xfrm>
            <a:off x="519953" y="1898561"/>
            <a:ext cx="8050306" cy="1938992"/>
          </a:xfrm>
          <a:prstGeom prst="rect">
            <a:avLst/>
          </a:prstGeom>
        </p:spPr>
        <p:txBody>
          <a:bodyPr wrap="square">
            <a:spAutoFit/>
          </a:bodyPr>
          <a:lstStyle/>
          <a:p>
            <a:pPr algn="just"/>
            <a:r>
              <a:rPr lang="es-ES" sz="2000" dirty="0"/>
              <a:t>El HGM (Hospital General de Medellín) no cuenta con un software eficiente que les brinde el control y seguimiento de sus activos tecnológicos, para así evitar la pérdida de los mismos. El proceso que se realiza actualmente recolecta la información de manera manual, esto provoca errores de </a:t>
            </a:r>
            <a:r>
              <a:rPr lang="es-ES" sz="2000" dirty="0" smtClean="0"/>
              <a:t>digitación </a:t>
            </a:r>
            <a:r>
              <a:rPr lang="es-ES" sz="2000" dirty="0"/>
              <a:t>teniendo pérdidas de datos, también da como resultado que la información no está disponible en tiempo real. </a:t>
            </a:r>
            <a:endParaRPr lang="es-CO" sz="2000" dirty="0"/>
          </a:p>
        </p:txBody>
      </p:sp>
      <p:pic>
        <p:nvPicPr>
          <p:cNvPr id="4" name="Imagen 3"/>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1510" t="7237" r="10077" b="13555"/>
          <a:stretch/>
        </p:blipFill>
        <p:spPr>
          <a:xfrm>
            <a:off x="81023" y="4043905"/>
            <a:ext cx="1261640" cy="972273"/>
          </a:xfrm>
          <a:prstGeom prst="rect">
            <a:avLst/>
          </a:prstGeom>
          <a:effectLst/>
        </p:spPr>
      </p:pic>
    </p:spTree>
    <p:extLst>
      <p:ext uri="{BB962C8B-B14F-4D97-AF65-F5344CB8AC3E}">
        <p14:creationId xmlns:p14="http://schemas.microsoft.com/office/powerpoint/2010/main" val="1354403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2724" y="216907"/>
            <a:ext cx="6620659" cy="658835"/>
          </a:xfrm>
          <a:prstGeom prst="rect">
            <a:avLst/>
          </a:prstGeom>
        </p:spPr>
        <p:txBody>
          <a:bodyPr wrap="none">
            <a:spAutoFit/>
          </a:bodyPr>
          <a:lstStyle/>
          <a:p>
            <a:pPr>
              <a:lnSpc>
                <a:spcPct val="107000"/>
              </a:lnSpc>
              <a:spcAft>
                <a:spcPts val="800"/>
              </a:spcAft>
            </a:pPr>
            <a:r>
              <a:rPr lang="es-CO" sz="3600" b="1" dirty="0">
                <a:solidFill>
                  <a:schemeClr val="bg1"/>
                </a:solidFill>
                <a:latin typeface="+mj-lt"/>
                <a:ea typeface="Calibri" panose="020F0502020204030204" pitchFamily="34" charset="0"/>
                <a:cs typeface="Times New Roman" panose="02020603050405020304" pitchFamily="18" charset="0"/>
              </a:rPr>
              <a:t>PLANTEAMIENTO DEL PROBLEMA</a:t>
            </a:r>
            <a:endParaRPr lang="es-CO" sz="2800" dirty="0">
              <a:solidFill>
                <a:schemeClr val="bg1"/>
              </a:solidFill>
              <a:effectLst/>
              <a:latin typeface="+mj-lt"/>
              <a:ea typeface="Calibri" panose="020F0502020204030204" pitchFamily="34" charset="0"/>
              <a:cs typeface="Times New Roman" panose="02020603050405020304" pitchFamily="18" charset="0"/>
            </a:endParaRPr>
          </a:p>
        </p:txBody>
      </p:sp>
      <p:sp>
        <p:nvSpPr>
          <p:cNvPr id="3" name="Rectángulo 2"/>
          <p:cNvSpPr/>
          <p:nvPr/>
        </p:nvSpPr>
        <p:spPr>
          <a:xfrm>
            <a:off x="493058" y="1833994"/>
            <a:ext cx="7958229" cy="1323439"/>
          </a:xfrm>
          <a:prstGeom prst="rect">
            <a:avLst/>
          </a:prstGeom>
        </p:spPr>
        <p:txBody>
          <a:bodyPr wrap="square">
            <a:spAutoFit/>
          </a:bodyPr>
          <a:lstStyle/>
          <a:p>
            <a:pPr algn="just"/>
            <a:r>
              <a:rPr lang="es-ES" sz="2000" dirty="0">
                <a:latin typeface="Arial" panose="020B0604020202020204" pitchFamily="34" charset="0"/>
              </a:rPr>
              <a:t>Evidenciando la problemática dentro del HGM (Hospital General de Medellín) de tener un control real y estricto en los datos que alimentan el inventario, se desarrollará el aplicativo para evitar la pérdida de los activos tecnológicos (Computadores y/o partes).  </a:t>
            </a:r>
            <a:endParaRPr lang="es-CO" sz="2000" dirty="0"/>
          </a:p>
        </p:txBody>
      </p:sp>
      <p:pic>
        <p:nvPicPr>
          <p:cNvPr id="4" name="Imagen 3"/>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1510" t="7237" r="10077" b="13555"/>
          <a:stretch/>
        </p:blipFill>
        <p:spPr>
          <a:xfrm>
            <a:off x="81023" y="4043905"/>
            <a:ext cx="1261640" cy="972273"/>
          </a:xfrm>
          <a:prstGeom prst="rect">
            <a:avLst/>
          </a:prstGeom>
          <a:effectLst/>
        </p:spPr>
      </p:pic>
    </p:spTree>
    <p:extLst>
      <p:ext uri="{BB962C8B-B14F-4D97-AF65-F5344CB8AC3E}">
        <p14:creationId xmlns:p14="http://schemas.microsoft.com/office/powerpoint/2010/main" val="3059271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6709048" cy="646331"/>
          </a:xfrm>
          <a:prstGeom prst="rect">
            <a:avLst/>
          </a:prstGeom>
          <a:noFill/>
        </p:spPr>
        <p:txBody>
          <a:bodyPr wrap="square" rtlCol="0">
            <a:spAutoFit/>
          </a:bodyPr>
          <a:lstStyle/>
          <a:p>
            <a:r>
              <a:rPr lang="es-ES" sz="3600" b="1" dirty="0">
                <a:solidFill>
                  <a:schemeClr val="bg1"/>
                </a:solidFill>
              </a:rPr>
              <a:t>Á</a:t>
            </a:r>
            <a:r>
              <a:rPr lang="es-ES" sz="3600" b="1" dirty="0" smtClean="0">
                <a:solidFill>
                  <a:schemeClr val="bg1"/>
                </a:solidFill>
              </a:rPr>
              <a:t>RBOL </a:t>
            </a:r>
            <a:r>
              <a:rPr lang="es-ES" sz="3600" b="1" dirty="0">
                <a:solidFill>
                  <a:schemeClr val="bg1"/>
                </a:solidFill>
              </a:rPr>
              <a:t>DE </a:t>
            </a:r>
            <a:r>
              <a:rPr lang="es-ES" sz="3600" b="1" dirty="0" smtClean="0">
                <a:solidFill>
                  <a:schemeClr val="bg1"/>
                </a:solidFill>
              </a:rPr>
              <a:t>PROBLEMAS </a:t>
            </a:r>
            <a:endParaRPr lang="es-ES" sz="3600" b="1" dirty="0">
              <a:solidFill>
                <a:schemeClr val="bg1"/>
              </a:solidFill>
            </a:endParaRPr>
          </a:p>
        </p:txBody>
      </p:sp>
      <p:pic>
        <p:nvPicPr>
          <p:cNvPr id="1026" name="Picture 2" descr="https://lh5.googleusercontent.com/603Z8ndVOM3hsRAtxexBZa_DAXyOI_kG2RxV29UUl3U3FsfnaOOaAV8EIXO2ZOvla18TX86NCfI1dyGrdaqHPN1ffym5w2modtYxtWWB2PD3EHtcyPCT1l2IBo9vrXI_APBFQWC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2368"/>
            <a:ext cx="9144000" cy="413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290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6709048" cy="646331"/>
          </a:xfrm>
          <a:prstGeom prst="rect">
            <a:avLst/>
          </a:prstGeom>
          <a:noFill/>
        </p:spPr>
        <p:txBody>
          <a:bodyPr wrap="square" rtlCol="0">
            <a:spAutoFit/>
          </a:bodyPr>
          <a:lstStyle/>
          <a:p>
            <a:r>
              <a:rPr lang="es-ES" sz="3600" b="1" dirty="0">
                <a:solidFill>
                  <a:schemeClr val="bg1"/>
                </a:solidFill>
              </a:rPr>
              <a:t>Á</a:t>
            </a:r>
            <a:r>
              <a:rPr lang="es-ES" sz="3600" b="1" dirty="0" smtClean="0">
                <a:solidFill>
                  <a:schemeClr val="bg1"/>
                </a:solidFill>
              </a:rPr>
              <a:t>RBOL </a:t>
            </a:r>
            <a:r>
              <a:rPr lang="es-ES" sz="3600" b="1" dirty="0">
                <a:solidFill>
                  <a:schemeClr val="bg1"/>
                </a:solidFill>
              </a:rPr>
              <a:t>DE SOLUCIONES </a:t>
            </a:r>
          </a:p>
        </p:txBody>
      </p:sp>
      <p:sp>
        <p:nvSpPr>
          <p:cNvPr id="6" name="CuadroTexto 5">
            <a:extLst>
              <a:ext uri="{FF2B5EF4-FFF2-40B4-BE49-F238E27FC236}">
                <a16:creationId xmlns:a16="http://schemas.microsoft.com/office/drawing/2014/main" id="{9B5E4076-023C-4503-98EE-21730C3F12A1}"/>
              </a:ext>
            </a:extLst>
          </p:cNvPr>
          <p:cNvSpPr txBox="1"/>
          <p:nvPr/>
        </p:nvSpPr>
        <p:spPr>
          <a:xfrm>
            <a:off x="382868" y="2065897"/>
            <a:ext cx="8208239" cy="400110"/>
          </a:xfrm>
          <a:prstGeom prst="rect">
            <a:avLst/>
          </a:prstGeom>
          <a:noFill/>
        </p:spPr>
        <p:txBody>
          <a:bodyPr wrap="square" rtlCol="0">
            <a:spAutoFit/>
          </a:bodyPr>
          <a:lstStyle/>
          <a:p>
            <a:endParaRPr lang="es-CO" sz="2000" dirty="0"/>
          </a:p>
        </p:txBody>
      </p:sp>
      <p:pic>
        <p:nvPicPr>
          <p:cNvPr id="2050" name="Picture 2" descr="https://lh5.googleusercontent.com/j-cc55ciII5biEBj6ITNhEUrqFejKHTd92hsMtuPT_lWiwjp4S0MzW44X-UokjQk93dFR8NPjzAKGymiIu0urPwBuhrhwCKM2FcDLU-RSMxfLuSmedtgl3Pb7y59o9JGe_NGEnf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72495"/>
            <a:ext cx="9143999" cy="4071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395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98782" y="226590"/>
            <a:ext cx="3069751" cy="646331"/>
          </a:xfrm>
          <a:prstGeom prst="rect">
            <a:avLst/>
          </a:prstGeom>
        </p:spPr>
        <p:txBody>
          <a:bodyPr wrap="none">
            <a:spAutoFit/>
          </a:bodyPr>
          <a:lstStyle/>
          <a:p>
            <a:r>
              <a:rPr lang="es-ES" sz="3600" b="1" dirty="0" smtClean="0">
                <a:solidFill>
                  <a:schemeClr val="bg1"/>
                </a:solidFill>
              </a:rPr>
              <a:t>MAPA MENTAL</a:t>
            </a:r>
            <a:endParaRPr lang="es-ES" sz="3600" b="1" dirty="0">
              <a:solidFill>
                <a:schemeClr val="bg1"/>
              </a:solidFill>
            </a:endParaRPr>
          </a:p>
        </p:txBody>
      </p:sp>
      <p:pic>
        <p:nvPicPr>
          <p:cNvPr id="6146" name="Picture 2" descr="https://lh3.googleusercontent.com/od5Z4zUv6Y1vBDQuj5dZIZP5DfLO6RS4un7DlzKuvdSlUEJW9umiMGoa-0KY9o-5cna_2vH4xer_0iHujvxfXh-YJ-0quYP2a-pzm5fQMDLyrrggzR5kB17OQLfokDznlZ9XAEb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4730"/>
            <a:ext cx="9144000" cy="405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65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6709048" cy="646331"/>
          </a:xfrm>
          <a:prstGeom prst="rect">
            <a:avLst/>
          </a:prstGeom>
          <a:noFill/>
        </p:spPr>
        <p:txBody>
          <a:bodyPr wrap="square" rtlCol="0">
            <a:spAutoFit/>
          </a:bodyPr>
          <a:lstStyle/>
          <a:p>
            <a:r>
              <a:rPr lang="es-ES" sz="3600" b="1" dirty="0">
                <a:solidFill>
                  <a:schemeClr val="bg1"/>
                </a:solidFill>
              </a:rPr>
              <a:t>OBJETIVO GENERAL</a:t>
            </a:r>
          </a:p>
        </p:txBody>
      </p:sp>
      <p:sp>
        <p:nvSpPr>
          <p:cNvPr id="6" name="CuadroTexto 5">
            <a:extLst>
              <a:ext uri="{FF2B5EF4-FFF2-40B4-BE49-F238E27FC236}">
                <a16:creationId xmlns:a16="http://schemas.microsoft.com/office/drawing/2014/main" id="{9B5E4076-023C-4503-98EE-21730C3F12A1}"/>
              </a:ext>
            </a:extLst>
          </p:cNvPr>
          <p:cNvSpPr txBox="1"/>
          <p:nvPr/>
        </p:nvSpPr>
        <p:spPr>
          <a:xfrm>
            <a:off x="609600" y="1812096"/>
            <a:ext cx="8066519" cy="1015663"/>
          </a:xfrm>
          <a:prstGeom prst="rect">
            <a:avLst/>
          </a:prstGeom>
          <a:noFill/>
        </p:spPr>
        <p:txBody>
          <a:bodyPr wrap="square" rtlCol="0">
            <a:spAutoFit/>
          </a:bodyPr>
          <a:lstStyle/>
          <a:p>
            <a:pPr algn="just"/>
            <a:r>
              <a:rPr lang="es-ES" sz="2000" dirty="0"/>
              <a:t>Diseñar y desarrollar un aplicativo web para el control del inventario de los bienes tecnológicos del HGM (Hospital General de Medellín). Con el fin de optimizar los procesos dentro del área de inventarios.</a:t>
            </a:r>
            <a:endParaRPr lang="es-CO" sz="2000" dirty="0"/>
          </a:p>
        </p:txBody>
      </p:sp>
      <p:pic>
        <p:nvPicPr>
          <p:cNvPr id="4" name="Imagen 3"/>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1510" t="7237" r="10077" b="13555"/>
          <a:stretch/>
        </p:blipFill>
        <p:spPr>
          <a:xfrm>
            <a:off x="81023" y="4043905"/>
            <a:ext cx="1261640" cy="972273"/>
          </a:xfrm>
          <a:prstGeom prst="rect">
            <a:avLst/>
          </a:prstGeom>
          <a:effectLst/>
        </p:spPr>
      </p:pic>
    </p:spTree>
    <p:extLst>
      <p:ext uri="{BB962C8B-B14F-4D97-AF65-F5344CB8AC3E}">
        <p14:creationId xmlns:p14="http://schemas.microsoft.com/office/powerpoint/2010/main" val="2342198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1204</TotalTime>
  <Words>939</Words>
  <Application>Microsoft Office PowerPoint</Application>
  <PresentationFormat>Presentación en pantalla (16:9)</PresentationFormat>
  <Paragraphs>95</Paragraphs>
  <Slides>26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Jorge Armando Montoya Arroyave</cp:lastModifiedBy>
  <cp:revision>98</cp:revision>
  <dcterms:created xsi:type="dcterms:W3CDTF">2019-11-27T03:16:21Z</dcterms:created>
  <dcterms:modified xsi:type="dcterms:W3CDTF">2020-10-08T01:42:44Z</dcterms:modified>
</cp:coreProperties>
</file>