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charts/chart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84" r:id="rId3"/>
    <p:sldId id="281" r:id="rId4"/>
    <p:sldId id="282" r:id="rId5"/>
    <p:sldId id="285" r:id="rId6"/>
    <p:sldId id="286" r:id="rId7"/>
    <p:sldId id="287" r:id="rId8"/>
    <p:sldId id="257" r:id="rId9"/>
    <p:sldId id="259" r:id="rId10"/>
    <p:sldId id="260" r:id="rId11"/>
    <p:sldId id="261" r:id="rId12"/>
    <p:sldId id="262" r:id="rId13"/>
    <p:sldId id="283" r:id="rId14"/>
    <p:sldId id="264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4" r:id="rId23"/>
    <p:sldId id="271" r:id="rId24"/>
    <p:sldId id="272" r:id="rId25"/>
    <p:sldId id="273" r:id="rId26"/>
    <p:sldId id="288" r:id="rId27"/>
    <p:sldId id="280" r:id="rId28"/>
    <p:sldId id="275" r:id="rId29"/>
    <p:sldId id="276" r:id="rId30"/>
    <p:sldId id="277" r:id="rId31"/>
    <p:sldId id="278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ropbox\CoMP_workspace\sim\Debug\results\raw_data2\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ropbox\CoMP_workspace\sim\Debug\results\raw_data2\dat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ropbox\CoMP_workspace\sim\Debug\results\raw_data2\dat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ropbox\CoMP_workspace\sim\Debug\results\raw_data3\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ropbox\CoMP_workspace\sim\Debug\results\raw_data3\data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ropbox\CoMP_workspace\sim\Debug\results\raw_data3\data.xlsx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 user rate (b/s/Hz)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Static</c:v>
                </c:pt>
                <c:pt idx="1">
                  <c:v>Muting</c:v>
                </c:pt>
                <c:pt idx="2">
                  <c:v>DPS</c:v>
                </c:pt>
                <c:pt idx="3">
                  <c:v>DPS with muting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0.49330000000000013</c:v>
                </c:pt>
                <c:pt idx="1">
                  <c:v>0.48090000000000016</c:v>
                </c:pt>
                <c:pt idx="2">
                  <c:v>0.49130000000000013</c:v>
                </c:pt>
                <c:pt idx="3">
                  <c:v>0.48240000000000011</c:v>
                </c:pt>
              </c:numCache>
            </c:numRef>
          </c:val>
        </c:ser>
        <c:axId val="60479360"/>
        <c:axId val="60480896"/>
      </c:barChart>
      <c:catAx>
        <c:axId val="60479360"/>
        <c:scaling>
          <c:orientation val="minMax"/>
        </c:scaling>
        <c:axPos val="b"/>
        <c:tickLblPos val="nextTo"/>
        <c:crossAx val="60480896"/>
        <c:crosses val="autoZero"/>
        <c:auto val="1"/>
        <c:lblAlgn val="ctr"/>
        <c:lblOffset val="100"/>
      </c:catAx>
      <c:valAx>
        <c:axId val="60480896"/>
        <c:scaling>
          <c:orientation val="minMax"/>
        </c:scaling>
        <c:axPos val="l"/>
        <c:majorGridlines/>
        <c:numFmt formatCode="General" sourceLinked="1"/>
        <c:tickLblPos val="nextTo"/>
        <c:crossAx val="60479360"/>
        <c:crosses val="autoZero"/>
        <c:crossBetween val="between"/>
      </c:valAx>
    </c:plotArea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Sheet1!$C$1</c:f>
              <c:strCache>
                <c:ptCount val="1"/>
                <c:pt idx="0">
                  <c:v>Average cell edge rate (b/s/Hz)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Static</c:v>
                </c:pt>
                <c:pt idx="1">
                  <c:v>Muting</c:v>
                </c:pt>
                <c:pt idx="2">
                  <c:v>DPS</c:v>
                </c:pt>
                <c:pt idx="3">
                  <c:v>DPS with muting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0.11559999999999998</c:v>
                </c:pt>
                <c:pt idx="1">
                  <c:v>0.14360000000000001</c:v>
                </c:pt>
                <c:pt idx="2">
                  <c:v>0.14820000000000005</c:v>
                </c:pt>
                <c:pt idx="3">
                  <c:v>0.16569999999999999</c:v>
                </c:pt>
              </c:numCache>
            </c:numRef>
          </c:val>
        </c:ser>
        <c:axId val="93719552"/>
        <c:axId val="93770496"/>
      </c:barChart>
      <c:catAx>
        <c:axId val="93719552"/>
        <c:scaling>
          <c:orientation val="minMax"/>
        </c:scaling>
        <c:axPos val="b"/>
        <c:tickLblPos val="nextTo"/>
        <c:crossAx val="93770496"/>
        <c:crosses val="autoZero"/>
        <c:auto val="1"/>
        <c:lblAlgn val="ctr"/>
        <c:lblOffset val="100"/>
      </c:catAx>
      <c:valAx>
        <c:axId val="93770496"/>
        <c:scaling>
          <c:orientation val="minMax"/>
        </c:scaling>
        <c:axPos val="l"/>
        <c:majorGridlines/>
        <c:numFmt formatCode="General" sourceLinked="1"/>
        <c:tickLblPos val="nextTo"/>
        <c:crossAx val="93719552"/>
        <c:crosses val="autoZero"/>
        <c:crossBetween val="between"/>
      </c:valAx>
    </c:plotArea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/>
      <c:barChart>
        <c:barDir val="col"/>
        <c:grouping val="clustered"/>
        <c:ser>
          <c:idx val="3"/>
          <c:order val="0"/>
          <c:tx>
            <c:strRef>
              <c:f>Sheet1!$E$1</c:f>
              <c:strCache>
                <c:ptCount val="1"/>
                <c:pt idx="0">
                  <c:v>Geometric mean of user rates (b/s/Hz)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Static</c:v>
                </c:pt>
                <c:pt idx="1">
                  <c:v>Muting</c:v>
                </c:pt>
                <c:pt idx="2">
                  <c:v>DPS</c:v>
                </c:pt>
                <c:pt idx="3">
                  <c:v>DPS with muting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0.50930919044806178</c:v>
                </c:pt>
                <c:pt idx="1">
                  <c:v>0.51196449604966987</c:v>
                </c:pt>
                <c:pt idx="2">
                  <c:v>0.511452787450562</c:v>
                </c:pt>
                <c:pt idx="3">
                  <c:v>0.51324600851291857</c:v>
                </c:pt>
              </c:numCache>
            </c:numRef>
          </c:val>
        </c:ser>
        <c:axId val="94265728"/>
        <c:axId val="94267264"/>
      </c:barChart>
      <c:catAx>
        <c:axId val="94265728"/>
        <c:scaling>
          <c:orientation val="minMax"/>
        </c:scaling>
        <c:axPos val="b"/>
        <c:tickLblPos val="nextTo"/>
        <c:crossAx val="94267264"/>
        <c:crosses val="autoZero"/>
        <c:auto val="1"/>
        <c:lblAlgn val="ctr"/>
        <c:lblOffset val="100"/>
      </c:catAx>
      <c:valAx>
        <c:axId val="94267264"/>
        <c:scaling>
          <c:orientation val="minMax"/>
        </c:scaling>
        <c:axPos val="l"/>
        <c:majorGridlines/>
        <c:numFmt formatCode="General" sourceLinked="1"/>
        <c:tickLblPos val="nextTo"/>
        <c:crossAx val="94265728"/>
        <c:crosses val="autoZero"/>
        <c:crossBetween val="between"/>
      </c:valAx>
    </c:plotArea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 user rate (b/s/Hz)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Static</c:v>
                </c:pt>
                <c:pt idx="1">
                  <c:v>Muting</c:v>
                </c:pt>
                <c:pt idx="2">
                  <c:v>DPS</c:v>
                </c:pt>
                <c:pt idx="3">
                  <c:v>DPS with muting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0.32090000000000013</c:v>
                </c:pt>
                <c:pt idx="1">
                  <c:v>0.30680000000000013</c:v>
                </c:pt>
                <c:pt idx="2">
                  <c:v>0.32140000000000013</c:v>
                </c:pt>
                <c:pt idx="3">
                  <c:v>0.31520000000000009</c:v>
                </c:pt>
              </c:numCache>
            </c:numRef>
          </c:val>
        </c:ser>
        <c:axId val="94304128"/>
        <c:axId val="94305664"/>
      </c:barChart>
      <c:catAx>
        <c:axId val="94304128"/>
        <c:scaling>
          <c:orientation val="minMax"/>
        </c:scaling>
        <c:axPos val="b"/>
        <c:tickLblPos val="nextTo"/>
        <c:crossAx val="94305664"/>
        <c:crosses val="autoZero"/>
        <c:auto val="1"/>
        <c:lblAlgn val="ctr"/>
        <c:lblOffset val="100"/>
      </c:catAx>
      <c:valAx>
        <c:axId val="94305664"/>
        <c:scaling>
          <c:orientation val="minMax"/>
        </c:scaling>
        <c:axPos val="l"/>
        <c:majorGridlines/>
        <c:numFmt formatCode="General" sourceLinked="1"/>
        <c:tickLblPos val="nextTo"/>
        <c:crossAx val="94304128"/>
        <c:crosses val="autoZero"/>
        <c:crossBetween val="between"/>
      </c:valAx>
    </c:plotArea>
    <c:plotVisOnly val="1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Sheet1!$C$1</c:f>
              <c:strCache>
                <c:ptCount val="1"/>
                <c:pt idx="0">
                  <c:v>Average cell edge rate (b/s/Hz)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Static</c:v>
                </c:pt>
                <c:pt idx="1">
                  <c:v>Muting</c:v>
                </c:pt>
                <c:pt idx="2">
                  <c:v>DPS</c:v>
                </c:pt>
                <c:pt idx="3">
                  <c:v>DPS with muting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0.11360000000000002</c:v>
                </c:pt>
                <c:pt idx="1">
                  <c:v>0.12070000000000002</c:v>
                </c:pt>
                <c:pt idx="2">
                  <c:v>0.13009999999999999</c:v>
                </c:pt>
                <c:pt idx="3">
                  <c:v>0.14460000000000001</c:v>
                </c:pt>
              </c:numCache>
            </c:numRef>
          </c:val>
        </c:ser>
        <c:axId val="98929664"/>
        <c:axId val="98972416"/>
      </c:barChart>
      <c:catAx>
        <c:axId val="98929664"/>
        <c:scaling>
          <c:orientation val="minMax"/>
        </c:scaling>
        <c:axPos val="b"/>
        <c:tickLblPos val="nextTo"/>
        <c:crossAx val="98972416"/>
        <c:crosses val="autoZero"/>
        <c:auto val="1"/>
        <c:lblAlgn val="ctr"/>
        <c:lblOffset val="100"/>
      </c:catAx>
      <c:valAx>
        <c:axId val="98972416"/>
        <c:scaling>
          <c:orientation val="minMax"/>
        </c:scaling>
        <c:axPos val="l"/>
        <c:majorGridlines/>
        <c:numFmt formatCode="General" sourceLinked="1"/>
        <c:tickLblPos val="nextTo"/>
        <c:crossAx val="98929664"/>
        <c:crosses val="autoZero"/>
        <c:crossBetween val="between"/>
      </c:valAx>
    </c:plotArea>
    <c:plotVisOnly val="1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layout/>
    </c:title>
    <c:plotArea>
      <c:layout/>
      <c:barChart>
        <c:barDir val="col"/>
        <c:grouping val="clustered"/>
        <c:ser>
          <c:idx val="3"/>
          <c:order val="0"/>
          <c:tx>
            <c:strRef>
              <c:f>Sheet1!$E$1</c:f>
              <c:strCache>
                <c:ptCount val="1"/>
                <c:pt idx="0">
                  <c:v>Geometric mean of user rates (b/s/Hz)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Static</c:v>
                </c:pt>
                <c:pt idx="1">
                  <c:v>Muting</c:v>
                </c:pt>
                <c:pt idx="2">
                  <c:v>DPS</c:v>
                </c:pt>
                <c:pt idx="3">
                  <c:v>DPS with muting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0.2962356578575201</c:v>
                </c:pt>
                <c:pt idx="1">
                  <c:v>0.30212936270395746</c:v>
                </c:pt>
                <c:pt idx="2">
                  <c:v>0.30602147492462006</c:v>
                </c:pt>
                <c:pt idx="3">
                  <c:v>0.31245338154187036</c:v>
                </c:pt>
              </c:numCache>
            </c:numRef>
          </c:val>
        </c:ser>
        <c:axId val="98952320"/>
        <c:axId val="98953856"/>
      </c:barChart>
      <c:catAx>
        <c:axId val="98952320"/>
        <c:scaling>
          <c:orientation val="minMax"/>
        </c:scaling>
        <c:axPos val="b"/>
        <c:tickLblPos val="nextTo"/>
        <c:crossAx val="98953856"/>
        <c:crosses val="autoZero"/>
        <c:auto val="1"/>
        <c:lblAlgn val="ctr"/>
        <c:lblOffset val="100"/>
      </c:catAx>
      <c:valAx>
        <c:axId val="98953856"/>
        <c:scaling>
          <c:orientation val="minMax"/>
        </c:scaling>
        <c:axPos val="l"/>
        <c:majorGridlines/>
        <c:numFmt formatCode="General" sourceLinked="1"/>
        <c:tickLblPos val="nextTo"/>
        <c:crossAx val="98952320"/>
        <c:crosses val="autoZero"/>
        <c:crossBetween val="between"/>
      </c:valAx>
    </c:plotArea>
    <c:plotVisOnly val="1"/>
  </c:chart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52E893-14AF-4698-A2D5-DE869AAC133F}" type="datetimeFigureOut">
              <a:rPr lang="en-IN" smtClean="0"/>
              <a:pPr/>
              <a:t>18-07-2014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ABA1CC-39B5-446D-8CDE-67EB0DD390A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10.png"/><Relationship Id="rId5" Type="http://schemas.openxmlformats.org/officeDocument/2006/relationships/tags" Target="../tags/tag8.xml"/><Relationship Id="rId10" Type="http://schemas.openxmlformats.org/officeDocument/2006/relationships/image" Target="../media/image9.png"/><Relationship Id="rId4" Type="http://schemas.openxmlformats.org/officeDocument/2006/relationships/tags" Target="../tags/tag7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DPS and coordinated muting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Pranav </a:t>
            </a:r>
            <a:r>
              <a:rPr lang="en-IN" dirty="0" err="1" smtClean="0"/>
              <a:t>Sakulkar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211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User association and the scheduling decisions are taken simultaneously at every TTI</a:t>
            </a:r>
            <a:endParaRPr lang="en-IN" dirty="0"/>
          </a:p>
          <a:p>
            <a:r>
              <a:rPr lang="en-IN" dirty="0" smtClean="0"/>
              <a:t>The 2-cell joint PF scheduler: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When                  , conflict is resolved as follows: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331640" y="3132260"/>
            <a:ext cx="6192690" cy="1088828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331640" y="4797152"/>
            <a:ext cx="6400071" cy="1512168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979712" y="4293096"/>
            <a:ext cx="1618868" cy="2970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66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DPS with Coordinated Muting</a:t>
            </a:r>
            <a:endParaRPr lang="en-IN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User association, muting and scheduling decisions taken all at once</a:t>
            </a:r>
          </a:p>
          <a:p>
            <a:r>
              <a:rPr lang="en-IN" dirty="0" smtClean="0"/>
              <a:t>Joint scheduler is: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1560" y="3356992"/>
            <a:ext cx="8064896" cy="23762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05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75656" y="170080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 PSD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-174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dBm</a:t>
                      </a:r>
                      <a:r>
                        <a:rPr lang="en-US" baseline="0" dirty="0" smtClean="0"/>
                        <a:t>/Hz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</a:t>
                      </a:r>
                      <a:r>
                        <a:rPr lang="en-US" baseline="0" dirty="0" smtClean="0"/>
                        <a:t>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 </a:t>
                      </a:r>
                      <a:r>
                        <a:rPr lang="en-US" dirty="0" err="1" smtClean="0"/>
                        <a:t>dBm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Channel realizations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drops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r>
                        <a:rPr lang="en-US" baseline="0" dirty="0" smtClean="0"/>
                        <a:t> loss model (dB)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128.1 + 37.6 * log(d (km))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02832" cy="4876800"/>
          </a:xfrm>
        </p:spPr>
        <p:txBody>
          <a:bodyPr/>
          <a:lstStyle/>
          <a:p>
            <a:r>
              <a:rPr lang="en-US" dirty="0" smtClean="0"/>
              <a:t>19 cell cluster consisting of </a:t>
            </a:r>
          </a:p>
          <a:p>
            <a:pPr lvl="1"/>
            <a:r>
              <a:rPr lang="en-US" dirty="0" smtClean="0"/>
              <a:t>Tier-0: 1 cell</a:t>
            </a:r>
          </a:p>
          <a:p>
            <a:pPr lvl="1"/>
            <a:r>
              <a:rPr lang="en-US" dirty="0" smtClean="0"/>
              <a:t>Tier-I: 6 cells</a:t>
            </a:r>
          </a:p>
          <a:p>
            <a:pPr lvl="1"/>
            <a:r>
              <a:rPr lang="en-US" dirty="0" smtClean="0"/>
              <a:t>Tier-II: 12 cells</a:t>
            </a:r>
          </a:p>
          <a:p>
            <a:r>
              <a:rPr lang="en-US" dirty="0" smtClean="0"/>
              <a:t>Rates analyzed for tier-0 and tier-I cells</a:t>
            </a:r>
          </a:p>
          <a:p>
            <a:r>
              <a:rPr lang="en-US" dirty="0" smtClean="0"/>
              <a:t>Tier-II cells used for modeling interference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20330"/>
            <a:ext cx="3779670" cy="36368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94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cell</a:t>
            </a:r>
          </a:p>
          <a:p>
            <a:pPr lvl="1"/>
            <a:r>
              <a:rPr lang="en-US" dirty="0" smtClean="0"/>
              <a:t>10 centre users</a:t>
            </a:r>
          </a:p>
          <a:p>
            <a:pPr lvl="1"/>
            <a:r>
              <a:rPr lang="en-US" dirty="0" smtClean="0"/>
              <a:t>4 edge users</a:t>
            </a:r>
          </a:p>
          <a:p>
            <a:r>
              <a:rPr lang="en-US" dirty="0" smtClean="0"/>
              <a:t>Tier-I and tier-II cells</a:t>
            </a:r>
          </a:p>
          <a:p>
            <a:pPr lvl="1"/>
            <a:r>
              <a:rPr lang="en-US" dirty="0" smtClean="0"/>
              <a:t>10 centre users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1 - Imbalanced 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99592" y="4610100"/>
            <a:ext cx="7560840" cy="2247900"/>
          </a:xfrm>
        </p:spPr>
        <p:txBody>
          <a:bodyPr/>
          <a:lstStyle/>
          <a:p>
            <a:r>
              <a:rPr lang="en-US" dirty="0" smtClean="0"/>
              <a:t>Assigning the RBs according to max-PF criterion and not the max-rate criterion decreases average rate</a:t>
            </a:r>
          </a:p>
          <a:p>
            <a:r>
              <a:rPr lang="en-US" dirty="0" smtClean="0"/>
              <a:t>2.2% decrease from static to DPS with muting</a:t>
            </a:r>
            <a:endParaRPr lang="en-US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1547664" y="1556792"/>
          <a:ext cx="5760640" cy="309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Edge User Rates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39552" y="4941168"/>
            <a:ext cx="8153400" cy="1730896"/>
          </a:xfrm>
        </p:spPr>
        <p:txBody>
          <a:bodyPr/>
          <a:lstStyle/>
          <a:p>
            <a:r>
              <a:rPr lang="en-US" dirty="0" smtClean="0"/>
              <a:t>Improved rates for the intended beneficiaries, i.e. the cell-edge users</a:t>
            </a:r>
          </a:p>
          <a:p>
            <a:r>
              <a:rPr lang="en-US" dirty="0" smtClean="0"/>
              <a:t>43.3% improvement in rate for the cell-edge users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1475656" y="1628800"/>
          <a:ext cx="583264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Mean of the Rates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547664" y="1556792"/>
          <a:ext cx="5904656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539552" y="4941168"/>
            <a:ext cx="8208912" cy="19168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Maximization of the geometric mean (GM) of the rates is equivalent to maximization of sum-PF metric</a:t>
            </a:r>
          </a:p>
          <a:p>
            <a:r>
              <a:rPr lang="en-US" dirty="0" smtClean="0"/>
              <a:t>Muting techniques benefit from the rate-boosts in tier-II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CDFs</a:t>
            </a:r>
            <a:endParaRPr lang="en-US" dirty="0"/>
          </a:p>
        </p:txBody>
      </p:sp>
      <p:pic>
        <p:nvPicPr>
          <p:cNvPr id="6" name="Content Placeholder 5" descr="fig20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7343601" cy="4028781"/>
          </a:xfrm>
        </p:spPr>
      </p:pic>
      <p:sp>
        <p:nvSpPr>
          <p:cNvPr id="4" name="Content Placeholder 7"/>
          <p:cNvSpPr txBox="1">
            <a:spLocks/>
          </p:cNvSpPr>
          <p:nvPr/>
        </p:nvSpPr>
        <p:spPr>
          <a:xfrm>
            <a:off x="539552" y="5517232"/>
            <a:ext cx="8208912" cy="15567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lang="en-US" sz="2900" dirty="0" smtClean="0"/>
              <a:t>-rate users are critical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noProof="0" dirty="0" smtClean="0"/>
              <a:t>Any improvement in rate for these users is significant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CDFs - Zoomed</a:t>
            </a:r>
            <a:endParaRPr lang="en-US" dirty="0"/>
          </a:p>
        </p:txBody>
      </p:sp>
      <p:pic>
        <p:nvPicPr>
          <p:cNvPr id="6" name="Content Placeholder 5" descr="fig2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611577"/>
            <a:ext cx="8153400" cy="44730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 for </a:t>
            </a:r>
            <a:r>
              <a:rPr lang="en-US" dirty="0" err="1" smtClean="0"/>
              <a:t>CoMP</a:t>
            </a:r>
            <a:endParaRPr lang="en-US" dirty="0" smtClean="0"/>
          </a:p>
          <a:p>
            <a:r>
              <a:rPr lang="en-US" dirty="0" smtClean="0"/>
              <a:t>Techniques for cell-edge rate improvement</a:t>
            </a:r>
          </a:p>
          <a:p>
            <a:pPr lvl="1"/>
            <a:r>
              <a:rPr lang="en-US" dirty="0" smtClean="0"/>
              <a:t>Dynamic point selection (DPS)</a:t>
            </a:r>
          </a:p>
          <a:p>
            <a:pPr lvl="1"/>
            <a:r>
              <a:rPr lang="en-US" dirty="0" smtClean="0"/>
              <a:t>Coordinated muting</a:t>
            </a:r>
          </a:p>
          <a:p>
            <a:r>
              <a:rPr lang="en-US" dirty="0" smtClean="0"/>
              <a:t>How to optimally combine the two?</a:t>
            </a:r>
          </a:p>
          <a:p>
            <a:r>
              <a:rPr lang="en-US" dirty="0" smtClean="0"/>
              <a:t>Simulation results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Cells have</a:t>
            </a:r>
          </a:p>
          <a:p>
            <a:pPr lvl="1"/>
            <a:r>
              <a:rPr lang="en-US" dirty="0" smtClean="0"/>
              <a:t>10 centre users</a:t>
            </a:r>
          </a:p>
          <a:p>
            <a:pPr lvl="1"/>
            <a:r>
              <a:rPr lang="en-US" dirty="0" smtClean="0"/>
              <a:t>4 edge users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2 - Balanced Load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Rates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1547665" y="1628800"/>
          <a:ext cx="604867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899592" y="5069532"/>
            <a:ext cx="7560840" cy="1788468"/>
          </a:xfrm>
        </p:spPr>
        <p:txBody>
          <a:bodyPr/>
          <a:lstStyle/>
          <a:p>
            <a:r>
              <a:rPr lang="en-US" dirty="0" smtClean="0"/>
              <a:t>DPS benefits from contributions from tier-II cells</a:t>
            </a:r>
          </a:p>
          <a:p>
            <a:r>
              <a:rPr lang="en-US" dirty="0" smtClean="0"/>
              <a:t>1.8% decrease from static to DPS with muting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Edge User Rates</a:t>
            </a:r>
            <a:endParaRPr lang="en-US" dirty="0"/>
          </a:p>
        </p:txBody>
      </p:sp>
      <p:pic>
        <p:nvPicPr>
          <p:cNvPr id="6" name="Content Placeholder 5" descr="fig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7578551" cy="4157677"/>
          </a:xfrm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899592" y="5877272"/>
            <a:ext cx="7560840" cy="86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 in cell-edge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rates seen for all the cells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Edge User Rates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547664" y="1556792"/>
          <a:ext cx="6192688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899592" y="5229200"/>
            <a:ext cx="7560840" cy="1512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27.3 %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increase from static to DPS with muting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Mean of the Rates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547664" y="1556792"/>
          <a:ext cx="6246440" cy="4107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/>
          <p:cNvSpPr txBox="1">
            <a:spLocks/>
          </p:cNvSpPr>
          <p:nvPr/>
        </p:nvSpPr>
        <p:spPr>
          <a:xfrm>
            <a:off x="899592" y="5229200"/>
            <a:ext cx="7560840" cy="1512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dirty="0" smtClean="0"/>
              <a:t>5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.5 %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increase from static to DPS with muting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CDFs</a:t>
            </a:r>
            <a:endParaRPr lang="en-US" dirty="0"/>
          </a:p>
        </p:txBody>
      </p:sp>
      <p:pic>
        <p:nvPicPr>
          <p:cNvPr id="5" name="Content Placeholder 4" descr="fig20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7" y="1568578"/>
            <a:ext cx="7722567" cy="4236686"/>
          </a:xfrm>
        </p:spPr>
      </p:pic>
      <p:sp>
        <p:nvSpPr>
          <p:cNvPr id="4" name="Content Placeholder 4"/>
          <p:cNvSpPr txBox="1">
            <a:spLocks/>
          </p:cNvSpPr>
          <p:nvPr/>
        </p:nvSpPr>
        <p:spPr>
          <a:xfrm>
            <a:off x="899592" y="5229200"/>
            <a:ext cx="7632848" cy="1628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900" noProof="0" dirty="0" smtClean="0"/>
              <a:t>Improvement in the rates in the critical region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Gains not pronounced due to edge-users in all cells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DPS and coordinated muting independently improve the cell-edge user rates substantially</a:t>
            </a:r>
          </a:p>
          <a:p>
            <a:r>
              <a:rPr lang="en-US" dirty="0" smtClean="0"/>
              <a:t>DPS and muting can be combined to improve the cell-edge rates further</a:t>
            </a:r>
          </a:p>
          <a:p>
            <a:r>
              <a:rPr lang="en-US" dirty="0" smtClean="0"/>
              <a:t>Gains for joint scheme are still less than the sum of the individual gains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pic>
        <p:nvPicPr>
          <p:cNvPr id="6" name="Content Placeholder 5" descr="fig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611577"/>
            <a:ext cx="8153400" cy="44730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Every cell serves its users by allocating various resource blocks to them over time</a:t>
            </a:r>
          </a:p>
          <a:p>
            <a:r>
              <a:rPr lang="en-US" dirty="0" smtClean="0"/>
              <a:t>Schedulers have different objectives</a:t>
            </a:r>
          </a:p>
          <a:p>
            <a:pPr lvl="1"/>
            <a:r>
              <a:rPr lang="en-US" dirty="0" smtClean="0"/>
              <a:t>Max-rate scheduler</a:t>
            </a:r>
          </a:p>
          <a:p>
            <a:pPr lvl="1"/>
            <a:r>
              <a:rPr lang="en-US" dirty="0" smtClean="0"/>
              <a:t>Max-min fair scheduler</a:t>
            </a:r>
          </a:p>
          <a:p>
            <a:pPr lvl="2"/>
            <a:r>
              <a:rPr lang="en-US" dirty="0" smtClean="0"/>
              <a:t>Equal rates for all the users</a:t>
            </a:r>
          </a:p>
          <a:p>
            <a:pPr lvl="1"/>
            <a:r>
              <a:rPr lang="en-US" dirty="0" smtClean="0"/>
              <a:t>Proportionally fair (PF) scheduler</a:t>
            </a:r>
          </a:p>
          <a:p>
            <a:pPr lvl="2"/>
            <a:r>
              <a:rPr lang="en-US" dirty="0" err="1" smtClean="0"/>
              <a:t>Equi</a:t>
            </a:r>
            <a:r>
              <a:rPr lang="en-US" dirty="0" smtClean="0"/>
              <a:t>-partition of time and resource blocks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516216" y="3140968"/>
            <a:ext cx="1294792" cy="600067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444208" y="3789040"/>
            <a:ext cx="1522821" cy="4605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35896" y="5517232"/>
            <a:ext cx="1872208" cy="600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pic>
        <p:nvPicPr>
          <p:cNvPr id="6" name="Content Placeholder 5" descr="fig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611577"/>
            <a:ext cx="8153400" cy="44730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pic>
        <p:nvPicPr>
          <p:cNvPr id="6" name="Content Placeholder 5" descr="fig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611577"/>
            <a:ext cx="8153400" cy="44730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pic>
        <p:nvPicPr>
          <p:cNvPr id="6" name="Content Placeholder 5" descr="fig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2775" y="1611577"/>
            <a:ext cx="8153400" cy="44730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Cell-edge users have higher path loss than the cell-centre users and hence lower signal strengths </a:t>
            </a:r>
          </a:p>
          <a:p>
            <a:r>
              <a:rPr lang="en-US" dirty="0" smtClean="0"/>
              <a:t>Proximity to neighboring cells causes higher interference</a:t>
            </a:r>
          </a:p>
          <a:p>
            <a:r>
              <a:rPr lang="en-US" dirty="0" smtClean="0"/>
              <a:t>Lower SINR values imply lower rates</a:t>
            </a:r>
          </a:p>
          <a:p>
            <a:r>
              <a:rPr lang="en-US" dirty="0" smtClean="0"/>
              <a:t>Cell-edge users form a bottleneck </a:t>
            </a:r>
          </a:p>
          <a:p>
            <a:r>
              <a:rPr lang="en-US" dirty="0" smtClean="0"/>
              <a:t>To improve the cell-edge performance</a:t>
            </a:r>
          </a:p>
          <a:p>
            <a:pPr lvl="1"/>
            <a:r>
              <a:rPr lang="en-US" dirty="0" smtClean="0"/>
              <a:t>DPS</a:t>
            </a:r>
          </a:p>
          <a:p>
            <a:pPr lvl="1"/>
            <a:r>
              <a:rPr lang="en-US" dirty="0" smtClean="0"/>
              <a:t>Coordinated muting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Point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Cell-edge user could be served by a neighboring cell if that channel is better</a:t>
            </a:r>
          </a:p>
          <a:p>
            <a:r>
              <a:rPr lang="en-US" dirty="0" smtClean="0"/>
              <a:t>Heavily loaded cell can offload some cell-edge users to its neighbor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861048"/>
            <a:ext cx="492359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Coordinated Muting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Muting the neighboring cell removes the dominant interferer and boosts SINR</a:t>
            </a:r>
          </a:p>
          <a:p>
            <a:r>
              <a:rPr lang="en-US" dirty="0" smtClean="0"/>
              <a:t>Improvement in rates is higher for edge users</a:t>
            </a:r>
          </a:p>
          <a:p>
            <a:r>
              <a:rPr lang="en-US" dirty="0" smtClean="0"/>
              <a:t>Lightly loaded can be muted often for fairness across cells</a:t>
            </a:r>
          </a:p>
          <a:p>
            <a:r>
              <a:rPr lang="en-US" smtClean="0"/>
              <a:t>Muting patterns </a:t>
            </a:r>
            <a:r>
              <a:rPr lang="en-US" dirty="0" smtClean="0"/>
              <a:t>could be different for different resource blocks (RB)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Schedulers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</a:t>
            </a:r>
            <a:r>
              <a:rPr lang="en-US" dirty="0" err="1" smtClean="0"/>
              <a:t>CoMP</a:t>
            </a:r>
            <a:r>
              <a:rPr lang="en-US" dirty="0" smtClean="0"/>
              <a:t>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coordination among </a:t>
            </a:r>
            <a:r>
              <a:rPr lang="en-US" dirty="0" smtClean="0"/>
              <a:t>cells</a:t>
            </a:r>
            <a:endParaRPr lang="en-US" dirty="0" smtClean="0"/>
          </a:p>
          <a:p>
            <a:r>
              <a:rPr lang="en-US" dirty="0" smtClean="0"/>
              <a:t>Independent proportionally fair (PF) schedulers</a:t>
            </a:r>
          </a:p>
          <a:p>
            <a:r>
              <a:rPr lang="en-US" dirty="0" smtClean="0"/>
              <a:t>Scheduled user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is the scheduled user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is the set of all users in the cell</a:t>
            </a:r>
          </a:p>
          <a:p>
            <a:pPr lvl="1"/>
            <a:r>
              <a:rPr lang="en-US" dirty="0" smtClean="0"/>
              <a:t>   and     are the instantaneous and average rates of       user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80977"/>
            <a:ext cx="2808311" cy="980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09" y="4432156"/>
            <a:ext cx="211455" cy="2209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84" y="4862299"/>
            <a:ext cx="220980" cy="2228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304" y="5301208"/>
            <a:ext cx="213360" cy="1885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55" y="5229200"/>
            <a:ext cx="306705" cy="2647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5229200"/>
            <a:ext cx="394335" cy="2228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6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Coordinated Muting</a:t>
            </a:r>
            <a:endParaRPr lang="en-IN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Muting decision and the scheduling decision are taken simultaneously</a:t>
            </a:r>
          </a:p>
          <a:p>
            <a:r>
              <a:rPr lang="en-US" dirty="0" smtClean="0"/>
              <a:t>For scheduling two coordinating cells, the joint PF scheduler-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</a:t>
            </a:r>
          </a:p>
          <a:p>
            <a:pPr lvl="1"/>
            <a:r>
              <a:rPr lang="en-US" dirty="0" smtClean="0"/>
              <a:t>   and     are the boosted instantaneous rates due to muting of the other cell</a:t>
            </a:r>
            <a:endParaRPr lang="en-IN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87624" y="3284983"/>
            <a:ext cx="7056784" cy="158417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229200"/>
            <a:ext cx="213360" cy="30551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10" y="5228486"/>
            <a:ext cx="236054" cy="2887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85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5"/>
  <p:tag name="ORIGINALWIDTH" val="574.5"/>
  <p:tag name="LATEXADDIN" val="\documentclass{article}&#10;\usepackage{amsmath}&#10;\pagestyle{empty}&#10;\begin{document}&#10;&#10;\begin{equation}&#10;\max \sum_{i} R_i \nonumber&#10;\end{equation}&#10;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9.4576"/>
  <p:tag name="ORIGINALWIDTH" val="720"/>
  <p:tag name="LATEXADDIN" val="\documentclass{article}&#10;\usepackage{amsmath}&#10;\pagestyle{empty}&#10;\newcommand{\argmax}{\arg\,\max}&#10;\begin{document}&#10;\begin{equation}&#10; \{i^*,j^*\} = \underset{i \in U_1,\, j \in U_2}{\argmax} \left\{ &#10;  \begin{array}{l l}&#10;    \frac{r_i}{R_i} + \frac{r_j}{R_j} &amp; \quad \text{Both cells `on'}\\&#10;    0 +  \frac{\tilde{r}_j}{R_j}&amp; \quad \text{Cell-1 `muted'}\\&#10;    \frac{\tilde{r}_i}{R_i} + 0 &amp; \quad \text{Cell-2 `muted'}&#10;  \end{array} \right. \nonumber&#10;\end{equation}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91.5"/>
  <p:tag name="LATEXADDIN" val="\documentclass{article}&#10;\usepackage{amsmath}&#10;\pagestyle{empty}&#10;\begin{document}&#10;&#10;$\tilde{r}_j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2.75"/>
  <p:tag name="ORIGINALWIDTH" val="84"/>
  <p:tag name="LATEXADDIN" val="\documentclass{article}&#10;\usepackage{amsmath}&#10;\pagestyle{empty}&#10;\begin{document}&#10;&#10;$\tilde{r}_i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1902"/>
  <p:tag name="ORIGINALWIDTH" val="720"/>
  <p:tag name="LATEXADDIN" val="\documentclass{article}&#10;\usepackage{amsmath}&#10;\pagestyle{empty}&#10;\newcommand{\argmax}{\arg\,\max}&#10;\begin{document}&#10;\begin{equation}&#10; \{i^*,j^*\} = \underset{i,\, j \in (U_1 \cup U_2)}{\argmax} \left\{  &#10;    \frac{r_{i,1}}{R_i} + \frac{r_{j,2}}{R_j} \right\} \nonumber&#10;\end{equation}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2399"/>
  <p:tag name="ORIGINALWIDTH" val="720"/>
  <p:tag name="LATEXADDIN" val="\documentclass{article}&#10;\usepackage{amsmath}&#10;\pagestyle{empty}&#10;\newcommand{\argmax}{\arg\,\max}&#10;\begin{document}&#10;\begin{equation}&#10; \{i^*,j^*\} = \underset{i ,\, j}{\argmax} \left\{ &#10;  \begin{array}{l l}&#10;    \underset{i \in (U1 \cup U2 \setminus k)}{\max} \{ \frac{r_i}{R_i}\} + \frac{r_k}{R_k}\\&#10;    \frac{r_k}{R_k} + \underset{j \in (U1 \cup U2 \setminus k)}{\max} \{ \frac{r_j}{R_j}\} &#10;  \end{array} \right. \nonumber&#10;\end{equation}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609"/>
  <p:tag name="LATEXADDIN" val="\documentclass{article}&#10;\usepackage{amsmath}&#10;\pagestyle{empty}&#10;\begin{document}&#10;&#10;$i^* = j^* = k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0.937"/>
  <p:tag name="ORIGINALWIDTH" val="720"/>
  <p:tag name="LATEXADDIN" val="\documentclass{article}&#10;\usepackage{amsmath}&#10;\pagestyle{empty}&#10;\newcommand{\argmax}{\arg\,\max}&#10;\begin{document}&#10;\begin{equation}&#10; \{i^*,j^*\} = \underset{i ,\, j }{\argmax} \left\{ &#10;  \begin{array}{l l}&#10;    \frac{r_{i^*_{DPS}}}{R_{i^*_{DPS}}} + \frac{r_{j^*_{DPS}}}{R_{j^*_{DPS}}}  &amp; \quad \text{Both cells `on'}\\&#10;    0 +  \underset{ j \in (U_1 \cup U_2)}{\max}\frac{\tilde{r}_j}{R_j}&amp; \quad \text{Cell-1 `muted'}\\&#10;    \underset{ i \in (U_1 \cup U_2)}{\max} \frac{\tilde{r}_i}{R_i} + 0 &amp; \quad \text{Cell-2 `muted'}&#10;  \end{array} \right. \nonumber&#10;\end{equation}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4.25"/>
  <p:tag name="ORIGINALWIDTH" val="601.5"/>
  <p:tag name="LATEXADDIN" val="\documentclass{article}&#10;\usepackage{amsmath}&#10;\pagestyle{empty}&#10;\begin{document}&#10;&#10;\begin{equation}&#10;\max \min_{i} R_i \nonumber&#10;\end{equation}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3.5714"/>
  <p:tag name="ORIGINALWIDTH" val="720"/>
  <p:tag name="LATEXADDIN" val="\documentclass{article}&#10;\usepackage{amsmath}&#10;\pagestyle{empty}&#10;\begin{document}&#10;&#10;\begin{equation}&#10;\max \sum_{i} \log R_i \nonumber&#10;\end{equation}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8.4869"/>
  <p:tag name="ORIGINALWIDTH" val="720"/>
  <p:tag name="LATEXADDIN" val="\documentclass{article}&#10;\usepackage{amsmath}&#10;\pagestyle{empty}&#10;\begin{document}&#10;&#10;\begin{equation}&#10;i^{*}  = \operatorname*{arg\,max}_{i \in U} \frac{r_i}{R_i} \nonumber&#10;\end{equation}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"/>
  <p:tag name="ORIGINALWIDTH" val="83.25"/>
  <p:tag name="LATEXADDIN" val="\documentclass{article}&#10;\usepackage{amsmath}&#10;\pagestyle{empty}&#10;\begin{document}&#10;&#10;&#10;$i^{*}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87"/>
  <p:tag name="LATEXADDIN" val="\documentclass{article}&#10;\usepackage{amsmath}&#10;\pagestyle{empty}&#10;\begin{document}&#10;&#10;$U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5"/>
  <p:tag name="ORIGINALWIDTH" val="84"/>
  <p:tag name="LATEXADDIN" val="\documentclass{article}&#10;\usepackage{amsmath}&#10;\pagestyle{empty}&#10;\begin{document}&#10;&#10;$r_i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120.75"/>
  <p:tag name="LATEXADDIN" val="\documentclass{article}&#10;\usepackage{amsmath}&#10;\pagestyle{empty}&#10;\begin{document}&#10;&#10;&#10;$R_i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155.25"/>
  <p:tag name="LATEXADDIN" val="\documentclass{article}&#10;\usepackage{amsmath}&#10;\pagestyle{empty}&#10;\begin{document}&#10;&#10;&#10;$i$th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869</TotalTime>
  <Words>691</Words>
  <Application>Microsoft Office PowerPoint</Application>
  <PresentationFormat>On-screen Show (4:3)</PresentationFormat>
  <Paragraphs>144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DPS and coordinated muting</vt:lpstr>
      <vt:lpstr>Contents</vt:lpstr>
      <vt:lpstr>Introduction</vt:lpstr>
      <vt:lpstr>Motivation</vt:lpstr>
      <vt:lpstr>Dynamic Point Selection</vt:lpstr>
      <vt:lpstr>Coordinated Muting</vt:lpstr>
      <vt:lpstr>Comparison of Schedulers</vt:lpstr>
      <vt:lpstr>Non-CoMP system</vt:lpstr>
      <vt:lpstr>Coordinated Muting</vt:lpstr>
      <vt:lpstr>DPS</vt:lpstr>
      <vt:lpstr>DPS with Coordinated Muting</vt:lpstr>
      <vt:lpstr>Simulation Parameters</vt:lpstr>
      <vt:lpstr>Cluster Design</vt:lpstr>
      <vt:lpstr>Case 1 - Imbalanced Load</vt:lpstr>
      <vt:lpstr>Average Rates</vt:lpstr>
      <vt:lpstr>Cell Edge User Rates</vt:lpstr>
      <vt:lpstr>Geometric Mean of the Rates</vt:lpstr>
      <vt:lpstr>Empirical CDFs</vt:lpstr>
      <vt:lpstr>Empirical CDFs - Zoomed</vt:lpstr>
      <vt:lpstr>Case 2 - Balanced Load</vt:lpstr>
      <vt:lpstr>Average Rates</vt:lpstr>
      <vt:lpstr>Cell Edge User Rates</vt:lpstr>
      <vt:lpstr>Cell Edge User Rates</vt:lpstr>
      <vt:lpstr>Geometric Mean of the Rates</vt:lpstr>
      <vt:lpstr>Empirical CDFs</vt:lpstr>
      <vt:lpstr>Conclusion</vt:lpstr>
      <vt:lpstr>Questions?</vt:lpstr>
      <vt:lpstr>Backup Slides</vt:lpstr>
      <vt:lpstr>Case 1</vt:lpstr>
      <vt:lpstr>Case 1</vt:lpstr>
      <vt:lpstr>Case 2</vt:lpstr>
      <vt:lpstr>Case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DPS and coordinated muting in CoMP</dc:title>
  <dc:creator>pranavs</dc:creator>
  <cp:lastModifiedBy>pranav</cp:lastModifiedBy>
  <cp:revision>212</cp:revision>
  <dcterms:created xsi:type="dcterms:W3CDTF">2014-07-10T06:48:01Z</dcterms:created>
  <dcterms:modified xsi:type="dcterms:W3CDTF">2014-07-18T20:35:26Z</dcterms:modified>
</cp:coreProperties>
</file>