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68" r:id="rId15"/>
    <p:sldId id="262" r:id="rId16"/>
    <p:sldId id="272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8917C9E-3214-4A07-9296-CA3DFCD6CA07}" type="datetimeFigureOut">
              <a:rPr lang="en-IN" smtClean="0"/>
              <a:t>05-09-2014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2811620-FC3E-4386-988E-96271A95D25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1556792"/>
            <a:ext cx="7315200" cy="2595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Finding Buffer Overﬂow Inducing Loops in </a:t>
            </a:r>
            <a:r>
              <a:rPr lang="en-IN" sz="4000" dirty="0" smtClean="0"/>
              <a:t>Binary Executable</a:t>
            </a:r>
            <a:br>
              <a:rPr lang="en-IN" sz="4000" dirty="0" smtClean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3600" dirty="0"/>
              <a:t>Sanjay </a:t>
            </a:r>
            <a:r>
              <a:rPr lang="en-IN" sz="3600" dirty="0" err="1" smtClean="0"/>
              <a:t>Rawat</a:t>
            </a:r>
            <a:r>
              <a:rPr lang="en-IN" sz="3600" dirty="0" smtClean="0"/>
              <a:t>, </a:t>
            </a:r>
            <a:r>
              <a:rPr lang="en-IN" sz="3600" dirty="0"/>
              <a:t>Laurent </a:t>
            </a:r>
            <a:r>
              <a:rPr lang="en-IN" sz="3600" dirty="0" err="1" smtClean="0"/>
              <a:t>Mounier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err="1"/>
              <a:t>Verimag</a:t>
            </a:r>
            <a:r>
              <a:rPr lang="en-IN" sz="3600" dirty="0"/>
              <a:t> </a:t>
            </a:r>
            <a:r>
              <a:rPr lang="en-IN" sz="3600" dirty="0" smtClean="0"/>
              <a:t>Lab,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600" dirty="0"/>
              <a:t>University of Grenoble, Grenoble, France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365104"/>
            <a:ext cx="7315200" cy="1144632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Presented by:</a:t>
            </a:r>
          </a:p>
          <a:p>
            <a:r>
              <a:rPr lang="en-IN" dirty="0"/>
              <a:t>	</a:t>
            </a:r>
            <a:r>
              <a:rPr lang="en-IN" dirty="0" err="1" smtClean="0"/>
              <a:t>Sanjeev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,</a:t>
            </a:r>
          </a:p>
          <a:p>
            <a:r>
              <a:rPr lang="en-IN" dirty="0"/>
              <a:t>	</a:t>
            </a:r>
            <a:r>
              <a:rPr lang="en-IN" dirty="0" err="1" smtClean="0"/>
              <a:t>Anu</a:t>
            </a:r>
            <a:r>
              <a:rPr lang="en-IN" dirty="0" smtClean="0"/>
              <a:t> </a:t>
            </a:r>
            <a:r>
              <a:rPr lang="en-IN" dirty="0" err="1" smtClean="0"/>
              <a:t>Agrawal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0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315200" cy="866065"/>
          </a:xfrm>
        </p:spPr>
        <p:txBody>
          <a:bodyPr/>
          <a:lstStyle/>
          <a:p>
            <a:r>
              <a:rPr lang="en-IN" dirty="0"/>
              <a:t>CODE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8" cy="5400600"/>
          </a:xfrm>
        </p:spPr>
        <p:txBody>
          <a:bodyPr>
            <a:normAutofit/>
          </a:bodyPr>
          <a:lstStyle/>
          <a:p>
            <a:r>
              <a:rPr lang="en-IN" b="1" dirty="0"/>
              <a:t>pattern B (</a:t>
            </a:r>
            <a:r>
              <a:rPr lang="en-IN" b="1" dirty="0" err="1"/>
              <a:t>bufCopy</a:t>
            </a:r>
            <a:r>
              <a:rPr lang="en-IN" b="1" dirty="0"/>
              <a:t> function, less straightforward):</a:t>
            </a:r>
          </a:p>
          <a:p>
            <a:pPr marL="45720" indent="0">
              <a:buNone/>
            </a:pPr>
            <a:endParaRPr lang="en-IN" dirty="0" smtClean="0"/>
          </a:p>
          <a:p>
            <a:pPr marL="45720" indent="0">
              <a:buNone/>
            </a:pPr>
            <a:r>
              <a:rPr lang="en-IN" dirty="0" smtClean="0"/>
              <a:t>      MEM[</a:t>
            </a:r>
            <a:r>
              <a:rPr lang="en-IN" dirty="0" err="1" smtClean="0"/>
              <a:t>base+p</a:t>
            </a:r>
            <a:r>
              <a:rPr lang="en-IN" dirty="0" smtClean="0"/>
              <a:t>]	MEM[</a:t>
            </a:r>
            <a:r>
              <a:rPr lang="en-IN" dirty="0" err="1" smtClean="0"/>
              <a:t>base+dest</a:t>
            </a:r>
            <a:r>
              <a:rPr lang="en-IN" dirty="0" smtClean="0"/>
              <a:t>]	            </a:t>
            </a:r>
            <a:r>
              <a:rPr lang="en-IN" i="1" dirty="0" smtClean="0"/>
              <a:t>Destination </a:t>
            </a:r>
            <a:r>
              <a:rPr lang="en-IN" i="1" dirty="0" err="1" smtClean="0"/>
              <a:t>addr</a:t>
            </a:r>
            <a:r>
              <a:rPr lang="en-IN" dirty="0" smtClean="0"/>
              <a:t>.</a:t>
            </a:r>
          </a:p>
          <a:p>
            <a:pPr marL="45720" indent="0">
              <a:buNone/>
            </a:pPr>
            <a:r>
              <a:rPr lang="en-IN" dirty="0" smtClean="0"/>
              <a:t>      </a:t>
            </a:r>
            <a:r>
              <a:rPr lang="en-IN" dirty="0"/>
              <a:t>loop</a:t>
            </a:r>
          </a:p>
          <a:p>
            <a:pPr marL="320040" lvl="1" indent="0">
              <a:buNone/>
            </a:pPr>
            <a:r>
              <a:rPr lang="en-IN" dirty="0" smtClean="0"/>
              <a:t>     1: reg1	      MEM[</a:t>
            </a:r>
            <a:r>
              <a:rPr lang="en-IN" dirty="0" err="1" smtClean="0"/>
              <a:t>base+p</a:t>
            </a:r>
            <a:r>
              <a:rPr lang="en-IN" dirty="0" smtClean="0"/>
              <a:t>]</a:t>
            </a:r>
          </a:p>
          <a:p>
            <a:pPr marL="320040" lvl="1" indent="0">
              <a:buNone/>
            </a:pPr>
            <a:r>
              <a:rPr lang="en-IN" dirty="0" smtClean="0"/>
              <a:t>     2: </a:t>
            </a:r>
            <a:r>
              <a:rPr lang="en-IN" dirty="0" err="1" smtClean="0"/>
              <a:t>regd</a:t>
            </a:r>
            <a:r>
              <a:rPr lang="en-IN" dirty="0" smtClean="0"/>
              <a:t>   	      reg1</a:t>
            </a:r>
          </a:p>
          <a:p>
            <a:pPr marL="320040" lvl="1" indent="0">
              <a:buNone/>
            </a:pPr>
            <a:r>
              <a:rPr lang="en-IN" dirty="0" smtClean="0"/>
              <a:t>     3: reg1   	      reg1+stride</a:t>
            </a:r>
          </a:p>
          <a:p>
            <a:pPr marL="320040" lvl="1" indent="0">
              <a:buNone/>
            </a:pPr>
            <a:r>
              <a:rPr lang="en-IN" dirty="0" smtClean="0"/>
              <a:t>     4: MEM[</a:t>
            </a:r>
            <a:r>
              <a:rPr lang="en-IN" dirty="0" err="1" smtClean="0"/>
              <a:t>base+p</a:t>
            </a:r>
            <a:r>
              <a:rPr lang="en-IN" dirty="0" smtClean="0"/>
              <a:t>]   	         reg1 		</a:t>
            </a:r>
            <a:r>
              <a:rPr lang="en-IN" i="1" dirty="0" smtClean="0"/>
              <a:t>            Next Destination </a:t>
            </a:r>
            <a:r>
              <a:rPr lang="en-IN" i="1" dirty="0" err="1" smtClean="0"/>
              <a:t>addr</a:t>
            </a:r>
            <a:r>
              <a:rPr lang="en-IN" dirty="0" smtClean="0"/>
              <a:t>.</a:t>
            </a:r>
          </a:p>
          <a:p>
            <a:pPr marL="320040" lvl="1" indent="0">
              <a:buNone/>
            </a:pPr>
            <a:r>
              <a:rPr lang="pt-BR" dirty="0" smtClean="0"/>
              <a:t>     5: reg2   		MEM[base+src] 		            </a:t>
            </a:r>
            <a:r>
              <a:rPr lang="pt-BR" i="1" dirty="0" smtClean="0"/>
              <a:t>source addr</a:t>
            </a:r>
          </a:p>
          <a:p>
            <a:pPr marL="320040" lvl="1" indent="0">
              <a:buNone/>
            </a:pPr>
            <a:r>
              <a:rPr lang="en-IN" dirty="0" smtClean="0"/>
              <a:t>     6: </a:t>
            </a:r>
            <a:r>
              <a:rPr lang="en-IN" dirty="0" err="1" smtClean="0"/>
              <a:t>regs</a:t>
            </a:r>
            <a:r>
              <a:rPr lang="en-IN" dirty="0" smtClean="0"/>
              <a:t>   		reg2</a:t>
            </a:r>
          </a:p>
          <a:p>
            <a:pPr marL="320040" lvl="1" indent="0">
              <a:buNone/>
            </a:pPr>
            <a:r>
              <a:rPr lang="en-IN" dirty="0" smtClean="0"/>
              <a:t>     7: reg2   		reg2+stride</a:t>
            </a:r>
          </a:p>
          <a:p>
            <a:pPr marL="320040" lvl="1" indent="0">
              <a:buNone/>
            </a:pPr>
            <a:r>
              <a:rPr lang="en-IN" dirty="0" smtClean="0"/>
              <a:t>     8: MEM[</a:t>
            </a:r>
            <a:r>
              <a:rPr lang="en-IN" dirty="0" err="1" smtClean="0"/>
              <a:t>base+src</a:t>
            </a:r>
            <a:r>
              <a:rPr lang="en-IN" dirty="0" smtClean="0"/>
              <a:t>]   		reg2 		    </a:t>
            </a:r>
            <a:r>
              <a:rPr lang="en-IN" i="1" dirty="0" smtClean="0"/>
              <a:t>Next source </a:t>
            </a:r>
            <a:r>
              <a:rPr lang="en-IN" i="1" dirty="0" err="1" smtClean="0"/>
              <a:t>addr</a:t>
            </a:r>
            <a:r>
              <a:rPr lang="en-IN" i="1" dirty="0" smtClean="0"/>
              <a:t>.          </a:t>
            </a:r>
          </a:p>
          <a:p>
            <a:pPr marL="320040" lvl="1" indent="0">
              <a:buNone/>
            </a:pPr>
            <a:r>
              <a:rPr lang="en-IN" dirty="0" smtClean="0"/>
              <a:t>     9: MEM[</a:t>
            </a:r>
            <a:r>
              <a:rPr lang="en-IN" dirty="0" err="1" smtClean="0"/>
              <a:t>regd</a:t>
            </a:r>
            <a:r>
              <a:rPr lang="en-IN" dirty="0" smtClean="0"/>
              <a:t>]   	       MEM[</a:t>
            </a:r>
            <a:r>
              <a:rPr lang="en-IN" dirty="0" err="1" smtClean="0"/>
              <a:t>regs</a:t>
            </a:r>
            <a:r>
              <a:rPr lang="en-IN" dirty="0" smtClean="0"/>
              <a:t>]                       </a:t>
            </a:r>
            <a:r>
              <a:rPr lang="en-IN" i="1" dirty="0" smtClean="0"/>
              <a:t>copy source to Destination</a:t>
            </a:r>
          </a:p>
          <a:p>
            <a:pPr marL="320040" lvl="1" indent="0">
              <a:buNone/>
            </a:pPr>
            <a:r>
              <a:rPr lang="en-IN" dirty="0" err="1" smtClean="0"/>
              <a:t>endloop</a:t>
            </a:r>
            <a:endParaRPr lang="en-IN" dirty="0" smtClean="0"/>
          </a:p>
          <a:p>
            <a:pPr marL="320040" lvl="1" indent="0">
              <a:buNone/>
            </a:pP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55776" y="2132856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878507" y="2852936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027842" y="3212976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997068" y="3501008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915816" y="3861048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069406" y="4149080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30535" y="4509120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162904" y="4797152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67844" y="5229200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07804" y="5517232"/>
            <a:ext cx="504056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315200" cy="938073"/>
          </a:xfrm>
        </p:spPr>
        <p:txBody>
          <a:bodyPr>
            <a:normAutofit fontScale="90000"/>
          </a:bodyPr>
          <a:lstStyle/>
          <a:p>
            <a:r>
              <a:rPr lang="en-IN" dirty="0"/>
              <a:t>Self </a:t>
            </a:r>
            <a:r>
              <a:rPr lang="en-IN" dirty="0" err="1"/>
              <a:t>def</a:t>
            </a:r>
            <a:r>
              <a:rPr lang="en-IN" dirty="0"/>
              <a:t>-use dependency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00809"/>
            <a:ext cx="7690048" cy="4608552"/>
          </a:xfrm>
        </p:spPr>
        <p:txBody>
          <a:bodyPr/>
          <a:lstStyle/>
          <a:p>
            <a:r>
              <a:rPr lang="en-IN" dirty="0"/>
              <a:t>Sequence of the type: v1 </a:t>
            </a:r>
            <a:r>
              <a:rPr lang="en-IN" dirty="0" smtClean="0"/>
              <a:t>-&gt; </a:t>
            </a:r>
            <a:r>
              <a:rPr lang="en-IN" dirty="0"/>
              <a:t>v2 </a:t>
            </a:r>
            <a:r>
              <a:rPr lang="en-IN" dirty="0" smtClean="0"/>
              <a:t>-&gt; </a:t>
            </a:r>
            <a:r>
              <a:rPr lang="en-IN" dirty="0"/>
              <a:t>v3 </a:t>
            </a:r>
            <a:r>
              <a:rPr lang="en-IN" dirty="0" smtClean="0"/>
              <a:t>-&gt; …-&gt; </a:t>
            </a:r>
            <a:r>
              <a:rPr lang="en-IN" dirty="0" err="1" smtClean="0"/>
              <a:t>Vk</a:t>
            </a:r>
            <a:endParaRPr lang="en-IN" dirty="0" smtClean="0"/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 vi </a:t>
            </a:r>
            <a:r>
              <a:rPr lang="en-IN" dirty="0"/>
              <a:t>= register, variable or </a:t>
            </a:r>
            <a:r>
              <a:rPr lang="en-IN" dirty="0" smtClean="0"/>
              <a:t>argument ,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 vi is defined </a:t>
            </a:r>
            <a:r>
              <a:rPr lang="en-IN" dirty="0"/>
              <a:t>in terms of vi+1 (vi := </a:t>
            </a:r>
            <a:r>
              <a:rPr lang="en-IN" dirty="0" smtClean="0"/>
              <a:t>…vi+1…)</a:t>
            </a:r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4042"/>
            <a:ext cx="7200800" cy="3387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145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15200" cy="970540"/>
          </a:xfrm>
        </p:spPr>
        <p:txBody>
          <a:bodyPr/>
          <a:lstStyle/>
          <a:p>
            <a:r>
              <a:rPr lang="en-IN" dirty="0" smtClean="0"/>
              <a:t>IMPLEMENTATION</a:t>
            </a:r>
            <a:endParaRPr lang="en-IN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467544" y="1610722"/>
            <a:ext cx="1656184" cy="792088"/>
          </a:xfrm>
          <a:prstGeom prst="flowChartAlternateProcess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Binary </a:t>
            </a:r>
            <a:r>
              <a:rPr lang="en-IN" dirty="0" err="1" smtClean="0"/>
              <a:t>Executables</a:t>
            </a:r>
            <a:endParaRPr lang="en-IN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7013109" y="3140968"/>
            <a:ext cx="1656184" cy="792088"/>
          </a:xfrm>
          <a:prstGeom prst="flowChartAlternateProcess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REIL</a:t>
            </a:r>
            <a:endParaRPr lang="en-IN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4860032" y="1610722"/>
            <a:ext cx="1656184" cy="792088"/>
          </a:xfrm>
          <a:prstGeom prst="flowChartAlternateProcess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Assembly 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699792" y="1584617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IDA PRO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020272" y="1614317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Bin </a:t>
            </a:r>
            <a:r>
              <a:rPr lang="en-IN" dirty="0" err="1" smtClean="0"/>
              <a:t>Navi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020272" y="4901658"/>
            <a:ext cx="1656184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BOIL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6" idx="3"/>
          </p:cNvCxnSpPr>
          <p:nvPr/>
        </p:nvCxnSpPr>
        <p:spPr>
          <a:xfrm>
            <a:off x="2123728" y="2006766"/>
            <a:ext cx="576064" cy="35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5976" y="2010361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10" idx="1"/>
          </p:cNvCxnSpPr>
          <p:nvPr/>
        </p:nvCxnSpPr>
        <p:spPr>
          <a:xfrm>
            <a:off x="6516216" y="2006766"/>
            <a:ext cx="504056" cy="35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0"/>
          </p:cNvCxnSpPr>
          <p:nvPr/>
        </p:nvCxnSpPr>
        <p:spPr>
          <a:xfrm>
            <a:off x="7841201" y="2492896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41201" y="3933056"/>
            <a:ext cx="7876" cy="96860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</p:cNvCxnSpPr>
          <p:nvPr/>
        </p:nvCxnSpPr>
        <p:spPr>
          <a:xfrm flipH="1">
            <a:off x="6228184" y="5297702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95936" y="510444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Suspicious Loops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51510" y="3140968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Only </a:t>
            </a:r>
            <a:r>
              <a:rPr lang="en-IN" dirty="0"/>
              <a:t>17 instructions, very simple addressing </a:t>
            </a:r>
            <a:r>
              <a:rPr lang="en-IN" dirty="0" smtClean="0"/>
              <a:t>mode</a:t>
            </a:r>
            <a:endParaRPr lang="en-IN" dirty="0"/>
          </a:p>
          <a:p>
            <a:r>
              <a:rPr lang="en-IN" dirty="0" smtClean="0"/>
              <a:t>Powerful </a:t>
            </a:r>
            <a:r>
              <a:rPr lang="en-IN" dirty="0" err="1"/>
              <a:t>jython</a:t>
            </a:r>
            <a:r>
              <a:rPr lang="en-IN" dirty="0"/>
              <a:t> </a:t>
            </a:r>
            <a:r>
              <a:rPr lang="en-IN" dirty="0" smtClean="0"/>
              <a:t>API</a:t>
            </a:r>
            <a:endParaRPr lang="en-IN" dirty="0"/>
          </a:p>
          <a:p>
            <a:r>
              <a:rPr lang="en-IN" dirty="0"/>
              <a:t>CFG construction and </a:t>
            </a:r>
            <a:r>
              <a:rPr lang="en-IN" dirty="0" smtClean="0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4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1"/>
            <a:ext cx="7315200" cy="936104"/>
          </a:xfrm>
        </p:spPr>
        <p:txBody>
          <a:bodyPr/>
          <a:lstStyle/>
          <a:p>
            <a:r>
              <a:rPr lang="en-IN" dirty="0" smtClean="0"/>
              <a:t>Developing the solution in REIL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7762056" cy="5040600"/>
          </a:xfrm>
        </p:spPr>
        <p:txBody>
          <a:bodyPr/>
          <a:lstStyle/>
          <a:p>
            <a:r>
              <a:rPr lang="en-IN" dirty="0" smtClean="0"/>
              <a:t>Identify memory </a:t>
            </a:r>
            <a:r>
              <a:rPr lang="en-IN" dirty="0"/>
              <a:t>write </a:t>
            </a:r>
            <a:r>
              <a:rPr lang="en-IN" dirty="0" smtClean="0"/>
              <a:t>instructions:</a:t>
            </a:r>
          </a:p>
          <a:p>
            <a:pPr marL="45720" indent="0"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In REIL, only </a:t>
            </a:r>
            <a:r>
              <a:rPr lang="en-IN" sz="1600" dirty="0"/>
              <a:t>two memory access instructions: STM (for </a:t>
            </a:r>
            <a:r>
              <a:rPr lang="en-IN" sz="1600" dirty="0" smtClean="0"/>
              <a:t>         “store memory</a:t>
            </a:r>
            <a:r>
              <a:rPr lang="en-IN" sz="1600" dirty="0"/>
              <a:t>”) and LDM (for “load memory</a:t>
            </a:r>
            <a:r>
              <a:rPr lang="en-IN" sz="1600" dirty="0" smtClean="0"/>
              <a:t>”)</a:t>
            </a:r>
          </a:p>
          <a:p>
            <a:pPr marL="45720" indent="0">
              <a:buNone/>
            </a:pPr>
            <a:endParaRPr lang="en-IN" sz="1600" dirty="0" smtClean="0"/>
          </a:p>
          <a:p>
            <a:r>
              <a:rPr lang="en-IN" dirty="0"/>
              <a:t>C</a:t>
            </a:r>
            <a:r>
              <a:rPr lang="en-IN" dirty="0" smtClean="0"/>
              <a:t>heck </a:t>
            </a:r>
            <a:r>
              <a:rPr lang="en-IN" dirty="0"/>
              <a:t>for the </a:t>
            </a:r>
            <a:r>
              <a:rPr lang="en-IN" dirty="0" smtClean="0"/>
              <a:t>existence of </a:t>
            </a:r>
            <a:r>
              <a:rPr lang="en-IN" dirty="0"/>
              <a:t>extended dependency chains starting from the store </a:t>
            </a:r>
            <a:r>
              <a:rPr lang="en-IN" dirty="0" smtClean="0"/>
              <a:t>addresses used </a:t>
            </a:r>
            <a:r>
              <a:rPr lang="en-IN" dirty="0"/>
              <a:t>by these STM statements</a:t>
            </a:r>
            <a:r>
              <a:rPr lang="en-IN" sz="1800" dirty="0" smtClean="0"/>
              <a:t>.</a:t>
            </a:r>
          </a:p>
          <a:p>
            <a:endParaRPr lang="en-IN" sz="1800" dirty="0" smtClean="0"/>
          </a:p>
          <a:p>
            <a:r>
              <a:rPr lang="en-IN" dirty="0"/>
              <a:t>Further, if we trace back the </a:t>
            </a:r>
            <a:r>
              <a:rPr lang="en-IN" dirty="0" err="1"/>
              <a:t>src</a:t>
            </a:r>
            <a:r>
              <a:rPr lang="en-IN" dirty="0"/>
              <a:t> of the instruction </a:t>
            </a:r>
            <a:r>
              <a:rPr lang="en-IN" dirty="0" smtClean="0"/>
              <a:t>at 40102702 </a:t>
            </a:r>
            <a:r>
              <a:rPr lang="en-IN" dirty="0"/>
              <a:t>(register </a:t>
            </a:r>
            <a:r>
              <a:rPr lang="en-IN" dirty="0" err="1"/>
              <a:t>eax</a:t>
            </a:r>
            <a:r>
              <a:rPr lang="en-IN" dirty="0"/>
              <a:t>), we find that it depends on itself, </a:t>
            </a:r>
            <a:r>
              <a:rPr lang="en-IN" dirty="0" smtClean="0"/>
              <a:t>with the </a:t>
            </a:r>
            <a:r>
              <a:rPr lang="en-IN" dirty="0"/>
              <a:t>corresponding self-dependency </a:t>
            </a:r>
            <a:r>
              <a:rPr lang="en-IN" dirty="0" smtClean="0"/>
              <a:t>chain.</a:t>
            </a:r>
            <a:endParaRPr lang="en-IN" dirty="0"/>
          </a:p>
          <a:p>
            <a:pPr marL="4572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24220"/>
            <a:ext cx="6768752" cy="10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4" y="5856"/>
            <a:ext cx="8964488" cy="685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08520" y="6093296"/>
            <a:ext cx="92525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-1603" y="5445224"/>
            <a:ext cx="92525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116632"/>
            <a:ext cx="92525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315200" cy="866065"/>
          </a:xfrm>
        </p:spPr>
        <p:txBody>
          <a:bodyPr/>
          <a:lstStyle/>
          <a:p>
            <a:r>
              <a:rPr lang="en-IN" dirty="0" smtClean="0"/>
              <a:t>BOIL </a:t>
            </a:r>
            <a:r>
              <a:rPr lang="en-IN" dirty="0"/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08912" cy="4824536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decision </a:t>
            </a:r>
            <a:r>
              <a:rPr lang="en-IN" dirty="0" smtClean="0"/>
              <a:t>procedure used for BOIL detection is :</a:t>
            </a:r>
          </a:p>
          <a:p>
            <a:pPr lvl="1"/>
            <a:r>
              <a:rPr lang="en-IN" dirty="0"/>
              <a:t>Loop </a:t>
            </a:r>
            <a:r>
              <a:rPr lang="en-IN" dirty="0" smtClean="0"/>
              <a:t>detection:</a:t>
            </a:r>
            <a:endParaRPr lang="en-IN" dirty="0"/>
          </a:p>
          <a:p>
            <a:pPr marL="45720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	classical </a:t>
            </a:r>
            <a:r>
              <a:rPr lang="en-IN" sz="1800" dirty="0"/>
              <a:t>algorithms based on dominator tree </a:t>
            </a:r>
            <a:r>
              <a:rPr lang="en-IN" sz="1800" dirty="0" smtClean="0"/>
              <a:t>computations.</a:t>
            </a:r>
          </a:p>
          <a:p>
            <a:pPr marL="45720" indent="0">
              <a:buNone/>
            </a:pPr>
            <a:endParaRPr lang="en-IN" sz="1800" dirty="0"/>
          </a:p>
          <a:p>
            <a:pPr lvl="1"/>
            <a:r>
              <a:rPr lang="en-IN" dirty="0" smtClean="0"/>
              <a:t>A </a:t>
            </a:r>
            <a:r>
              <a:rPr lang="en-IN" dirty="0"/>
              <a:t>Memory Write inside the </a:t>
            </a:r>
            <a:r>
              <a:rPr lang="en-IN" dirty="0" smtClean="0"/>
              <a:t>loop:</a:t>
            </a:r>
            <a:endParaRPr lang="en-IN" dirty="0"/>
          </a:p>
          <a:p>
            <a:pPr marL="320040" lvl="1" indent="0">
              <a:buNone/>
            </a:pPr>
            <a:r>
              <a:rPr lang="en-IN" dirty="0" smtClean="0"/>
              <a:t>	“store</a:t>
            </a:r>
            <a:r>
              <a:rPr lang="en-IN" dirty="0"/>
              <a:t>" instruction </a:t>
            </a:r>
            <a:r>
              <a:rPr lang="en-IN" dirty="0" smtClean="0"/>
              <a:t>recognition</a:t>
            </a:r>
          </a:p>
          <a:p>
            <a:pPr marL="320040" lvl="1" indent="0">
              <a:buNone/>
            </a:pPr>
            <a:endParaRPr lang="en-IN" dirty="0" smtClean="0"/>
          </a:p>
          <a:p>
            <a:pPr lvl="1">
              <a:buFont typeface="Wingdings" pitchFamily="2" charset="2"/>
              <a:buChar char="§"/>
            </a:pPr>
            <a:r>
              <a:rPr lang="en-IN" dirty="0" smtClean="0"/>
              <a:t>Written address is changing within the loop:</a:t>
            </a:r>
          </a:p>
          <a:p>
            <a:pPr marL="731520" lvl="3" indent="0">
              <a:buNone/>
            </a:pPr>
            <a:r>
              <a:rPr lang="en-IN" sz="1800" dirty="0" smtClean="0"/>
              <a:t>a self </a:t>
            </a:r>
            <a:r>
              <a:rPr lang="en-IN" sz="1800" dirty="0" err="1" smtClean="0"/>
              <a:t>def</a:t>
            </a:r>
            <a:r>
              <a:rPr lang="en-IN" sz="1800" dirty="0" smtClean="0"/>
              <a:t>-use dependency chain</a:t>
            </a:r>
          </a:p>
          <a:p>
            <a:pPr marL="731520" lvl="3" indent="0">
              <a:buNone/>
            </a:pPr>
            <a:endParaRPr lang="en-IN" sz="1800" dirty="0" smtClean="0"/>
          </a:p>
          <a:p>
            <a:pPr lvl="1"/>
            <a:r>
              <a:rPr lang="en-IN" dirty="0"/>
              <a:t>Written value depends on function </a:t>
            </a:r>
            <a:r>
              <a:rPr lang="en-IN" dirty="0" smtClean="0"/>
              <a:t>argument:</a:t>
            </a:r>
          </a:p>
          <a:p>
            <a:pPr marL="502920" lvl="2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  </a:t>
            </a:r>
            <a:r>
              <a:rPr lang="en-IN" sz="1800" dirty="0"/>
              <a:t>a </a:t>
            </a:r>
            <a:r>
              <a:rPr lang="en-IN" sz="1800" dirty="0" err="1"/>
              <a:t>def</a:t>
            </a:r>
            <a:r>
              <a:rPr lang="en-IN" sz="1800" dirty="0"/>
              <a:t>-use dependency chain</a:t>
            </a:r>
          </a:p>
        </p:txBody>
      </p:sp>
    </p:spTree>
    <p:extLst>
      <p:ext uri="{BB962C8B-B14F-4D97-AF65-F5344CB8AC3E}">
        <p14:creationId xmlns:p14="http://schemas.microsoft.com/office/powerpoint/2010/main" val="20012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315200" cy="938073"/>
          </a:xfrm>
        </p:spPr>
        <p:txBody>
          <a:bodyPr/>
          <a:lstStyle/>
          <a:p>
            <a:r>
              <a:rPr lang="en-IN" dirty="0"/>
              <a:t>EXPERIMENTAL 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32792"/>
            <a:ext cx="7315200" cy="1154097"/>
          </a:xfrm>
        </p:spPr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340768"/>
            <a:ext cx="7315200" cy="5040560"/>
          </a:xfrm>
        </p:spPr>
        <p:txBody>
          <a:bodyPr>
            <a:normAutofit/>
          </a:bodyPr>
          <a:lstStyle/>
          <a:p>
            <a:r>
              <a:rPr lang="en-IN" dirty="0"/>
              <a:t>Vulnerability detection methods driven by</a:t>
            </a:r>
          </a:p>
          <a:p>
            <a:pPr marL="45720" indent="0">
              <a:buNone/>
            </a:pPr>
            <a:r>
              <a:rPr lang="en-IN" b="1" dirty="0" smtClean="0"/>
              <a:t>	vulnerability patterns</a:t>
            </a:r>
          </a:p>
          <a:p>
            <a:pPr marL="45720" indent="0">
              <a:buNone/>
            </a:pPr>
            <a:endParaRPr lang="en-IN" b="1" dirty="0"/>
          </a:p>
          <a:p>
            <a:r>
              <a:rPr lang="en-IN" dirty="0"/>
              <a:t>These patterns needs to be:</a:t>
            </a:r>
          </a:p>
          <a:p>
            <a:pPr marL="45720" indent="0">
              <a:buNone/>
            </a:pPr>
            <a:r>
              <a:rPr lang="en-IN" dirty="0" smtClean="0"/>
              <a:t>	easy </a:t>
            </a:r>
            <a:r>
              <a:rPr lang="en-IN" dirty="0"/>
              <a:t>to compute (scalability</a:t>
            </a:r>
            <a:r>
              <a:rPr lang="en-IN" dirty="0" smtClean="0"/>
              <a:t>)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IN" dirty="0" smtClean="0"/>
              <a:t>BOIL criterion was proposed </a:t>
            </a:r>
            <a:r>
              <a:rPr lang="en-IN" dirty="0"/>
              <a:t>for </a:t>
            </a:r>
            <a:r>
              <a:rPr lang="en-IN" dirty="0" err="1"/>
              <a:t>BoF</a:t>
            </a:r>
            <a:r>
              <a:rPr lang="en-IN" dirty="0"/>
              <a:t> </a:t>
            </a:r>
            <a:r>
              <a:rPr lang="en-IN" dirty="0" smtClean="0"/>
              <a:t>vulnerabilities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IN" dirty="0"/>
              <a:t>Experimental </a:t>
            </a:r>
            <a:r>
              <a:rPr lang="en-IN" dirty="0" smtClean="0"/>
              <a:t>results:</a:t>
            </a:r>
            <a:endParaRPr lang="en-IN" dirty="0"/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approx. 10</a:t>
            </a:r>
            <a:r>
              <a:rPr lang="en-IN" dirty="0"/>
              <a:t>% of loops </a:t>
            </a:r>
            <a:r>
              <a:rPr lang="en-IN" dirty="0" smtClean="0"/>
              <a:t>are suspicious</a:t>
            </a:r>
            <a:endParaRPr lang="en-IN" dirty="0"/>
          </a:p>
          <a:p>
            <a:pPr marL="45720" indent="0">
              <a:buNone/>
            </a:pPr>
            <a:r>
              <a:rPr lang="en-IN" dirty="0" smtClean="0"/>
              <a:t>	allows </a:t>
            </a:r>
            <a:r>
              <a:rPr lang="en-IN" dirty="0"/>
              <a:t>to retrieve existing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4670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2708920"/>
            <a:ext cx="7315200" cy="1154097"/>
          </a:xfrm>
        </p:spPr>
        <p:txBody>
          <a:bodyPr/>
          <a:lstStyle/>
          <a:p>
            <a:r>
              <a:rPr lang="en-IN" dirty="0" smtClean="0"/>
              <a:t>Thank You!!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116633"/>
            <a:ext cx="7315200" cy="792087"/>
          </a:xfrm>
        </p:spPr>
        <p:txBody>
          <a:bodyPr/>
          <a:lstStyle/>
          <a:p>
            <a:r>
              <a:rPr lang="en-IN" dirty="0" smtClean="0"/>
              <a:t>INTRODUCTION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12776"/>
            <a:ext cx="8136904" cy="5040560"/>
          </a:xfrm>
        </p:spPr>
        <p:txBody>
          <a:bodyPr>
            <a:normAutofit/>
          </a:bodyPr>
          <a:lstStyle/>
          <a:p>
            <a:r>
              <a:rPr lang="en-IN" dirty="0"/>
              <a:t>Vulnerability detection techniques</a:t>
            </a:r>
            <a:r>
              <a:rPr lang="en-IN" dirty="0" smtClean="0"/>
              <a:t>, can be </a:t>
            </a:r>
            <a:r>
              <a:rPr lang="en-IN" dirty="0"/>
              <a:t>classified into </a:t>
            </a:r>
            <a:r>
              <a:rPr lang="en-IN" dirty="0" smtClean="0"/>
              <a:t>two categories:</a:t>
            </a:r>
          </a:p>
          <a:p>
            <a:pPr lvl="1"/>
            <a:r>
              <a:rPr lang="en-IN" sz="2000" dirty="0"/>
              <a:t>S</a:t>
            </a:r>
            <a:r>
              <a:rPr lang="en-IN" sz="2000" dirty="0" smtClean="0"/>
              <a:t>tatic approach:</a:t>
            </a:r>
          </a:p>
          <a:p>
            <a:pPr marL="45720" indent="0">
              <a:buNone/>
            </a:pPr>
            <a:r>
              <a:rPr lang="en-IN" dirty="0" smtClean="0"/>
              <a:t>	It generally consists of some code analysis without 	executing the application.	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/>
              <a:t>D</a:t>
            </a:r>
            <a:r>
              <a:rPr lang="en-IN" sz="2000" dirty="0" smtClean="0"/>
              <a:t>ynamic approach:</a:t>
            </a:r>
          </a:p>
          <a:p>
            <a:pPr marL="320040" lvl="1" indent="0">
              <a:buNone/>
            </a:pPr>
            <a:r>
              <a:rPr lang="en-IN" sz="2000" dirty="0" smtClean="0"/>
              <a:t>	It </a:t>
            </a:r>
            <a:r>
              <a:rPr lang="en-IN" sz="2000" dirty="0"/>
              <a:t>consists </a:t>
            </a:r>
            <a:r>
              <a:rPr lang="en-IN" sz="2000" dirty="0" smtClean="0"/>
              <a:t>of </a:t>
            </a:r>
            <a:r>
              <a:rPr lang="en-IN" sz="2000" dirty="0"/>
              <a:t>executing a (</a:t>
            </a:r>
            <a:r>
              <a:rPr lang="en-IN" sz="2000" dirty="0" smtClean="0"/>
              <a:t>monitored) instance </a:t>
            </a:r>
            <a:r>
              <a:rPr lang="en-IN" sz="2000" dirty="0"/>
              <a:t>of the </a:t>
            </a:r>
            <a:r>
              <a:rPr lang="en-IN" sz="2000" dirty="0" smtClean="0"/>
              <a:t>	application</a:t>
            </a:r>
            <a:r>
              <a:rPr lang="en-IN" sz="2000" dirty="0"/>
              <a:t>, in order to </a:t>
            </a:r>
            <a:r>
              <a:rPr lang="en-IN" sz="2000" dirty="0" smtClean="0"/>
              <a:t>reveal </a:t>
            </a:r>
            <a:r>
              <a:rPr lang="en-IN" sz="2000" dirty="0"/>
              <a:t>some unexpected </a:t>
            </a:r>
            <a:r>
              <a:rPr lang="en-IN" sz="2000" dirty="0" smtClean="0"/>
              <a:t>	behaviour</a:t>
            </a:r>
            <a:r>
              <a:rPr lang="en-IN" dirty="0"/>
              <a:t>.</a:t>
            </a:r>
            <a:r>
              <a:rPr lang="en-IN" dirty="0" smtClean="0"/>
              <a:t>  </a:t>
            </a:r>
          </a:p>
          <a:p>
            <a:pPr marL="320040" lvl="1" indent="0">
              <a:buNone/>
            </a:pPr>
            <a:endParaRPr lang="en-IN" dirty="0"/>
          </a:p>
          <a:p>
            <a:r>
              <a:rPr lang="en-IN" dirty="0" smtClean="0"/>
              <a:t>This paper first </a:t>
            </a:r>
            <a:r>
              <a:rPr lang="en-IN" dirty="0" smtClean="0"/>
              <a:t>defines a </a:t>
            </a:r>
            <a:r>
              <a:rPr lang="en-IN" i="1" dirty="0" smtClean="0"/>
              <a:t>Vulnerability patterns </a:t>
            </a:r>
            <a:r>
              <a:rPr lang="en-IN" dirty="0" smtClean="0"/>
              <a:t>that if found in the application makes the application vulnerable.</a:t>
            </a:r>
            <a:r>
              <a:rPr lang="en-IN" dirty="0"/>
              <a:t> </a:t>
            </a:r>
            <a:r>
              <a:rPr lang="en-IN" dirty="0" smtClean="0"/>
              <a:t>And then it checks the given code for that </a:t>
            </a:r>
            <a:r>
              <a:rPr lang="en-IN" i="1" dirty="0"/>
              <a:t>Vulnerability </a:t>
            </a:r>
            <a:r>
              <a:rPr lang="en-IN" i="1" dirty="0" smtClean="0"/>
              <a:t>patterns </a:t>
            </a:r>
            <a:r>
              <a:rPr lang="en-IN" dirty="0" smtClean="0"/>
              <a:t>by static analysis of binary executable.</a:t>
            </a:r>
            <a:endParaRPr lang="en-IN" dirty="0" smtClean="0"/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79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15200" cy="1154097"/>
          </a:xfrm>
        </p:spPr>
        <p:txBody>
          <a:bodyPr/>
          <a:lstStyle/>
          <a:p>
            <a:r>
              <a:rPr lang="en-IN" dirty="0" smtClean="0"/>
              <a:t>WHY BINARY ANALYSIS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7560840" cy="4392488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endParaRPr lang="en-IN" dirty="0"/>
          </a:p>
          <a:p>
            <a:r>
              <a:rPr lang="en-IN" dirty="0"/>
              <a:t>1) It is a general practice to use third-party’s libraries those</a:t>
            </a:r>
          </a:p>
          <a:p>
            <a:pPr marL="45720" indent="0">
              <a:buNone/>
            </a:pPr>
            <a:r>
              <a:rPr lang="en-IN" dirty="0"/>
              <a:t> </a:t>
            </a:r>
            <a:r>
              <a:rPr lang="en-IN" dirty="0" smtClean="0"/>
              <a:t>      source </a:t>
            </a:r>
            <a:r>
              <a:rPr lang="en-IN" dirty="0"/>
              <a:t>code is not available</a:t>
            </a:r>
            <a:r>
              <a:rPr lang="en-IN" dirty="0" smtClean="0"/>
              <a:t>.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IN" dirty="0"/>
              <a:t>2) There is significant difference between the source code</a:t>
            </a:r>
          </a:p>
          <a:p>
            <a:pPr marL="45720" indent="0">
              <a:buNone/>
            </a:pPr>
            <a:r>
              <a:rPr lang="en-IN" dirty="0" smtClean="0"/>
              <a:t>       of </a:t>
            </a:r>
            <a:r>
              <a:rPr lang="en-IN" dirty="0"/>
              <a:t>the application and the machine code </a:t>
            </a:r>
            <a:r>
              <a:rPr lang="en-IN" dirty="0" smtClean="0"/>
              <a:t>ultimately run .</a:t>
            </a:r>
          </a:p>
          <a:p>
            <a:pPr marL="45720" indent="0">
              <a:buNone/>
            </a:pPr>
            <a:endParaRPr lang="en-IN" dirty="0"/>
          </a:p>
          <a:p>
            <a:r>
              <a:rPr lang="en-IN" dirty="0"/>
              <a:t>3) Multi-language applications that are complied to </a:t>
            </a:r>
            <a:r>
              <a:rPr lang="en-IN" dirty="0" smtClean="0"/>
              <a:t>one</a:t>
            </a:r>
          </a:p>
          <a:p>
            <a:pPr marL="45720" indent="0">
              <a:buNone/>
            </a:pPr>
            <a:r>
              <a:rPr lang="en-IN" dirty="0" smtClean="0"/>
              <a:t>       common byte-code (e.g. .</a:t>
            </a:r>
            <a:r>
              <a:rPr lang="en-IN" dirty="0" err="1" smtClean="0"/>
              <a:t>NET</a:t>
            </a:r>
            <a:r>
              <a:rPr lang="en-IN" i="1" dirty="0" err="1" smtClean="0"/>
              <a:t>ish</a:t>
            </a:r>
            <a:r>
              <a:rPr lang="en-IN" i="1" dirty="0" smtClean="0"/>
              <a:t> </a:t>
            </a:r>
            <a:r>
              <a:rPr lang="en-IN" dirty="0" smtClean="0"/>
              <a:t>languages).</a:t>
            </a:r>
          </a:p>
          <a:p>
            <a:pPr marL="45720" indent="0">
              <a:buNone/>
            </a:pPr>
            <a:endParaRPr lang="en-IN" dirty="0" smtClean="0"/>
          </a:p>
          <a:p>
            <a:r>
              <a:rPr lang="en-IN" dirty="0" smtClean="0"/>
              <a:t>4</a:t>
            </a:r>
            <a:r>
              <a:rPr lang="en-IN" dirty="0"/>
              <a:t>) Analysing the executable file increase the scope of such</a:t>
            </a:r>
          </a:p>
          <a:p>
            <a:pPr marL="45720" indent="0">
              <a:buNone/>
            </a:pPr>
            <a:r>
              <a:rPr lang="en-IN" dirty="0" smtClean="0"/>
              <a:t>       analysis </a:t>
            </a:r>
            <a:r>
              <a:rPr lang="en-IN" dirty="0"/>
              <a:t>specially in the case of COTS </a:t>
            </a:r>
            <a:r>
              <a:rPr lang="en-IN" dirty="0" err="1"/>
              <a:t>softwares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2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7315200" cy="648072"/>
          </a:xfrm>
        </p:spPr>
        <p:txBody>
          <a:bodyPr>
            <a:normAutofit fontScale="90000"/>
          </a:bodyPr>
          <a:lstStyle/>
          <a:p>
            <a:r>
              <a:rPr lang="en-IN" i="1" dirty="0"/>
              <a:t>Vulnerability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r>
              <a:rPr lang="en-IN" dirty="0" smtClean="0"/>
              <a:t>Simplest way to define a vulnerability pattern is to define it at syntactic level. e.g. presence of ‘</a:t>
            </a:r>
            <a:r>
              <a:rPr lang="en-IN" dirty="0" err="1" smtClean="0"/>
              <a:t>strcpy</a:t>
            </a:r>
            <a:r>
              <a:rPr lang="en-IN" dirty="0" smtClean="0"/>
              <a:t>’ family of functions in code.</a:t>
            </a:r>
          </a:p>
          <a:p>
            <a:endParaRPr lang="en-IN" dirty="0" smtClean="0"/>
          </a:p>
          <a:p>
            <a:r>
              <a:rPr lang="en-IN" dirty="0" smtClean="0"/>
              <a:t>However </a:t>
            </a:r>
            <a:r>
              <a:rPr lang="en-IN" dirty="0"/>
              <a:t>it is not the function itself, but the </a:t>
            </a:r>
            <a:r>
              <a:rPr lang="en-IN" dirty="0" smtClean="0"/>
              <a:t>way this </a:t>
            </a:r>
            <a:r>
              <a:rPr lang="en-IN" dirty="0"/>
              <a:t>function manipulate </a:t>
            </a:r>
            <a:r>
              <a:rPr lang="en-IN" dirty="0" smtClean="0"/>
              <a:t>data that makes it vulnerable. </a:t>
            </a:r>
            <a:r>
              <a:rPr lang="en-IN" dirty="0"/>
              <a:t>For example, </a:t>
            </a:r>
            <a:r>
              <a:rPr lang="en-IN" dirty="0" err="1"/>
              <a:t>strcpy</a:t>
            </a:r>
            <a:r>
              <a:rPr lang="en-IN" dirty="0"/>
              <a:t> function copies the source </a:t>
            </a:r>
            <a:r>
              <a:rPr lang="en-IN" dirty="0" smtClean="0"/>
              <a:t>string buffer </a:t>
            </a:r>
            <a:r>
              <a:rPr lang="en-IN" dirty="0"/>
              <a:t>to destination string buffer without considering </a:t>
            </a:r>
            <a:r>
              <a:rPr lang="en-IN" dirty="0" smtClean="0"/>
              <a:t>the length </a:t>
            </a:r>
            <a:r>
              <a:rPr lang="en-IN" dirty="0"/>
              <a:t>of the destination </a:t>
            </a:r>
            <a:r>
              <a:rPr lang="en-IN" dirty="0" smtClean="0"/>
              <a:t>buffer.</a:t>
            </a:r>
          </a:p>
          <a:p>
            <a:endParaRPr lang="en-IN" dirty="0" smtClean="0"/>
          </a:p>
          <a:p>
            <a:r>
              <a:rPr lang="en-IN" dirty="0"/>
              <a:t>The objective of this work is to consider more of “semantic</a:t>
            </a:r>
            <a:r>
              <a:rPr lang="en-IN" dirty="0" smtClean="0"/>
              <a:t>” definition </a:t>
            </a:r>
            <a:r>
              <a:rPr lang="en-IN" dirty="0"/>
              <a:t>of vulnerability </a:t>
            </a:r>
            <a:r>
              <a:rPr lang="en-IN" dirty="0" smtClean="0"/>
              <a:t>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40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61415"/>
            <a:ext cx="7416824" cy="4896585"/>
          </a:xfrm>
        </p:spPr>
        <p:txBody>
          <a:bodyPr>
            <a:normAutofit/>
          </a:bodyPr>
          <a:lstStyle/>
          <a:p>
            <a:r>
              <a:rPr lang="en-IN" dirty="0"/>
              <a:t>1 char </a:t>
            </a:r>
            <a:r>
              <a:rPr lang="en-IN" dirty="0" smtClean="0"/>
              <a:t>*</a:t>
            </a:r>
            <a:r>
              <a:rPr lang="en-IN" i="1" dirty="0" smtClean="0"/>
              <a:t> </a:t>
            </a:r>
            <a:r>
              <a:rPr lang="en-IN" dirty="0" err="1"/>
              <a:t>bufCopy</a:t>
            </a:r>
            <a:r>
              <a:rPr lang="en-IN" dirty="0"/>
              <a:t> ( char </a:t>
            </a:r>
            <a:r>
              <a:rPr lang="en-IN" dirty="0" smtClean="0"/>
              <a:t>*</a:t>
            </a:r>
            <a:r>
              <a:rPr lang="en-IN" dirty="0" err="1" smtClean="0"/>
              <a:t>Dest</a:t>
            </a:r>
            <a:r>
              <a:rPr lang="en-IN" dirty="0" smtClean="0"/>
              <a:t> </a:t>
            </a:r>
            <a:r>
              <a:rPr lang="en-IN" dirty="0"/>
              <a:t>, char </a:t>
            </a:r>
            <a:r>
              <a:rPr lang="en-IN" dirty="0" smtClean="0"/>
              <a:t>*</a:t>
            </a:r>
            <a:r>
              <a:rPr lang="en-IN" dirty="0" err="1" smtClean="0"/>
              <a:t>Src</a:t>
            </a:r>
            <a:r>
              <a:rPr lang="en-IN" dirty="0" smtClean="0"/>
              <a:t> </a:t>
            </a:r>
            <a:r>
              <a:rPr lang="en-IN" dirty="0"/>
              <a:t>)</a:t>
            </a:r>
          </a:p>
          <a:p>
            <a:r>
              <a:rPr lang="en-IN" dirty="0"/>
              <a:t>2 </a:t>
            </a:r>
            <a:r>
              <a:rPr lang="en-IN" i="1" dirty="0"/>
              <a:t>{</a:t>
            </a:r>
          </a:p>
          <a:p>
            <a:r>
              <a:rPr lang="fr-FR" dirty="0"/>
              <a:t>3 </a:t>
            </a:r>
            <a:r>
              <a:rPr lang="fr-FR" dirty="0" smtClean="0"/>
              <a:t>	char *p </a:t>
            </a:r>
            <a:r>
              <a:rPr lang="fr-FR" dirty="0"/>
              <a:t>= </a:t>
            </a:r>
            <a:r>
              <a:rPr lang="fr-FR" dirty="0" smtClean="0"/>
              <a:t>Dest </a:t>
            </a:r>
            <a:r>
              <a:rPr lang="fr-FR" dirty="0"/>
              <a:t>;</a:t>
            </a:r>
          </a:p>
          <a:p>
            <a:r>
              <a:rPr lang="pt-BR" dirty="0"/>
              <a:t>4 </a:t>
            </a:r>
            <a:r>
              <a:rPr lang="pt-BR" dirty="0" smtClean="0"/>
              <a:t>	while </a:t>
            </a:r>
            <a:r>
              <a:rPr lang="pt-BR" dirty="0"/>
              <a:t>(</a:t>
            </a:r>
            <a:r>
              <a:rPr lang="pt-BR" i="1" dirty="0"/>
              <a:t> </a:t>
            </a:r>
            <a:r>
              <a:rPr lang="pt-BR" i="1" dirty="0" smtClean="0"/>
              <a:t>*</a:t>
            </a:r>
            <a:r>
              <a:rPr lang="pt-BR" dirty="0" smtClean="0"/>
              <a:t>Src </a:t>
            </a:r>
            <a:r>
              <a:rPr lang="pt-BR" dirty="0"/>
              <a:t>!= </a:t>
            </a:r>
            <a:r>
              <a:rPr lang="pt-BR" dirty="0" smtClean="0"/>
              <a:t>’</a:t>
            </a:r>
            <a:r>
              <a:rPr lang="pt-BR" i="1" dirty="0"/>
              <a:t>\</a:t>
            </a:r>
            <a:r>
              <a:rPr lang="pt-BR" dirty="0" smtClean="0"/>
              <a:t>0’ </a:t>
            </a:r>
            <a:r>
              <a:rPr lang="pt-BR" dirty="0"/>
              <a:t>)</a:t>
            </a:r>
          </a:p>
          <a:p>
            <a:r>
              <a:rPr lang="en-IN" dirty="0"/>
              <a:t>5 </a:t>
            </a:r>
            <a:r>
              <a:rPr lang="en-IN" dirty="0" smtClean="0"/>
              <a:t>	</a:t>
            </a:r>
            <a:r>
              <a:rPr lang="en-IN" i="1" dirty="0" smtClean="0"/>
              <a:t>{</a:t>
            </a:r>
            <a:endParaRPr lang="en-IN" i="1" dirty="0"/>
          </a:p>
          <a:p>
            <a:r>
              <a:rPr lang="en-IN" dirty="0"/>
              <a:t>6 </a:t>
            </a:r>
            <a:r>
              <a:rPr lang="en-IN" dirty="0" smtClean="0"/>
              <a:t>		*p</a:t>
            </a:r>
            <a:r>
              <a:rPr lang="en-IN" dirty="0"/>
              <a:t>++ = </a:t>
            </a:r>
            <a:r>
              <a:rPr lang="en-IN" dirty="0" smtClean="0"/>
              <a:t>*</a:t>
            </a:r>
            <a:r>
              <a:rPr lang="en-IN" dirty="0" err="1" smtClean="0"/>
              <a:t>Src</a:t>
            </a:r>
            <a:r>
              <a:rPr lang="en-IN" dirty="0" smtClean="0"/>
              <a:t>++;</a:t>
            </a:r>
            <a:endParaRPr lang="en-IN" dirty="0"/>
          </a:p>
          <a:p>
            <a:r>
              <a:rPr lang="en-IN" dirty="0"/>
              <a:t>7 </a:t>
            </a:r>
            <a:r>
              <a:rPr lang="en-IN" dirty="0" smtClean="0"/>
              <a:t>	}</a:t>
            </a:r>
            <a:endParaRPr lang="en-IN" i="1" dirty="0"/>
          </a:p>
          <a:p>
            <a:r>
              <a:rPr lang="en-IN" dirty="0"/>
              <a:t>8 </a:t>
            </a:r>
            <a:r>
              <a:rPr lang="en-IN" dirty="0" smtClean="0"/>
              <a:t>	*p </a:t>
            </a:r>
            <a:r>
              <a:rPr lang="en-IN" dirty="0"/>
              <a:t>= </a:t>
            </a:r>
            <a:r>
              <a:rPr lang="en-IN" dirty="0" smtClean="0"/>
              <a:t>’\0’ </a:t>
            </a:r>
            <a:r>
              <a:rPr lang="en-IN" dirty="0"/>
              <a:t>;</a:t>
            </a:r>
          </a:p>
          <a:p>
            <a:r>
              <a:rPr lang="pt-BR" dirty="0"/>
              <a:t>9 </a:t>
            </a:r>
            <a:r>
              <a:rPr lang="pt-BR" dirty="0" smtClean="0"/>
              <a:t>	return Dest </a:t>
            </a:r>
            <a:r>
              <a:rPr lang="pt-BR" dirty="0"/>
              <a:t>;</a:t>
            </a:r>
          </a:p>
          <a:p>
            <a:r>
              <a:rPr lang="en-IN" dirty="0" smtClean="0"/>
              <a:t>10 }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5"/>
            <a:ext cx="7315200" cy="64807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vulnerable function:</a:t>
            </a:r>
            <a:endParaRPr lang="en-IN" dirty="0"/>
          </a:p>
        </p:txBody>
      </p:sp>
      <p:sp>
        <p:nvSpPr>
          <p:cNvPr id="5" name="Rectangular Callout 4"/>
          <p:cNvSpPr/>
          <p:nvPr/>
        </p:nvSpPr>
        <p:spPr>
          <a:xfrm>
            <a:off x="3347864" y="1196752"/>
            <a:ext cx="1512168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Size ?</a:t>
            </a:r>
            <a:endParaRPr lang="en-IN" dirty="0"/>
          </a:p>
        </p:txBody>
      </p:sp>
      <p:sp>
        <p:nvSpPr>
          <p:cNvPr id="7" name="Rectangular Callout 6"/>
          <p:cNvSpPr/>
          <p:nvPr/>
        </p:nvSpPr>
        <p:spPr>
          <a:xfrm>
            <a:off x="5012432" y="1196752"/>
            <a:ext cx="1512168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Sanity check on input ?</a:t>
            </a:r>
            <a:endParaRPr lang="en-IN" dirty="0"/>
          </a:p>
        </p:txBody>
      </p:sp>
      <p:sp>
        <p:nvSpPr>
          <p:cNvPr id="8" name="Line Callout 2 7"/>
          <p:cNvSpPr/>
          <p:nvPr/>
        </p:nvSpPr>
        <p:spPr>
          <a:xfrm>
            <a:off x="4733350" y="2436556"/>
            <a:ext cx="1880592" cy="720079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Loop iterations not fixed</a:t>
            </a:r>
            <a:endParaRPr lang="en-IN" dirty="0"/>
          </a:p>
        </p:txBody>
      </p:sp>
      <p:sp>
        <p:nvSpPr>
          <p:cNvPr id="9" name="Line Callout 2 8"/>
          <p:cNvSpPr/>
          <p:nvPr/>
        </p:nvSpPr>
        <p:spPr>
          <a:xfrm>
            <a:off x="5133853" y="3260151"/>
            <a:ext cx="1880592" cy="720079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Buffer traversal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2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7315200" cy="1154097"/>
          </a:xfrm>
        </p:spPr>
        <p:txBody>
          <a:bodyPr/>
          <a:lstStyle/>
          <a:p>
            <a:r>
              <a:rPr lang="en-IN" dirty="0" smtClean="0"/>
              <a:t>BOILs and BOPs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88840"/>
            <a:ext cx="7762056" cy="4320520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loop is a BOIL </a:t>
            </a:r>
            <a:r>
              <a:rPr lang="en-IN" dirty="0" smtClean="0"/>
              <a:t>if :</a:t>
            </a:r>
          </a:p>
          <a:p>
            <a:pPr lvl="1"/>
            <a:r>
              <a:rPr lang="en-IN" sz="2000" dirty="0"/>
              <a:t>there is a Memory Write within the </a:t>
            </a:r>
            <a:r>
              <a:rPr lang="en-IN" sz="2000" dirty="0" smtClean="0"/>
              <a:t>loop</a:t>
            </a:r>
          </a:p>
          <a:p>
            <a:pPr lvl="1"/>
            <a:r>
              <a:rPr lang="en-IN" sz="2000" dirty="0"/>
              <a:t>the written address is changing within the </a:t>
            </a:r>
            <a:r>
              <a:rPr lang="en-IN" sz="2000" dirty="0" smtClean="0"/>
              <a:t>loop</a:t>
            </a:r>
          </a:p>
          <a:p>
            <a:pPr lvl="1"/>
            <a:r>
              <a:rPr lang="en-IN" sz="2000" dirty="0"/>
              <a:t>the written value depends on a function </a:t>
            </a:r>
            <a:r>
              <a:rPr lang="en-IN" sz="2000" dirty="0" smtClean="0"/>
              <a:t>argument</a:t>
            </a:r>
          </a:p>
          <a:p>
            <a:pPr marL="320040" lvl="1" indent="0">
              <a:buNone/>
            </a:pPr>
            <a:endParaRPr lang="en-IN" dirty="0"/>
          </a:p>
          <a:p>
            <a:r>
              <a:rPr lang="en-IN" dirty="0" smtClean="0"/>
              <a:t>A </a:t>
            </a:r>
            <a:r>
              <a:rPr lang="en-IN" dirty="0"/>
              <a:t>function is </a:t>
            </a:r>
            <a:r>
              <a:rPr lang="en-IN" dirty="0" smtClean="0"/>
              <a:t>Buffer-Overflow </a:t>
            </a:r>
            <a:r>
              <a:rPr lang="en-IN" dirty="0"/>
              <a:t>Prone (BOP) if it contains a BOIL.</a:t>
            </a:r>
          </a:p>
        </p:txBody>
      </p:sp>
    </p:spTree>
    <p:extLst>
      <p:ext uri="{BB962C8B-B14F-4D97-AF65-F5344CB8AC3E}">
        <p14:creationId xmlns:p14="http://schemas.microsoft.com/office/powerpoint/2010/main" val="296465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13" y="116632"/>
            <a:ext cx="7315200" cy="765991"/>
          </a:xfrm>
        </p:spPr>
        <p:txBody>
          <a:bodyPr/>
          <a:lstStyle/>
          <a:p>
            <a:r>
              <a:rPr lang="en-IN" dirty="0"/>
              <a:t>Assembly code of </a:t>
            </a:r>
            <a:r>
              <a:rPr lang="en-IN" dirty="0" err="1"/>
              <a:t>strcpy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5445224"/>
            <a:ext cx="7618040" cy="117584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Within the loop, memory is accessed via registers</a:t>
            </a:r>
          </a:p>
          <a:p>
            <a:r>
              <a:rPr lang="en-IN" dirty="0" smtClean="0"/>
              <a:t>Dependency on </a:t>
            </a:r>
            <a:r>
              <a:rPr lang="en-IN" dirty="0"/>
              <a:t>argument &amp; local variable not visible inside the </a:t>
            </a:r>
            <a:r>
              <a:rPr lang="en-IN" dirty="0" smtClean="0"/>
              <a:t>loop</a:t>
            </a:r>
            <a:endParaRPr lang="en-IN" dirty="0"/>
          </a:p>
          <a:p>
            <a:r>
              <a:rPr lang="en-IN" dirty="0"/>
              <a:t>Memory is written </a:t>
            </a:r>
            <a:r>
              <a:rPr lang="en-IN" dirty="0" smtClean="0"/>
              <a:t>once.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42" y="908720"/>
            <a:ext cx="69056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 Single Corner Rectangle 3"/>
          <p:cNvSpPr/>
          <p:nvPr/>
        </p:nvSpPr>
        <p:spPr>
          <a:xfrm>
            <a:off x="610244" y="4196057"/>
            <a:ext cx="7272808" cy="216024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315200" cy="905915"/>
          </a:xfrm>
        </p:spPr>
        <p:txBody>
          <a:bodyPr/>
          <a:lstStyle/>
          <a:p>
            <a:r>
              <a:rPr lang="en-IN" dirty="0"/>
              <a:t>Assembly code of </a:t>
            </a:r>
            <a:r>
              <a:rPr lang="en-IN" dirty="0" err="1"/>
              <a:t>bufCopy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76" y="5636822"/>
            <a:ext cx="7747248" cy="122117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Dependency on argument/local variable visible inside the loop</a:t>
            </a:r>
            <a:endParaRPr lang="en-IN" dirty="0" smtClean="0"/>
          </a:p>
          <a:p>
            <a:r>
              <a:rPr lang="en-IN" dirty="0" smtClean="0"/>
              <a:t>Memory </a:t>
            </a:r>
            <a:r>
              <a:rPr lang="en-IN" dirty="0"/>
              <a:t>is written 3 </a:t>
            </a:r>
            <a:r>
              <a:rPr lang="en-IN" dirty="0" smtClean="0"/>
              <a:t>times:</a:t>
            </a:r>
          </a:p>
          <a:p>
            <a:pPr lvl="1"/>
            <a:r>
              <a:rPr lang="en-IN" dirty="0"/>
              <a:t>to change the stored address of the next character</a:t>
            </a:r>
          </a:p>
          <a:p>
            <a:pPr lvl="1"/>
            <a:r>
              <a:rPr lang="en-IN" dirty="0"/>
              <a:t>to store the character itself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0" y="1052736"/>
            <a:ext cx="73152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 Single Corner Rectangle 4"/>
          <p:cNvSpPr/>
          <p:nvPr/>
        </p:nvSpPr>
        <p:spPr>
          <a:xfrm>
            <a:off x="179512" y="4365104"/>
            <a:ext cx="7272808" cy="216024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 Single Corner Rectangle 5"/>
          <p:cNvSpPr/>
          <p:nvPr/>
        </p:nvSpPr>
        <p:spPr>
          <a:xfrm>
            <a:off x="179512" y="3429000"/>
            <a:ext cx="7272808" cy="216024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 Single Corner Rectangle 6"/>
          <p:cNvSpPr/>
          <p:nvPr/>
        </p:nvSpPr>
        <p:spPr>
          <a:xfrm>
            <a:off x="179512" y="4869160"/>
            <a:ext cx="7272808" cy="216024"/>
          </a:xfrm>
          <a:prstGeom prst="round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7315200" cy="938073"/>
          </a:xfrm>
        </p:spPr>
        <p:txBody>
          <a:bodyPr/>
          <a:lstStyle/>
          <a:p>
            <a:r>
              <a:rPr lang="en-IN" dirty="0" smtClean="0"/>
              <a:t>CODE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628800"/>
            <a:ext cx="8064896" cy="4536504"/>
          </a:xfrm>
          <a:noFill/>
        </p:spPr>
        <p:txBody>
          <a:bodyPr/>
          <a:lstStyle/>
          <a:p>
            <a:r>
              <a:rPr lang="en-IN" b="1" dirty="0"/>
              <a:t>Pattern A (</a:t>
            </a:r>
            <a:r>
              <a:rPr lang="en-IN" b="1" dirty="0" err="1"/>
              <a:t>strcpy</a:t>
            </a:r>
            <a:r>
              <a:rPr lang="en-IN" b="1" dirty="0"/>
              <a:t> </a:t>
            </a:r>
            <a:r>
              <a:rPr lang="en-IN" b="1" dirty="0" smtClean="0"/>
              <a:t>function</a:t>
            </a:r>
            <a:r>
              <a:rPr lang="en-IN" b="1" dirty="0" smtClean="0"/>
              <a:t>):</a:t>
            </a:r>
          </a:p>
          <a:p>
            <a:endParaRPr lang="en-IN" b="1" dirty="0"/>
          </a:p>
          <a:p>
            <a:pPr marL="320040" lvl="1" indent="0">
              <a:buNone/>
            </a:pPr>
            <a:r>
              <a:rPr lang="en-IN" dirty="0"/>
              <a:t>1: </a:t>
            </a:r>
            <a:r>
              <a:rPr lang="en-IN" dirty="0" err="1"/>
              <a:t>regd</a:t>
            </a:r>
            <a:r>
              <a:rPr lang="en-IN" dirty="0"/>
              <a:t>  </a:t>
            </a:r>
            <a:r>
              <a:rPr lang="en-IN" dirty="0" smtClean="0"/>
              <a:t>	 MEM[</a:t>
            </a:r>
            <a:r>
              <a:rPr lang="en-IN" dirty="0" err="1" smtClean="0"/>
              <a:t>base+dest</a:t>
            </a:r>
            <a:r>
              <a:rPr lang="en-IN" dirty="0" smtClean="0"/>
              <a:t>]		</a:t>
            </a:r>
            <a:r>
              <a:rPr lang="en-IN" i="1" dirty="0" smtClean="0"/>
              <a:t>Destination address           </a:t>
            </a:r>
            <a:endParaRPr lang="en-IN" i="1" dirty="0"/>
          </a:p>
          <a:p>
            <a:pPr marL="320040" lvl="1" indent="0">
              <a:buNone/>
            </a:pPr>
            <a:r>
              <a:rPr lang="pt-BR" dirty="0"/>
              <a:t>2: regs   </a:t>
            </a:r>
            <a:r>
              <a:rPr lang="pt-BR" dirty="0" smtClean="0"/>
              <a:t>	  MEM[base+src</a:t>
            </a:r>
            <a:r>
              <a:rPr lang="pt-BR" dirty="0"/>
              <a:t>] </a:t>
            </a:r>
            <a:r>
              <a:rPr lang="pt-BR" dirty="0" smtClean="0"/>
              <a:t>	    	</a:t>
            </a:r>
            <a:r>
              <a:rPr lang="pt-BR" i="1" dirty="0" smtClean="0"/>
              <a:t>Source </a:t>
            </a:r>
            <a:r>
              <a:rPr lang="pt-BR" i="1" dirty="0" smtClean="0"/>
              <a:t>address</a:t>
            </a:r>
            <a:endParaRPr lang="pt-BR" dirty="0"/>
          </a:p>
          <a:p>
            <a:pPr marL="320040" lvl="1" indent="0">
              <a:buNone/>
            </a:pPr>
            <a:r>
              <a:rPr lang="en-IN" dirty="0"/>
              <a:t>loop</a:t>
            </a:r>
          </a:p>
          <a:p>
            <a:pPr marL="320040" lvl="1" indent="0">
              <a:buNone/>
            </a:pPr>
            <a:r>
              <a:rPr lang="en-IN" dirty="0" smtClean="0"/>
              <a:t>3: </a:t>
            </a:r>
            <a:r>
              <a:rPr lang="en-IN" dirty="0"/>
              <a:t>MEM[</a:t>
            </a:r>
            <a:r>
              <a:rPr lang="en-IN" dirty="0" err="1"/>
              <a:t>regd</a:t>
            </a:r>
            <a:r>
              <a:rPr lang="en-IN" dirty="0"/>
              <a:t>]  </a:t>
            </a:r>
            <a:r>
              <a:rPr lang="en-IN" dirty="0" smtClean="0"/>
              <a:t>		MEM[</a:t>
            </a:r>
            <a:r>
              <a:rPr lang="en-IN" dirty="0" err="1" smtClean="0"/>
              <a:t>regs</a:t>
            </a:r>
            <a:r>
              <a:rPr lang="en-IN" dirty="0" smtClean="0"/>
              <a:t>]            </a:t>
            </a:r>
            <a:r>
              <a:rPr lang="en-IN" i="1" dirty="0" smtClean="0"/>
              <a:t>copy source to destination</a:t>
            </a:r>
            <a:endParaRPr lang="en-IN" i="1" dirty="0"/>
          </a:p>
          <a:p>
            <a:pPr marL="320040" lvl="1" indent="0">
              <a:buNone/>
            </a:pPr>
            <a:r>
              <a:rPr lang="en-IN" dirty="0"/>
              <a:t>4: </a:t>
            </a:r>
            <a:r>
              <a:rPr lang="en-IN" dirty="0" err="1"/>
              <a:t>regd</a:t>
            </a:r>
            <a:r>
              <a:rPr lang="en-IN" dirty="0"/>
              <a:t>  </a:t>
            </a:r>
            <a:r>
              <a:rPr lang="en-IN" dirty="0" smtClean="0"/>
              <a:t>		</a:t>
            </a:r>
            <a:r>
              <a:rPr lang="en-IN" dirty="0" err="1" smtClean="0"/>
              <a:t>regd+stride</a:t>
            </a:r>
            <a:r>
              <a:rPr lang="en-IN" dirty="0" smtClean="0"/>
              <a:t>            </a:t>
            </a:r>
            <a:r>
              <a:rPr lang="en-IN" i="1" dirty="0" smtClean="0"/>
              <a:t>increment destination </a:t>
            </a:r>
            <a:r>
              <a:rPr lang="en-IN" i="1" dirty="0" err="1" smtClean="0"/>
              <a:t>addr</a:t>
            </a:r>
            <a:r>
              <a:rPr lang="en-IN" dirty="0" smtClean="0"/>
              <a:t>.</a:t>
            </a:r>
            <a:endParaRPr lang="en-IN" dirty="0"/>
          </a:p>
          <a:p>
            <a:pPr marL="320040" lvl="1" indent="0">
              <a:buNone/>
            </a:pPr>
            <a:r>
              <a:rPr lang="en-IN" dirty="0"/>
              <a:t>5: </a:t>
            </a:r>
            <a:r>
              <a:rPr lang="en-IN" dirty="0" err="1"/>
              <a:t>regs</a:t>
            </a:r>
            <a:r>
              <a:rPr lang="en-IN" dirty="0"/>
              <a:t>  </a:t>
            </a:r>
            <a:r>
              <a:rPr lang="en-IN" dirty="0" smtClean="0"/>
              <a:t>		</a:t>
            </a:r>
            <a:r>
              <a:rPr lang="en-IN" dirty="0" err="1" smtClean="0"/>
              <a:t>regs+stride</a:t>
            </a:r>
            <a:r>
              <a:rPr lang="en-IN" dirty="0" smtClean="0"/>
              <a:t>	 </a:t>
            </a:r>
            <a:r>
              <a:rPr lang="en-IN" i="1" dirty="0" smtClean="0"/>
              <a:t>increment source </a:t>
            </a:r>
            <a:r>
              <a:rPr lang="en-IN" i="1" dirty="0" err="1" smtClean="0"/>
              <a:t>addr</a:t>
            </a:r>
            <a:r>
              <a:rPr lang="en-IN" dirty="0" smtClean="0"/>
              <a:t>. </a:t>
            </a:r>
            <a:endParaRPr lang="en-IN" dirty="0"/>
          </a:p>
          <a:p>
            <a:pPr marL="320040" lvl="1" indent="0">
              <a:buNone/>
            </a:pPr>
            <a:r>
              <a:rPr lang="en-IN" dirty="0" err="1"/>
              <a:t>endloop</a:t>
            </a:r>
            <a:endParaRPr lang="en-IN" dirty="0"/>
          </a:p>
          <a:p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95736" y="2204864"/>
            <a:ext cx="432048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38369" y="2492896"/>
            <a:ext cx="432048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89103" y="3501008"/>
            <a:ext cx="432048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670417" y="3861048"/>
            <a:ext cx="432048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627784" y="4221088"/>
            <a:ext cx="432048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28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491</TotalTime>
  <Words>524</Words>
  <Application>Microsoft Office PowerPoint</Application>
  <PresentationFormat>On-screen Show (4:3)</PresentationFormat>
  <Paragraphs>137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Finding Buffer Overﬂow Inducing Loops in Binary Executable  Sanjay Rawat, Laurent Mounier Verimag Lab, University of Grenoble, Grenoble, France</vt:lpstr>
      <vt:lpstr>INTRODUCTION </vt:lpstr>
      <vt:lpstr>WHY BINARY ANALYSIS ??</vt:lpstr>
      <vt:lpstr>Vulnerability patterns</vt:lpstr>
      <vt:lpstr>Example vulnerable function:</vt:lpstr>
      <vt:lpstr>BOILs and BOPs</vt:lpstr>
      <vt:lpstr>Assembly code of strcpy</vt:lpstr>
      <vt:lpstr>Assembly code of bufCopy</vt:lpstr>
      <vt:lpstr>CODE PATTERNS</vt:lpstr>
      <vt:lpstr>CODE PATTERNS</vt:lpstr>
      <vt:lpstr>Self def-use dependency chains</vt:lpstr>
      <vt:lpstr>IMPLEMENTATION</vt:lpstr>
      <vt:lpstr>Developing the solution in REIL</vt:lpstr>
      <vt:lpstr>PowerPoint Presentation</vt:lpstr>
      <vt:lpstr>BOIL DETECTION</vt:lpstr>
      <vt:lpstr>EXPERIMENTAL RESULTS</vt:lpstr>
      <vt:lpstr>Conclusion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Buffer Overﬂow Inducing Loops in Binary Executables  Sanjay Rawat, Laurent Mounier</dc:title>
  <dc:creator>sanjeev</dc:creator>
  <cp:lastModifiedBy>sanjeev</cp:lastModifiedBy>
  <cp:revision>54</cp:revision>
  <dcterms:created xsi:type="dcterms:W3CDTF">2014-09-04T14:18:22Z</dcterms:created>
  <dcterms:modified xsi:type="dcterms:W3CDTF">2014-09-05T06:25:51Z</dcterms:modified>
</cp:coreProperties>
</file>