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4" autoAdjust="0"/>
  </p:normalViewPr>
  <p:slideViewPr>
    <p:cSldViewPr snapToGrid="0">
      <p:cViewPr varScale="1">
        <p:scale>
          <a:sx n="80" d="100"/>
          <a:sy n="80" d="100"/>
        </p:scale>
        <p:origin x="56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D87D-83F3-4D2D-9E6A-3D8B4FD3D1B8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7CF3-FDF6-41DA-8E34-344ABC2243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96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C7CF3-FDF6-41DA-8E34-344ABC22432A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3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C7CF3-FDF6-41DA-8E34-344ABC22432A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2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0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8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770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422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2731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034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225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945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80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4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82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37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4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5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2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5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FB9FAEA-CC16-4178-BFFF-9C6CC2EAD8DF}" type="datetimeFigureOut">
              <a:rPr kumimoji="1" lang="ja-JP" altLang="en-US" smtClean="0"/>
              <a:t>2018/3/13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6C7BDDE-D6C9-451F-9612-3B6CE1F14A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84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虎の穴 </a:t>
            </a:r>
            <a:r>
              <a:rPr lang="en-US" altLang="ja-JP" dirty="0" smtClean="0"/>
              <a:t>Web </a:t>
            </a:r>
            <a:r>
              <a:rPr lang="en-US" altLang="ja-JP" dirty="0"/>
              <a:t>Java</a:t>
            </a:r>
            <a:r>
              <a:rPr lang="ja-JP" altLang="en-US" dirty="0"/>
              <a:t>初級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最終</a:t>
            </a:r>
            <a:r>
              <a:rPr lang="ja-JP" altLang="en-US" dirty="0"/>
              <a:t>成果物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2018/03/17</a:t>
            </a:r>
          </a:p>
          <a:p>
            <a:r>
              <a:rPr lang="ja-JP" altLang="en-US" dirty="0" smtClean="0"/>
              <a:t>佐久間 優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発表は以上です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１）仕様説明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8" y="2060898"/>
            <a:ext cx="7518349" cy="4041162"/>
          </a:xfrm>
        </p:spPr>
        <p:txBody>
          <a:bodyPr anchor="t"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このアプリは、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飲食店街での食べ歩き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をテーマに、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 各店舗での注文をしていくシステムです。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各店舗でのセットメニューや複数の追加メニューといった注文の差異を、システムの抽象化によって実現しています。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各店舗での動作は次の通りです。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「注文」　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「食べる」　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「会計」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「食べる」動作は統一されていますが、「注文」や「会計」について、各店舗ごと、異なった動作を実装しています。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/>
          <p:cNvCxnSpPr>
            <a:stCxn id="12" idx="2"/>
            <a:endCxn id="13" idx="0"/>
          </p:cNvCxnSpPr>
          <p:nvPr/>
        </p:nvCxnSpPr>
        <p:spPr>
          <a:xfrm>
            <a:off x="1617863" y="2747509"/>
            <a:ext cx="0" cy="410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6" idx="1"/>
            <a:endCxn id="13" idx="3"/>
          </p:cNvCxnSpPr>
          <p:nvPr/>
        </p:nvCxnSpPr>
        <p:spPr>
          <a:xfrm flipH="1">
            <a:off x="2417379" y="3419787"/>
            <a:ext cx="10595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2" idx="1"/>
            <a:endCxn id="16" idx="3"/>
          </p:cNvCxnSpPr>
          <p:nvPr/>
        </p:nvCxnSpPr>
        <p:spPr>
          <a:xfrm flipH="1">
            <a:off x="5153704" y="3419787"/>
            <a:ext cx="1152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16" idx="2"/>
            <a:endCxn id="35" idx="0"/>
          </p:cNvCxnSpPr>
          <p:nvPr/>
        </p:nvCxnSpPr>
        <p:spPr>
          <a:xfrm flipH="1">
            <a:off x="4315303" y="3681397"/>
            <a:ext cx="1" cy="570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38" idx="3"/>
          </p:cNvCxnSpPr>
          <p:nvPr/>
        </p:nvCxnSpPr>
        <p:spPr>
          <a:xfrm flipH="1">
            <a:off x="2367251" y="3681397"/>
            <a:ext cx="1109652" cy="83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5" idx="3"/>
            <a:endCxn id="50" idx="1"/>
          </p:cNvCxnSpPr>
          <p:nvPr/>
        </p:nvCxnSpPr>
        <p:spPr>
          <a:xfrm flipV="1">
            <a:off x="5307779" y="4510011"/>
            <a:ext cx="998430" cy="30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２）クラス構成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8" y="1807779"/>
            <a:ext cx="7511472" cy="4294281"/>
          </a:xfrm>
        </p:spPr>
        <p:txBody>
          <a:bodyPr anchor="t"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下記のクラス図を構成している（説明のため、簡略化して表記）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818347" y="2224289"/>
            <a:ext cx="159903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en-US" altLang="ja-JP" sz="1400" dirty="0" err="1" smtClean="0"/>
              <a:t>RestrantCity</a:t>
            </a:r>
            <a:r>
              <a:rPr kumimoji="1" lang="en-US" altLang="ja-JP" sz="1400" dirty="0" smtClean="0"/>
              <a:t>()</a:t>
            </a:r>
          </a:p>
          <a:p>
            <a:pPr algn="ctr"/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main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818347" y="3158177"/>
            <a:ext cx="15990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en-US" altLang="ja-JP" sz="1400" dirty="0" smtClean="0"/>
              <a:t>Eater()</a:t>
            </a:r>
          </a:p>
          <a:p>
            <a:pPr algn="ctr"/>
            <a:r>
              <a:rPr kumimoji="1" lang="ja-JP" altLang="en-US" sz="1400" dirty="0" smtClean="0"/>
              <a:t>（お客さん）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476903" y="3158177"/>
            <a:ext cx="167680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en-US" altLang="ja-JP" sz="1400" dirty="0" smtClean="0"/>
              <a:t>Shop()</a:t>
            </a:r>
          </a:p>
          <a:p>
            <a:pPr algn="ctr"/>
            <a:r>
              <a:rPr kumimoji="1" lang="ja-JP" altLang="en-US" sz="1400" dirty="0" smtClean="0"/>
              <a:t>（各店舗）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306209" y="3050455"/>
            <a:ext cx="215462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ja-JP" sz="1400" dirty="0" err="1"/>
              <a:t>TotsuzenStakeShop</a:t>
            </a:r>
            <a:r>
              <a:rPr lang="en-US" altLang="ja-JP" sz="1400" dirty="0"/>
              <a:t>()</a:t>
            </a:r>
            <a:endParaRPr kumimoji="1" lang="ja-JP" altLang="en-US" sz="1400" dirty="0"/>
          </a:p>
          <a:p>
            <a:r>
              <a:rPr lang="en-US" altLang="ja-JP" sz="1400" dirty="0" err="1"/>
              <a:t>RamenShirouShop</a:t>
            </a:r>
            <a:r>
              <a:rPr lang="en-US" altLang="ja-JP" sz="1400" dirty="0"/>
              <a:t>()</a:t>
            </a:r>
            <a:endParaRPr kumimoji="1" lang="ja-JP" altLang="en-US" sz="1400" dirty="0"/>
          </a:p>
          <a:p>
            <a:r>
              <a:rPr lang="en-US" altLang="ja-JP" sz="1400" dirty="0" err="1"/>
              <a:t>AkamaruUdonShop</a:t>
            </a:r>
            <a:r>
              <a:rPr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322826" y="4251418"/>
            <a:ext cx="198495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ja-JP" sz="1400" dirty="0" err="1"/>
              <a:t>ItemData</a:t>
            </a:r>
            <a:r>
              <a:rPr lang="en-US" altLang="ja-JP" sz="1400" dirty="0" smtClean="0"/>
              <a:t>()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（各種メニュー情報）</a:t>
            </a:r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880848" y="4251418"/>
            <a:ext cx="1486403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ja-JP" sz="1400" dirty="0" err="1" smtClean="0"/>
              <a:t>orderData</a:t>
            </a:r>
            <a:r>
              <a:rPr lang="en-US" altLang="ja-JP" sz="1400" dirty="0" smtClean="0"/>
              <a:t>()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（注文情報）</a:t>
            </a:r>
            <a:endParaRPr kumimoji="1" lang="ja-JP" altLang="en-US" sz="1400" dirty="0"/>
          </a:p>
        </p:txBody>
      </p:sp>
      <p:sp>
        <p:nvSpPr>
          <p:cNvPr id="50" name="正方形/長方形 49"/>
          <p:cNvSpPr/>
          <p:nvPr/>
        </p:nvSpPr>
        <p:spPr>
          <a:xfrm>
            <a:off x="6306209" y="4140679"/>
            <a:ext cx="2154620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ja-JP" sz="1400" dirty="0" err="1"/>
              <a:t>MenuData</a:t>
            </a:r>
            <a:r>
              <a:rPr lang="en-US" altLang="ja-JP" sz="1400" dirty="0"/>
              <a:t>()</a:t>
            </a:r>
            <a:endParaRPr kumimoji="1" lang="ja-JP" altLang="en-US" sz="1400" dirty="0"/>
          </a:p>
          <a:p>
            <a:r>
              <a:rPr lang="en-US" altLang="ja-JP" sz="1400" dirty="0" err="1"/>
              <a:t>AdditionalMenuData</a:t>
            </a:r>
            <a:r>
              <a:rPr lang="en-US" altLang="ja-JP" sz="1400" dirty="0"/>
              <a:t>()</a:t>
            </a:r>
            <a:endParaRPr kumimoji="1" lang="ja-JP" altLang="en-US" sz="1400" dirty="0"/>
          </a:p>
          <a:p>
            <a:r>
              <a:rPr lang="en-US" altLang="ja-JP" sz="1400" dirty="0" err="1"/>
              <a:t>SelectionMenuData</a:t>
            </a:r>
            <a:r>
              <a:rPr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54" name="フローチャート: 組合せ 53"/>
          <p:cNvSpPr/>
          <p:nvPr/>
        </p:nvSpPr>
        <p:spPr>
          <a:xfrm>
            <a:off x="1502979" y="3019616"/>
            <a:ext cx="210207" cy="209073"/>
          </a:xfrm>
          <a:prstGeom prst="flowChartMerg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フローチャート: 判断 54"/>
          <p:cNvSpPr/>
          <p:nvPr/>
        </p:nvSpPr>
        <p:spPr>
          <a:xfrm rot="5400000">
            <a:off x="5076497" y="3270729"/>
            <a:ext cx="231282" cy="260747"/>
          </a:xfrm>
          <a:prstGeom prst="flowChartDecision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判断 55"/>
          <p:cNvSpPr/>
          <p:nvPr/>
        </p:nvSpPr>
        <p:spPr>
          <a:xfrm rot="5400000">
            <a:off x="5234178" y="4386595"/>
            <a:ext cx="231282" cy="260747"/>
          </a:xfrm>
          <a:prstGeom prst="flowChartDecision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組合せ 56"/>
          <p:cNvSpPr/>
          <p:nvPr/>
        </p:nvSpPr>
        <p:spPr>
          <a:xfrm rot="16200000">
            <a:off x="3354519" y="3291976"/>
            <a:ext cx="210207" cy="209073"/>
          </a:xfrm>
          <a:prstGeom prst="flowChartMerg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フローチャート: 組合せ 57"/>
          <p:cNvSpPr/>
          <p:nvPr/>
        </p:nvSpPr>
        <p:spPr>
          <a:xfrm rot="3000000">
            <a:off x="2279497" y="4395308"/>
            <a:ext cx="210207" cy="209073"/>
          </a:xfrm>
          <a:prstGeom prst="flowChartMerg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フローチャート: 組合せ 58"/>
          <p:cNvSpPr/>
          <p:nvPr/>
        </p:nvSpPr>
        <p:spPr>
          <a:xfrm>
            <a:off x="4210198" y="4126401"/>
            <a:ext cx="210207" cy="209073"/>
          </a:xfrm>
          <a:prstGeom prst="flowChartMerg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/>
          <p:cNvCxnSpPr>
            <a:stCxn id="20" idx="2"/>
          </p:cNvCxnSpPr>
          <p:nvPr/>
        </p:nvCxnSpPr>
        <p:spPr>
          <a:xfrm>
            <a:off x="7871846" y="2632437"/>
            <a:ext cx="0" cy="2885306"/>
          </a:xfrm>
          <a:prstGeom prst="line">
            <a:avLst/>
          </a:prstGeom>
          <a:ln w="38100">
            <a:solidFill>
              <a:schemeClr val="bg2">
                <a:lumMod val="10000"/>
                <a:lumOff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8" idx="2"/>
          </p:cNvCxnSpPr>
          <p:nvPr/>
        </p:nvCxnSpPr>
        <p:spPr>
          <a:xfrm flipH="1">
            <a:off x="6106510" y="2632437"/>
            <a:ext cx="1629" cy="2832942"/>
          </a:xfrm>
          <a:prstGeom prst="line">
            <a:avLst/>
          </a:prstGeom>
          <a:ln w="38100">
            <a:solidFill>
              <a:schemeClr val="bg2">
                <a:lumMod val="10000"/>
                <a:lumOff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4384844" y="2635889"/>
            <a:ext cx="1629" cy="2832942"/>
          </a:xfrm>
          <a:prstGeom prst="line">
            <a:avLst/>
          </a:prstGeom>
          <a:ln w="38100">
            <a:solidFill>
              <a:schemeClr val="bg2">
                <a:lumMod val="10000"/>
                <a:lumOff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766652" y="2635889"/>
            <a:ext cx="1629" cy="2832942"/>
          </a:xfrm>
          <a:prstGeom prst="line">
            <a:avLst/>
          </a:prstGeom>
          <a:ln w="38100">
            <a:solidFill>
              <a:schemeClr val="bg2">
                <a:lumMod val="10000"/>
                <a:lumOff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1126266" y="2635889"/>
            <a:ext cx="1629" cy="2832942"/>
          </a:xfrm>
          <a:prstGeom prst="line">
            <a:avLst/>
          </a:prstGeom>
          <a:ln w="38100">
            <a:solidFill>
              <a:schemeClr val="bg2">
                <a:lumMod val="10000"/>
                <a:lumOff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３）シーケンス図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7" y="1807849"/>
            <a:ext cx="7511472" cy="4041162"/>
          </a:xfrm>
        </p:spPr>
        <p:txBody>
          <a:bodyPr anchor="t"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動作内容について、簡略化したシーケンス図を記載する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>
            <a:spLocks/>
          </p:cNvSpPr>
          <p:nvPr/>
        </p:nvSpPr>
        <p:spPr>
          <a:xfrm>
            <a:off x="677918" y="2263105"/>
            <a:ext cx="85133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mian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>
            <a:spLocks/>
          </p:cNvSpPr>
          <p:nvPr/>
        </p:nvSpPr>
        <p:spPr>
          <a:xfrm>
            <a:off x="2251849" y="2263105"/>
            <a:ext cx="101853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Eater()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>
            <a:spLocks/>
          </p:cNvSpPr>
          <p:nvPr/>
        </p:nvSpPr>
        <p:spPr>
          <a:xfrm>
            <a:off x="3878395" y="2263105"/>
            <a:ext cx="101853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Shop()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>
            <a:spLocks/>
          </p:cNvSpPr>
          <p:nvPr/>
        </p:nvSpPr>
        <p:spPr>
          <a:xfrm>
            <a:off x="5335629" y="2263105"/>
            <a:ext cx="15450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ItemData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198179" y="3025911"/>
            <a:ext cx="14893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827977" y="3199074"/>
            <a:ext cx="15064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461237" y="3337980"/>
            <a:ext cx="15733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4461238" y="3722974"/>
            <a:ext cx="157332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461237" y="4492629"/>
            <a:ext cx="33370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461237" y="4057751"/>
            <a:ext cx="33370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2827977" y="4734552"/>
            <a:ext cx="147613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1198179" y="4995294"/>
            <a:ext cx="148936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051035" y="2815122"/>
            <a:ext cx="147144" cy="23750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87546" y="3025911"/>
            <a:ext cx="140431" cy="19693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14092" y="3199075"/>
            <a:ext cx="147145" cy="15354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034567" y="3337982"/>
            <a:ext cx="160493" cy="3849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798273" y="4057751"/>
            <a:ext cx="154695" cy="434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>
            <a:spLocks/>
          </p:cNvSpPr>
          <p:nvPr/>
        </p:nvSpPr>
        <p:spPr>
          <a:xfrm>
            <a:off x="7015640" y="2263105"/>
            <a:ext cx="1712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OrderData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64" name="四角形吹き出し 63"/>
          <p:cNvSpPr>
            <a:spLocks/>
          </p:cNvSpPr>
          <p:nvPr/>
        </p:nvSpPr>
        <p:spPr>
          <a:xfrm>
            <a:off x="6289486" y="2943287"/>
            <a:ext cx="1487934" cy="776944"/>
          </a:xfrm>
          <a:prstGeom prst="wedgeRectCallout">
            <a:avLst>
              <a:gd name="adj1" fmla="val -60833"/>
              <a:gd name="adj2" fmla="val 146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店舗ごとの</a:t>
            </a:r>
            <a:endParaRPr kumimoji="1" lang="en-US" altLang="ja-JP" sz="1600" b="1" dirty="0" smtClean="0"/>
          </a:p>
          <a:p>
            <a:pPr algn="ctr"/>
            <a:r>
              <a:rPr kumimoji="1" lang="ja-JP" altLang="en-US" sz="1600" b="1" dirty="0" smtClean="0"/>
              <a:t>メニューを</a:t>
            </a:r>
            <a:endParaRPr kumimoji="1" lang="en-US" altLang="ja-JP" sz="1600" b="1" dirty="0" smtClean="0"/>
          </a:p>
          <a:p>
            <a:pPr algn="ctr"/>
            <a:r>
              <a:rPr kumimoji="1" lang="ja-JP" altLang="en-US" sz="1600" b="1" dirty="0" smtClean="0"/>
              <a:t>設定</a:t>
            </a:r>
            <a:endParaRPr kumimoji="1" lang="ja-JP" altLang="en-US" sz="1600" b="1" dirty="0"/>
          </a:p>
        </p:txBody>
      </p:sp>
      <p:sp>
        <p:nvSpPr>
          <p:cNvPr id="65" name="四角形吹き出し 64"/>
          <p:cNvSpPr>
            <a:spLocks/>
          </p:cNvSpPr>
          <p:nvPr/>
        </p:nvSpPr>
        <p:spPr>
          <a:xfrm>
            <a:off x="6323814" y="4544946"/>
            <a:ext cx="1374573" cy="705546"/>
          </a:xfrm>
          <a:prstGeom prst="wedgeRectCallout">
            <a:avLst>
              <a:gd name="adj1" fmla="val 66722"/>
              <a:gd name="adj2" fmla="val -633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注文結果を設定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485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◆アプリの動作デモ◆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7" y="1707448"/>
            <a:ext cx="7518349" cy="4041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作成したアプリのデモンストレーションを行います。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講習の成果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１）講習を受けて変化した点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8" y="1707448"/>
            <a:ext cx="7518349" cy="4041162"/>
          </a:xfrm>
        </p:spPr>
        <p:txBody>
          <a:bodyPr anchor="t"/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講習を受ける中で、次の変化を感じました。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言語への苦手意識がなくなった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オブジェクト指向の言語が理解できず、苦手意識を持っていたが、それがなくなった。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ソースコードの解析がよりできるようになった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クラスの継承やパッケージ化がわかるようになったことで、実際に業務にて使用している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ソースへの解析作業などもできるようになった。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講習の成果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２</a:t>
            </a:r>
            <a:r>
              <a:rPr lang="ja-JP" altLang="en-US" dirty="0" smtClean="0"/>
              <a:t>）苦労した点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7" y="1707448"/>
            <a:ext cx="7518349" cy="4041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講習の課題へと取り組む中で、苦労した事も多々ありました。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オブジェクト指向の考え方の理解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pPr marL="0" indent="0"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クラス化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や継承、インスタンスを引数として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渡すといったオブジェクト指向のコーディングがわからず、内容を理解するまで苦労しました。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⇒　講師の方にわかるまで質問し、また課題を作成・レビュー指摘をいただく中で理解することができました。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コーディング（課題のプログラム作成）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JAVA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ソースを触った経験がなかったため、プログラムの作成に苦労しました。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⇒　とにかく、トライ＆エラーで進めることで進めていきました。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講習の成果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３）今後に生かしていく点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7" y="1707448"/>
            <a:ext cx="7518349" cy="4041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初級を受講した経験を、次のように生かしていきます。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PJ</a:t>
            </a:r>
            <a:r>
              <a:rPr lang="ja-JP" altLang="en-US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障害の解析作業に生かす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pPr marL="0" indent="0"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運用保守業務内にて障害が発生した際に、資産への解析作業が発生しています。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この解析作業を独力で行えるようにしていきます。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PJ</a:t>
            </a:r>
            <a:r>
              <a:rPr lang="ja-JP" altLang="en-US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障害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修正に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生かす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pPr marL="0" indent="0"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運用保守工数内での障害修正作業が発生しているため、今後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は障害の改修に挑戦していきます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◆</a:t>
            </a:r>
            <a:r>
              <a:rPr lang="ja-JP" altLang="en-US" b="1" dirty="0" smtClean="0"/>
              <a:t>質疑応答◆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347" y="1707448"/>
            <a:ext cx="7518349" cy="4041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について、ご質問があればお答えさせていただきます。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9596" y="5680989"/>
            <a:ext cx="6934404" cy="0"/>
          </a:xfrm>
          <a:prstGeom prst="line">
            <a:avLst/>
          </a:prstGeom>
          <a:ln w="76200" cap="sq">
            <a:solidFill>
              <a:schemeClr val="bg1">
                <a:lumMod val="75000"/>
                <a:lumOff val="25000"/>
                <a:alpha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93" y="610837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970" y="6467977"/>
            <a:ext cx="9131030" cy="0"/>
          </a:xfrm>
          <a:prstGeom prst="line">
            <a:avLst/>
          </a:prstGeom>
          <a:ln w="127000">
            <a:solidFill>
              <a:schemeClr val="tx1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653" y="545429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G行書体" panose="03000609000000000000" pitchFamily="65" charset="-128"/>
                <a:ea typeface="HG行書体" panose="03000609000000000000" pitchFamily="65" charset="-128"/>
              </a:rPr>
              <a:t>虎の穴</a:t>
            </a:r>
            <a:endParaRPr kumimoji="1" lang="ja-JP" altLang="en-US" sz="1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530" y="6108214"/>
            <a:ext cx="307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Tiger's Cave</a:t>
            </a:r>
            <a:endParaRPr kumimoji="1" lang="ja-JP" altLang="en-US" sz="2400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2970" y="241410"/>
            <a:ext cx="9131030" cy="0"/>
          </a:xfrm>
          <a:prstGeom prst="line">
            <a:avLst/>
          </a:prstGeom>
          <a:ln w="127000">
            <a:solidFill>
              <a:schemeClr val="tx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20273" y="435012"/>
            <a:ext cx="8323727" cy="0"/>
          </a:xfrm>
          <a:prstGeom prst="line">
            <a:avLst/>
          </a:prstGeom>
          <a:ln w="38100" cap="sq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156</TotalTime>
  <Words>258</Words>
  <Application>Microsoft Office PowerPoint</Application>
  <PresentationFormat>画面に合わせる (4:3)</PresentationFormat>
  <Paragraphs>91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HG行書体</vt:lpstr>
      <vt:lpstr>Meiryo UI</vt:lpstr>
      <vt:lpstr>ＭＳ ゴシック</vt:lpstr>
      <vt:lpstr>游ゴシック</vt:lpstr>
      <vt:lpstr>Arial</vt:lpstr>
      <vt:lpstr>Broadway</vt:lpstr>
      <vt:lpstr>Century Gothic</vt:lpstr>
      <vt:lpstr>Wingdings</vt:lpstr>
      <vt:lpstr>メッシュ</vt:lpstr>
      <vt:lpstr>虎の穴 Web Java初級 最終成果物</vt:lpstr>
      <vt:lpstr>アプリ説明 １）仕様説明</vt:lpstr>
      <vt:lpstr>アプリ説明 ２）クラス構成</vt:lpstr>
      <vt:lpstr>アプリ説明 ３）シーケンス図</vt:lpstr>
      <vt:lpstr>◆アプリの動作デモ◆</vt:lpstr>
      <vt:lpstr>講習の成果 １）講習を受けて変化した点</vt:lpstr>
      <vt:lpstr>講習の成果 ２）苦労した点</vt:lpstr>
      <vt:lpstr>講習の成果 ３）今後に生かしていく点</vt:lpstr>
      <vt:lpstr>◆質疑応答◆</vt:lpstr>
      <vt:lpstr>発表は以上です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systena</dc:creator>
  <cp:lastModifiedBy>systena</cp:lastModifiedBy>
  <cp:revision>21</cp:revision>
  <dcterms:created xsi:type="dcterms:W3CDTF">2018-03-12T14:26:06Z</dcterms:created>
  <dcterms:modified xsi:type="dcterms:W3CDTF">2018-03-13T14:03:03Z</dcterms:modified>
</cp:coreProperties>
</file>