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1"/>
  </p:notesMasterIdLst>
  <p:handoutMasterIdLst>
    <p:handoutMasterId r:id="rId52"/>
  </p:handoutMasterIdLst>
  <p:sldIdLst>
    <p:sldId id="264" r:id="rId2"/>
    <p:sldId id="265" r:id="rId3"/>
    <p:sldId id="300" r:id="rId4"/>
    <p:sldId id="269" r:id="rId5"/>
    <p:sldId id="270" r:id="rId6"/>
    <p:sldId id="271" r:id="rId7"/>
    <p:sldId id="272" r:id="rId8"/>
    <p:sldId id="274" r:id="rId9"/>
    <p:sldId id="275" r:id="rId10"/>
    <p:sldId id="276" r:id="rId11"/>
    <p:sldId id="277" r:id="rId12"/>
    <p:sldId id="278" r:id="rId13"/>
    <p:sldId id="279" r:id="rId14"/>
    <p:sldId id="280" r:id="rId15"/>
    <p:sldId id="281" r:id="rId16"/>
    <p:sldId id="30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313" r:id="rId34"/>
    <p:sldId id="298" r:id="rId35"/>
    <p:sldId id="299" r:id="rId36"/>
    <p:sldId id="302" r:id="rId37"/>
    <p:sldId id="303" r:id="rId38"/>
    <p:sldId id="304" r:id="rId39"/>
    <p:sldId id="305" r:id="rId40"/>
    <p:sldId id="306" r:id="rId41"/>
    <p:sldId id="311" r:id="rId42"/>
    <p:sldId id="312" r:id="rId43"/>
    <p:sldId id="309" r:id="rId44"/>
    <p:sldId id="310" r:id="rId45"/>
    <p:sldId id="307" r:id="rId46"/>
    <p:sldId id="308" r:id="rId47"/>
    <p:sldId id="314" r:id="rId48"/>
    <p:sldId id="315" r:id="rId49"/>
    <p:sldId id="31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92" autoAdjust="0"/>
    <p:restoredTop sz="67941"/>
  </p:normalViewPr>
  <p:slideViewPr>
    <p:cSldViewPr snapToGrid="0">
      <p:cViewPr varScale="1">
        <p:scale>
          <a:sx n="94" d="100"/>
          <a:sy n="94" d="100"/>
        </p:scale>
        <p:origin x="3272" y="192"/>
      </p:cViewPr>
      <p:guideLst/>
    </p:cSldViewPr>
  </p:slideViewPr>
  <p:notesTextViewPr>
    <p:cViewPr>
      <p:scale>
        <a:sx n="1" d="1"/>
        <a:sy n="1" d="1"/>
      </p:scale>
      <p:origin x="0" y="0"/>
    </p:cViewPr>
  </p:notesTextViewPr>
  <p:notesViewPr>
    <p:cSldViewPr snapToGrid="0">
      <p:cViewPr varScale="1">
        <p:scale>
          <a:sx n="79" d="100"/>
          <a:sy n="79" d="100"/>
        </p:scale>
        <p:origin x="234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E8870F-1A48-43A2-A007-2348C2B9745E}" type="datetimeFigureOut">
              <a:rPr lang="en-US" smtClean="0"/>
              <a:t>5/17/21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AC5B93-CA34-49DE-A280-558E83BB834C}" type="slidenum">
              <a:rPr lang="en-US" smtClean="0"/>
              <a:t>‹#›</a:t>
            </a:fld>
            <a:endParaRPr lang="en-US"/>
          </a:p>
        </p:txBody>
      </p:sp>
    </p:spTree>
    <p:extLst>
      <p:ext uri="{BB962C8B-B14F-4D97-AF65-F5344CB8AC3E}">
        <p14:creationId xmlns:p14="http://schemas.microsoft.com/office/powerpoint/2010/main" val="1544394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BB9B0-4661-411B-B556-887633A3B128}" type="datetimeFigureOut">
              <a:rPr lang="en-US" smtClean="0"/>
              <a:t>5/17/21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F3E57-140F-42E5-ACA7-3B197A5F54F0}" type="slidenum">
              <a:rPr lang="en-US" smtClean="0"/>
              <a:t>‹#›</a:t>
            </a:fld>
            <a:endParaRPr lang="en-US"/>
          </a:p>
        </p:txBody>
      </p:sp>
    </p:spTree>
    <p:extLst>
      <p:ext uri="{BB962C8B-B14F-4D97-AF65-F5344CB8AC3E}">
        <p14:creationId xmlns:p14="http://schemas.microsoft.com/office/powerpoint/2010/main" val="1194886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4F3E57-140F-42E5-ACA7-3B197A5F54F0}" type="slidenum">
              <a:rPr lang="en-US" smtClean="0"/>
              <a:t>1</a:t>
            </a:fld>
            <a:endParaRPr lang="en-US"/>
          </a:p>
        </p:txBody>
      </p:sp>
    </p:spTree>
    <p:extLst>
      <p:ext uri="{BB962C8B-B14F-4D97-AF65-F5344CB8AC3E}">
        <p14:creationId xmlns:p14="http://schemas.microsoft.com/office/powerpoint/2010/main" val="1989880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Selenium Libraries</a:t>
            </a:r>
            <a:r>
              <a:rPr lang="en-US" sz="1200" kern="1200" dirty="0">
                <a:solidFill>
                  <a:schemeClr val="tx1"/>
                </a:solidFill>
                <a:effectLst/>
                <a:latin typeface="+mn-lt"/>
                <a:ea typeface="+mn-ea"/>
                <a:cs typeface="+mn-cs"/>
              </a:rPr>
              <a:t> − Selenium Client Libraries/language bindings support multiple languages, for instance, if we are using the browser drivers in java, it will use java bindings.</a:t>
            </a:r>
          </a:p>
          <a:p>
            <a:r>
              <a:rPr lang="en-US" sz="1200" b="1" kern="1200" dirty="0">
                <a:solidFill>
                  <a:schemeClr val="tx1"/>
                </a:solidFill>
                <a:effectLst/>
                <a:latin typeface="+mn-lt"/>
                <a:ea typeface="+mn-ea"/>
                <a:cs typeface="+mn-cs"/>
              </a:rPr>
              <a:t>Data Communication</a:t>
            </a:r>
            <a:r>
              <a:rPr lang="en-US" sz="1200" kern="1200" dirty="0">
                <a:solidFill>
                  <a:schemeClr val="tx1"/>
                </a:solidFill>
                <a:effectLst/>
                <a:latin typeface="+mn-lt"/>
                <a:ea typeface="+mn-ea"/>
                <a:cs typeface="+mn-cs"/>
              </a:rPr>
              <a:t> − To communicate between server and client (browser), Selenium web driver uses JSON. JSON Wire Protocol is a REST API that transfers the information between HTTP servers. Each Browser Driver has its own HTTP server.</a:t>
            </a:r>
          </a:p>
          <a:p>
            <a:r>
              <a:rPr lang="en-US" sz="1200" b="1" kern="1200" dirty="0">
                <a:solidFill>
                  <a:schemeClr val="tx1"/>
                </a:solidFill>
                <a:effectLst/>
                <a:latin typeface="+mn-lt"/>
                <a:ea typeface="+mn-ea"/>
                <a:cs typeface="+mn-cs"/>
              </a:rPr>
              <a:t>Custom Clients (Headless Browser)</a:t>
            </a:r>
            <a:r>
              <a:rPr lang="en-US" sz="1200" kern="1200" dirty="0">
                <a:solidFill>
                  <a:schemeClr val="tx1"/>
                </a:solidFill>
                <a:effectLst/>
                <a:latin typeface="+mn-lt"/>
                <a:ea typeface="+mn-ea"/>
                <a:cs typeface="+mn-cs"/>
              </a:rPr>
              <a:t> − Browser Drivers acts like assistant of browsers which communicates with a respective browser. When any browser Driver receives any command, it will execute on that respective browser and send back the HTTP Response. Drivers are specific to each browser used for a secure connection. </a:t>
            </a:r>
          </a:p>
          <a:p>
            <a:endParaRPr lang="en-US"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Selenium Script creates an HTTP Request for each Selenium command and sends it to the browser driver.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An HTTP request is then sent to the server using Browser Driver.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steps are executed on the HTTP server.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execution status is sent to the HTTP server which is then captured by the automation script.</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10</a:t>
            </a:fld>
            <a:endParaRPr lang="en-US"/>
          </a:p>
        </p:txBody>
      </p:sp>
    </p:spTree>
    <p:extLst>
      <p:ext uri="{BB962C8B-B14F-4D97-AF65-F5344CB8AC3E}">
        <p14:creationId xmlns:p14="http://schemas.microsoft.com/office/powerpoint/2010/main" val="142146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Automation Framework</a:t>
            </a:r>
            <a:r>
              <a:rPr lang="en-US" sz="1200" kern="1200" dirty="0">
                <a:solidFill>
                  <a:schemeClr val="tx1"/>
                </a:solidFill>
                <a:effectLst/>
                <a:latin typeface="+mn-lt"/>
                <a:ea typeface="+mn-ea"/>
                <a:cs typeface="+mn-cs"/>
              </a:rPr>
              <a:t> is not a single tool or process, but it is a collection of tools and processes working together to support </a:t>
            </a:r>
            <a:r>
              <a:rPr lang="en-US" sz="1200" b="1" kern="1200" dirty="0">
                <a:solidFill>
                  <a:schemeClr val="tx1"/>
                </a:solidFill>
                <a:effectLst/>
                <a:latin typeface="+mn-lt"/>
                <a:ea typeface="+mn-ea"/>
                <a:cs typeface="+mn-cs"/>
              </a:rPr>
              <a:t>automated</a:t>
            </a:r>
            <a:r>
              <a:rPr lang="en-US" sz="1200" kern="1200" dirty="0">
                <a:solidFill>
                  <a:schemeClr val="tx1"/>
                </a:solidFill>
                <a:effectLst/>
                <a:latin typeface="+mn-lt"/>
                <a:ea typeface="+mn-ea"/>
                <a:cs typeface="+mn-cs"/>
              </a:rPr>
              <a:t> testing of any application. It integrates various functions like libraries, test data, and various reusable modules.</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11</a:t>
            </a:fld>
            <a:endParaRPr lang="en-US"/>
          </a:p>
        </p:txBody>
      </p:sp>
    </p:spTree>
    <p:extLst>
      <p:ext uri="{BB962C8B-B14F-4D97-AF65-F5344CB8AC3E}">
        <p14:creationId xmlns:p14="http://schemas.microsoft.com/office/powerpoint/2010/main" val="301166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Cucumber is a software tool that supports behavior-driven development. It allows expected software behaviors to be specified in the language that customers can understand. The main aim of the Behavior Driven Development framework is to make various project roles such as Business Analysts, Quality Assurance, Developers, etc., understand the application without diving deep into the technical aspects.</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13</a:t>
            </a:fld>
            <a:endParaRPr lang="en-US"/>
          </a:p>
        </p:txBody>
      </p:sp>
    </p:spTree>
    <p:extLst>
      <p:ext uri="{BB962C8B-B14F-4D97-AF65-F5344CB8AC3E}">
        <p14:creationId xmlns:p14="http://schemas.microsoft.com/office/powerpoint/2010/main" val="3404873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Gherkin is the language that is used by the Cucumber tool. It is a simple English representation of the application behavior. Gherkin language uses several keywords to describe the behavior of applications such as Feature, Scenario, Scenario Outline, Given, When, Then, etc.</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14</a:t>
            </a:fld>
            <a:endParaRPr lang="en-US"/>
          </a:p>
        </p:txBody>
      </p:sp>
    </p:spTree>
    <p:extLst>
      <p:ext uri="{BB962C8B-B14F-4D97-AF65-F5344CB8AC3E}">
        <p14:creationId xmlns:p14="http://schemas.microsoft.com/office/powerpoint/2010/main" val="3221271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feature file must provide a high-level description of an Application Under Test (AUT). The first line of the feature file must start with the keyword ‘Feature’ followed by the description of the application under test.</a:t>
            </a:r>
          </a:p>
          <a:p>
            <a:r>
              <a:rPr lang="en-US" sz="1200" kern="1200" dirty="0">
                <a:solidFill>
                  <a:schemeClr val="tx1"/>
                </a:solidFill>
                <a:effectLst/>
                <a:latin typeface="+mn-lt"/>
                <a:ea typeface="+mn-ea"/>
                <a:cs typeface="+mn-cs"/>
              </a:rPr>
              <a:t>A feature file may include multiple scenarios within the same file. A feature file has the extension .feature.</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15</a:t>
            </a:fld>
            <a:endParaRPr lang="en-US"/>
          </a:p>
        </p:txBody>
      </p:sp>
    </p:spTree>
    <p:extLst>
      <p:ext uri="{BB962C8B-B14F-4D97-AF65-F5344CB8AC3E}">
        <p14:creationId xmlns:p14="http://schemas.microsoft.com/office/powerpoint/2010/main" val="3997456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scenario</a:t>
            </a:r>
            <a:r>
              <a:rPr lang="en-US" sz="1200" b="0" i="0" kern="1200" dirty="0">
                <a:solidFill>
                  <a:schemeClr val="tx1"/>
                </a:solidFill>
                <a:effectLst/>
                <a:latin typeface="+mn-lt"/>
                <a:ea typeface="+mn-ea"/>
                <a:cs typeface="+mn-cs"/>
              </a:rPr>
              <a:t> is one of the core structures of the Gherkin language. Scenario includes all the possible cases of the feature</a:t>
            </a:r>
            <a:r>
              <a:rPr lang="en-US" sz="1200" b="0" i="0" u="non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and test scripts for these circumstances.</a:t>
            </a:r>
          </a:p>
          <a:p>
            <a:r>
              <a:rPr lang="en-US" sz="1200" b="0" i="0" kern="1200" dirty="0">
                <a:solidFill>
                  <a:schemeClr val="tx1"/>
                </a:solidFill>
                <a:effectLst/>
                <a:latin typeface="+mn-lt"/>
                <a:ea typeface="+mn-ea"/>
                <a:cs typeface="+mn-cs"/>
              </a:rPr>
              <a:t>The keyword "</a:t>
            </a:r>
            <a:r>
              <a:rPr lang="en-US" sz="1200" b="1" i="0" kern="1200" dirty="0">
                <a:solidFill>
                  <a:schemeClr val="tx1"/>
                </a:solidFill>
                <a:effectLst/>
                <a:latin typeface="+mn-lt"/>
                <a:ea typeface="+mn-ea"/>
                <a:cs typeface="+mn-cs"/>
              </a:rPr>
              <a:t>Scenario</a:t>
            </a:r>
            <a:r>
              <a:rPr lang="en-US" sz="1200" b="0" i="0" kern="1200" dirty="0">
                <a:solidFill>
                  <a:schemeClr val="tx1"/>
                </a:solidFill>
                <a:effectLst/>
                <a:latin typeface="+mn-lt"/>
                <a:ea typeface="+mn-ea"/>
                <a:cs typeface="+mn-cs"/>
              </a:rPr>
              <a:t>" represents a scenario.</a:t>
            </a:r>
          </a:p>
          <a:p>
            <a:r>
              <a:rPr lang="en-US" sz="1200" b="0" i="0" kern="1200" dirty="0">
                <a:solidFill>
                  <a:schemeClr val="tx1"/>
                </a:solidFill>
                <a:effectLst/>
                <a:latin typeface="+mn-lt"/>
                <a:ea typeface="+mn-ea"/>
                <a:cs typeface="+mn-cs"/>
              </a:rPr>
              <a:t>One feature can have multiple scenarios, and each scenario consists of one or more steps.</a:t>
            </a:r>
          </a:p>
          <a:p>
            <a:r>
              <a:rPr lang="en-US" sz="1200" b="0" i="0" kern="1200" dirty="0">
                <a:solidFill>
                  <a:schemeClr val="tx1"/>
                </a:solidFill>
                <a:effectLst/>
                <a:latin typeface="+mn-lt"/>
                <a:ea typeface="+mn-ea"/>
                <a:cs typeface="+mn-cs"/>
              </a:rPr>
              <a:t>Scenario names should be unique.</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16</a:t>
            </a:fld>
            <a:endParaRPr lang="en-US"/>
          </a:p>
        </p:txBody>
      </p:sp>
    </p:spTree>
    <p:extLst>
      <p:ext uri="{BB962C8B-B14F-4D97-AF65-F5344CB8AC3E}">
        <p14:creationId xmlns:p14="http://schemas.microsoft.com/office/powerpoint/2010/main" val="4210111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Given</a:t>
            </a:r>
            <a:r>
              <a:rPr lang="en-US" sz="1200" b="0" i="0" kern="1200" dirty="0">
                <a:solidFill>
                  <a:schemeClr val="tx1"/>
                </a:solidFill>
                <a:effectLst/>
                <a:latin typeface="+mn-lt"/>
                <a:ea typeface="+mn-ea"/>
                <a:cs typeface="+mn-cs"/>
              </a:rPr>
              <a:t> − Prerequisite before the test steps get executed.</a:t>
            </a:r>
          </a:p>
          <a:p>
            <a:r>
              <a:rPr lang="en-US" sz="1200" b="1" i="0" kern="1200" dirty="0">
                <a:solidFill>
                  <a:schemeClr val="tx1"/>
                </a:solidFill>
                <a:effectLst/>
                <a:latin typeface="+mn-lt"/>
                <a:ea typeface="+mn-ea"/>
                <a:cs typeface="+mn-cs"/>
              </a:rPr>
              <a:t>When</a:t>
            </a:r>
            <a:r>
              <a:rPr lang="en-US" sz="1200" b="0" i="0" kern="1200" dirty="0">
                <a:solidFill>
                  <a:schemeClr val="tx1"/>
                </a:solidFill>
                <a:effectLst/>
                <a:latin typeface="+mn-lt"/>
                <a:ea typeface="+mn-ea"/>
                <a:cs typeface="+mn-cs"/>
              </a:rPr>
              <a:t> − Specific condition which should match in order to execute the next step.</a:t>
            </a:r>
          </a:p>
          <a:p>
            <a:r>
              <a:rPr lang="en-US" sz="1200" b="1" i="0"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 − What should happen if the condition mentioned in WHEN is satisfied.</a:t>
            </a:r>
          </a:p>
          <a:p>
            <a:pPr lvl="0"/>
            <a:r>
              <a:rPr lang="en-US" sz="1200" b="1"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 used to show conjunction between two conditions. </a:t>
            </a:r>
            <a:r>
              <a:rPr lang="en-US" sz="1200" b="1" i="0" kern="1200" dirty="0">
                <a:solidFill>
                  <a:schemeClr val="tx1"/>
                </a:solidFill>
                <a:effectLst/>
                <a:latin typeface="+mn-lt"/>
                <a:ea typeface="+mn-ea"/>
                <a:cs typeface="+mn-cs"/>
              </a:rPr>
              <a:t>AND</a:t>
            </a:r>
            <a:r>
              <a:rPr lang="en-US" sz="1200" b="0" i="0" kern="1200" dirty="0">
                <a:solidFill>
                  <a:schemeClr val="tx1"/>
                </a:solidFill>
                <a:effectLst/>
                <a:latin typeface="+mn-lt"/>
                <a:ea typeface="+mn-ea"/>
                <a:cs typeface="+mn-cs"/>
              </a:rPr>
              <a:t> can be used with any other keywords like </a:t>
            </a:r>
            <a:r>
              <a:rPr lang="en-US" sz="1200" b="1" i="0" kern="1200" dirty="0">
                <a:solidFill>
                  <a:schemeClr val="tx1"/>
                </a:solidFill>
                <a:effectLst/>
                <a:latin typeface="+mn-lt"/>
                <a:ea typeface="+mn-ea"/>
                <a:cs typeface="+mn-cs"/>
              </a:rPr>
              <a:t>GIVEN, WHEN</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THEN</a:t>
            </a:r>
            <a:r>
              <a:rPr lang="en-US" sz="1200" b="0" i="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17</a:t>
            </a:fld>
            <a:endParaRPr lang="en-US"/>
          </a:p>
        </p:txBody>
      </p:sp>
    </p:spTree>
    <p:extLst>
      <p:ext uri="{BB962C8B-B14F-4D97-AF65-F5344CB8AC3E}">
        <p14:creationId xmlns:p14="http://schemas.microsoft.com/office/powerpoint/2010/main" val="210761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Scenario outline is a way of parameterization of scenarios.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used when the same scenario needs to be executed for multiple sets of data, however, the test steps remain the same.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Scenario Outline must be followed by the keyword ‘Examples’, which specify the set of values for each parameter.</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18</a:t>
            </a:fld>
            <a:endParaRPr lang="en-US"/>
          </a:p>
        </p:txBody>
      </p:sp>
    </p:spTree>
    <p:extLst>
      <p:ext uri="{BB962C8B-B14F-4D97-AF65-F5344CB8AC3E}">
        <p14:creationId xmlns:p14="http://schemas.microsoft.com/office/powerpoint/2010/main" val="2572187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Background keyword is used to group multiple given statements into a single group. This is generally used when the same set of given statements are repeated in each scenario of the feature file.</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19</a:t>
            </a:fld>
            <a:endParaRPr lang="en-US"/>
          </a:p>
        </p:txBody>
      </p:sp>
    </p:spTree>
    <p:extLst>
      <p:ext uri="{BB962C8B-B14F-4D97-AF65-F5344CB8AC3E}">
        <p14:creationId xmlns:p14="http://schemas.microsoft.com/office/powerpoint/2010/main" val="3946571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step definition file in Cucumber is used to isolate the feature files from the underlying code. Each step of the feature file can be mapped to a corresponding method on the Step Definition file.</a:t>
            </a:r>
          </a:p>
          <a:p>
            <a:r>
              <a:rPr lang="en-US" sz="1200" kern="1200" dirty="0">
                <a:solidFill>
                  <a:schemeClr val="tx1"/>
                </a:solidFill>
                <a:effectLst/>
                <a:latin typeface="+mn-lt"/>
                <a:ea typeface="+mn-ea"/>
                <a:cs typeface="+mn-cs"/>
              </a:rPr>
              <a:t>While feature files are written in an easily understandable language like, Gherkin, Step Definition files are written in programming languages such as Java, </a:t>
            </a:r>
            <a:r>
              <a:rPr lang="en-US" sz="1200" kern="1200" dirty="0" err="1">
                <a:solidFill>
                  <a:schemeClr val="tx1"/>
                </a:solidFill>
                <a:effectLst/>
                <a:latin typeface="+mn-lt"/>
                <a:ea typeface="+mn-ea"/>
                <a:cs typeface="+mn-cs"/>
              </a:rPr>
              <a:t>.Net</a:t>
            </a:r>
            <a:r>
              <a:rPr lang="en-US" sz="1200" kern="1200" dirty="0">
                <a:solidFill>
                  <a:schemeClr val="tx1"/>
                </a:solidFill>
                <a:effectLst/>
                <a:latin typeface="+mn-lt"/>
                <a:ea typeface="+mn-ea"/>
                <a:cs typeface="+mn-cs"/>
              </a:rPr>
              <a:t>, Ruby, etc.</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20</a:t>
            </a:fld>
            <a:endParaRPr lang="en-US"/>
          </a:p>
        </p:txBody>
      </p:sp>
    </p:spTree>
    <p:extLst>
      <p:ext uri="{BB962C8B-B14F-4D97-AF65-F5344CB8AC3E}">
        <p14:creationId xmlns:p14="http://schemas.microsoft.com/office/powerpoint/2010/main" val="1143508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Automation Testing is a technique using an automation tool to write and execute tester's test scripts and cases. </a:t>
            </a:r>
          </a:p>
          <a:p>
            <a:r>
              <a:rPr lang="en-US" sz="1200" kern="1200" dirty="0">
                <a:solidFill>
                  <a:schemeClr val="tx1"/>
                </a:solidFill>
                <a:effectLst/>
                <a:latin typeface="+mn-lt"/>
                <a:ea typeface="+mn-ea"/>
                <a:cs typeface="+mn-cs"/>
              </a:rPr>
              <a:t>The main goal of Automation Testing is to reduce the number of test cases to be run manually and not eliminate Manual testing altogether. </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2</a:t>
            </a:fld>
            <a:endParaRPr lang="en-US"/>
          </a:p>
        </p:txBody>
      </p:sp>
    </p:spTree>
    <p:extLst>
      <p:ext uri="{BB962C8B-B14F-4D97-AF65-F5344CB8AC3E}">
        <p14:creationId xmlns:p14="http://schemas.microsoft.com/office/powerpoint/2010/main" val="2579704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Cucumber is an open-source tool.</a:t>
            </a:r>
          </a:p>
          <a:p>
            <a:pPr lvl="0"/>
            <a:r>
              <a:rPr lang="en-US" sz="1200" kern="1200" dirty="0">
                <a:solidFill>
                  <a:schemeClr val="tx1"/>
                </a:solidFill>
                <a:effectLst/>
                <a:latin typeface="+mn-lt"/>
                <a:ea typeface="+mn-ea"/>
                <a:cs typeface="+mn-cs"/>
              </a:rPr>
              <a:t>Plain Text representation makes it easier for non-technical users to understand the scenarios.</a:t>
            </a:r>
          </a:p>
          <a:p>
            <a:pPr lvl="0"/>
            <a:r>
              <a:rPr lang="en-US" sz="1200" kern="1200" dirty="0">
                <a:solidFill>
                  <a:schemeClr val="tx1"/>
                </a:solidFill>
                <a:effectLst/>
                <a:latin typeface="+mn-lt"/>
                <a:ea typeface="+mn-ea"/>
                <a:cs typeface="+mn-cs"/>
              </a:rPr>
              <a:t>It bridges the communication gap between various project stakeholders such as Business Analysts, Developers, and Quality Assurance personnel.</a:t>
            </a:r>
          </a:p>
          <a:p>
            <a:pPr lvl="0"/>
            <a:r>
              <a:rPr lang="en-US" sz="1200" kern="1200" dirty="0">
                <a:solidFill>
                  <a:schemeClr val="tx1"/>
                </a:solidFill>
                <a:effectLst/>
                <a:latin typeface="+mn-lt"/>
                <a:ea typeface="+mn-ea"/>
                <a:cs typeface="+mn-cs"/>
              </a:rPr>
              <a:t>Automation test cases developed using the Cucumber tool are easier to maintain and understand as well.</a:t>
            </a:r>
          </a:p>
          <a:p>
            <a:pPr lvl="0"/>
            <a:r>
              <a:rPr lang="en-US" sz="1200" kern="1200" dirty="0">
                <a:solidFill>
                  <a:schemeClr val="tx1"/>
                </a:solidFill>
                <a:effectLst/>
                <a:latin typeface="+mn-lt"/>
                <a:ea typeface="+mn-ea"/>
                <a:cs typeface="+mn-cs"/>
              </a:rPr>
              <a:t>Easy to integrate with other tools such as Selenium</a:t>
            </a:r>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21</a:t>
            </a:fld>
            <a:endParaRPr lang="en-US"/>
          </a:p>
        </p:txBody>
      </p:sp>
    </p:spTree>
    <p:extLst>
      <p:ext uri="{BB962C8B-B14F-4D97-AF65-F5344CB8AC3E}">
        <p14:creationId xmlns:p14="http://schemas.microsoft.com/office/powerpoint/2010/main" val="3471188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Cannot test Windows application</a:t>
            </a:r>
          </a:p>
          <a:p>
            <a:pPr lvl="0"/>
            <a:r>
              <a:rPr lang="en-US" sz="1200" kern="1200" dirty="0">
                <a:solidFill>
                  <a:schemeClr val="tx1"/>
                </a:solidFill>
                <a:effectLst/>
                <a:latin typeface="+mn-lt"/>
                <a:ea typeface="+mn-ea"/>
                <a:cs typeface="+mn-cs"/>
              </a:rPr>
              <a:t>Cannot test mobile apps</a:t>
            </a:r>
          </a:p>
          <a:p>
            <a:pPr lvl="0"/>
            <a:r>
              <a:rPr lang="en-US" sz="1200" kern="1200" dirty="0">
                <a:solidFill>
                  <a:schemeClr val="tx1"/>
                </a:solidFill>
                <a:effectLst/>
                <a:latin typeface="+mn-lt"/>
                <a:ea typeface="+mn-ea"/>
                <a:cs typeface="+mn-cs"/>
              </a:rPr>
              <a:t>Limited reporting</a:t>
            </a:r>
          </a:p>
          <a:p>
            <a:pPr lvl="0"/>
            <a:r>
              <a:rPr lang="en-US" sz="1200" kern="1200" dirty="0">
                <a:solidFill>
                  <a:schemeClr val="tx1"/>
                </a:solidFill>
                <a:effectLst/>
                <a:latin typeface="+mn-lt"/>
                <a:ea typeface="+mn-ea"/>
                <a:cs typeface="+mn-cs"/>
              </a:rPr>
              <a:t>Handling dynamic elements</a:t>
            </a:r>
          </a:p>
          <a:p>
            <a:pPr lvl="0"/>
            <a:r>
              <a:rPr lang="en-US" sz="1200" kern="1200" dirty="0">
                <a:solidFill>
                  <a:schemeClr val="tx1"/>
                </a:solidFill>
                <a:effectLst/>
                <a:latin typeface="+mn-lt"/>
                <a:ea typeface="+mn-ea"/>
                <a:cs typeface="+mn-cs"/>
              </a:rPr>
              <a:t>Handling page load</a:t>
            </a:r>
          </a:p>
          <a:p>
            <a:pPr lvl="0"/>
            <a:r>
              <a:rPr lang="en-US" sz="1200" kern="1200" dirty="0">
                <a:solidFill>
                  <a:schemeClr val="tx1"/>
                </a:solidFill>
                <a:effectLst/>
                <a:latin typeface="+mn-lt"/>
                <a:ea typeface="+mn-ea"/>
                <a:cs typeface="+mn-cs"/>
              </a:rPr>
              <a:t>Handling pop-up windows</a:t>
            </a:r>
          </a:p>
          <a:p>
            <a:pPr lvl="0"/>
            <a:r>
              <a:rPr lang="en-US" sz="1200" kern="1200" dirty="0">
                <a:solidFill>
                  <a:schemeClr val="tx1"/>
                </a:solidFill>
                <a:effectLst/>
                <a:latin typeface="+mn-lt"/>
                <a:ea typeface="+mn-ea"/>
                <a:cs typeface="+mn-cs"/>
              </a:rPr>
              <a:t>Handling captcha</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22</a:t>
            </a:fld>
            <a:endParaRPr lang="en-US"/>
          </a:p>
        </p:txBody>
      </p:sp>
    </p:spTree>
    <p:extLst>
      <p:ext uri="{BB962C8B-B14F-4D97-AF65-F5344CB8AC3E}">
        <p14:creationId xmlns:p14="http://schemas.microsoft.com/office/powerpoint/2010/main" val="326735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Web page is a document. This document can be either displayed in the browser window or as the HTML source.</a:t>
            </a:r>
          </a:p>
          <a:p>
            <a:r>
              <a:rPr lang="en-US" sz="1200" kern="1200" dirty="0">
                <a:solidFill>
                  <a:schemeClr val="tx1"/>
                </a:solidFill>
                <a:effectLst/>
                <a:latin typeface="+mn-lt"/>
                <a:ea typeface="+mn-ea"/>
                <a:cs typeface="+mn-cs"/>
              </a:rPr>
              <a:t>The Document Object Model (DOM) is an object-oriented representation of the web page, which can be modified with a scripting language such as JavaScript. </a:t>
            </a:r>
          </a:p>
          <a:p>
            <a:r>
              <a:rPr lang="en-US" sz="1200" kern="1200" dirty="0">
                <a:solidFill>
                  <a:schemeClr val="tx1"/>
                </a:solidFill>
                <a:effectLst/>
                <a:latin typeface="+mn-lt"/>
                <a:ea typeface="+mn-ea"/>
                <a:cs typeface="+mn-cs"/>
              </a:rPr>
              <a:t>Every element in a document - is part of the document object model for that document, so they can all be accessed and manipulated using the DOM and a scripting language like JavaScript.</a:t>
            </a:r>
          </a:p>
          <a:p>
            <a:pPr fontAlgn="base"/>
            <a:r>
              <a:rPr lang="en-US" sz="1200" kern="1200" dirty="0">
                <a:solidFill>
                  <a:schemeClr val="tx1"/>
                </a:solidFill>
                <a:effectLst/>
                <a:latin typeface="+mn-lt"/>
                <a:ea typeface="+mn-ea"/>
                <a:cs typeface="+mn-cs"/>
              </a:rPr>
              <a:t>A node is the generic name for any type of object in the DOM hierarchy. A node could be one of the built-in DOM elements such as document or </a:t>
            </a:r>
            <a:r>
              <a:rPr lang="en-US" sz="1200" kern="1200" dirty="0" err="1">
                <a:solidFill>
                  <a:schemeClr val="tx1"/>
                </a:solidFill>
                <a:effectLst/>
                <a:latin typeface="+mn-lt"/>
                <a:ea typeface="+mn-ea"/>
                <a:cs typeface="+mn-cs"/>
              </a:rPr>
              <a:t>document.body</a:t>
            </a:r>
            <a:r>
              <a:rPr lang="en-US" sz="1200" kern="1200" dirty="0">
                <a:solidFill>
                  <a:schemeClr val="tx1"/>
                </a:solidFill>
                <a:effectLst/>
                <a:latin typeface="+mn-lt"/>
                <a:ea typeface="+mn-ea"/>
                <a:cs typeface="+mn-cs"/>
              </a:rPr>
              <a:t>, it could be an HTML tag specified in the HTML such as &lt;input&gt; or &lt;p&gt; or it could be a text node that is created by the system to hold a block of text inside another element. So, in a nutshell, a node is any DOM object.</a:t>
            </a:r>
          </a:p>
          <a:p>
            <a:pPr fontAlgn="base"/>
            <a:r>
              <a:rPr lang="en-US" sz="1200" kern="1200" dirty="0">
                <a:solidFill>
                  <a:schemeClr val="tx1"/>
                </a:solidFill>
                <a:effectLst/>
                <a:latin typeface="+mn-lt"/>
                <a:ea typeface="+mn-ea"/>
                <a:cs typeface="+mn-cs"/>
              </a:rPr>
              <a:t>The DOM consists of a hierarchy of nodes where each node can have a parent, a list of child nodes and a </a:t>
            </a:r>
            <a:r>
              <a:rPr lang="en-US" sz="1200" kern="1200" dirty="0" err="1">
                <a:solidFill>
                  <a:schemeClr val="tx1"/>
                </a:solidFill>
                <a:effectLst/>
                <a:latin typeface="+mn-lt"/>
                <a:ea typeface="+mn-ea"/>
                <a:cs typeface="+mn-cs"/>
              </a:rPr>
              <a:t>nextSibling</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previousSibling</a:t>
            </a:r>
            <a:r>
              <a:rPr lang="en-US" sz="1200" kern="1200" dirty="0">
                <a:solidFill>
                  <a:schemeClr val="tx1"/>
                </a:solidFill>
                <a:effectLst/>
                <a:latin typeface="+mn-lt"/>
                <a:ea typeface="+mn-ea"/>
                <a:cs typeface="+mn-cs"/>
              </a:rPr>
              <a:t>. That structure forms a tree-like hierarchy.</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23</a:t>
            </a:fld>
            <a:endParaRPr lang="en-US"/>
          </a:p>
        </p:txBody>
      </p:sp>
    </p:spTree>
    <p:extLst>
      <p:ext uri="{BB962C8B-B14F-4D97-AF65-F5344CB8AC3E}">
        <p14:creationId xmlns:p14="http://schemas.microsoft.com/office/powerpoint/2010/main" val="4225636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Locator is a command that tells Selenium IDE which GUI elements (say Text Box, Buttons, Check Boxes etc.) it needs to operate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Identification of correct GUI elements is a prerequisite to creating an automation script.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Selenium provides a number of Locators to precisely locate a GUI element:</a:t>
            </a:r>
          </a:p>
          <a:p>
            <a:pPr marL="171450" lvl="0" indent="-171450">
              <a:buFont typeface="Arial" panose="020B0604020202020204" pitchFamily="34" charset="0"/>
              <a:buChar char="•"/>
            </a:pPr>
            <a:r>
              <a:rPr lang="en-US" sz="900" kern="1200" dirty="0">
                <a:solidFill>
                  <a:schemeClr val="tx1"/>
                </a:solidFill>
                <a:effectLst/>
                <a:latin typeface="+mn-lt"/>
                <a:ea typeface="+mn-ea"/>
                <a:cs typeface="+mn-cs"/>
              </a:rPr>
              <a:t>ID</a:t>
            </a:r>
          </a:p>
          <a:p>
            <a:pPr marL="171450" lvl="0" indent="-171450">
              <a:buFont typeface="Arial" panose="020B0604020202020204" pitchFamily="34" charset="0"/>
              <a:buChar char="•"/>
            </a:pPr>
            <a:r>
              <a:rPr lang="en-US" sz="900" kern="1200" dirty="0">
                <a:solidFill>
                  <a:schemeClr val="tx1"/>
                </a:solidFill>
                <a:effectLst/>
                <a:latin typeface="+mn-lt"/>
                <a:ea typeface="+mn-ea"/>
                <a:cs typeface="+mn-cs"/>
              </a:rPr>
              <a:t>Name</a:t>
            </a:r>
          </a:p>
          <a:p>
            <a:pPr marL="171450" lvl="0" indent="-171450">
              <a:buFont typeface="Arial" panose="020B0604020202020204" pitchFamily="34" charset="0"/>
              <a:buChar char="•"/>
            </a:pPr>
            <a:r>
              <a:rPr lang="en-US" sz="900" kern="1200" dirty="0" err="1">
                <a:solidFill>
                  <a:schemeClr val="tx1"/>
                </a:solidFill>
                <a:effectLst/>
                <a:latin typeface="+mn-lt"/>
                <a:ea typeface="+mn-ea"/>
                <a:cs typeface="+mn-cs"/>
              </a:rPr>
              <a:t>Linktext</a:t>
            </a:r>
            <a:endParaRPr lang="en-US" sz="9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900" kern="1200" dirty="0">
                <a:solidFill>
                  <a:schemeClr val="tx1"/>
                </a:solidFill>
                <a:effectLst/>
                <a:latin typeface="+mn-lt"/>
                <a:ea typeface="+mn-ea"/>
                <a:cs typeface="+mn-cs"/>
              </a:rPr>
              <a:t>Partial </a:t>
            </a:r>
            <a:r>
              <a:rPr lang="en-US" sz="900" kern="1200" dirty="0" err="1">
                <a:solidFill>
                  <a:schemeClr val="tx1"/>
                </a:solidFill>
                <a:effectLst/>
                <a:latin typeface="+mn-lt"/>
                <a:ea typeface="+mn-ea"/>
                <a:cs typeface="+mn-cs"/>
              </a:rPr>
              <a:t>Linktext</a:t>
            </a:r>
            <a:endParaRPr lang="en-US" sz="9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US" sz="900" kern="1200" dirty="0">
                <a:solidFill>
                  <a:schemeClr val="tx1"/>
                </a:solidFill>
                <a:effectLst/>
                <a:latin typeface="+mn-lt"/>
                <a:ea typeface="+mn-ea"/>
                <a:cs typeface="+mn-cs"/>
              </a:rPr>
              <a:t>Tag Name</a:t>
            </a:r>
          </a:p>
          <a:p>
            <a:pPr marL="171450" lvl="0" indent="-171450">
              <a:buFont typeface="Arial" panose="020B0604020202020204" pitchFamily="34" charset="0"/>
              <a:buChar char="•"/>
            </a:pPr>
            <a:r>
              <a:rPr lang="en-US" sz="900" kern="1200" dirty="0">
                <a:solidFill>
                  <a:schemeClr val="tx1"/>
                </a:solidFill>
                <a:effectLst/>
                <a:latin typeface="+mn-lt"/>
                <a:ea typeface="+mn-ea"/>
                <a:cs typeface="+mn-cs"/>
              </a:rPr>
              <a:t>Class Name</a:t>
            </a:r>
          </a:p>
          <a:p>
            <a:pPr marL="171450" lvl="0" indent="-171450">
              <a:buFont typeface="Arial" panose="020B0604020202020204" pitchFamily="34" charset="0"/>
              <a:buChar char="•"/>
            </a:pPr>
            <a:r>
              <a:rPr lang="en-US" sz="900" kern="1200" dirty="0">
                <a:solidFill>
                  <a:schemeClr val="tx1"/>
                </a:solidFill>
                <a:effectLst/>
                <a:latin typeface="+mn-lt"/>
                <a:ea typeface="+mn-ea"/>
                <a:cs typeface="+mn-cs"/>
              </a:rPr>
              <a:t>DOM Locator</a:t>
            </a:r>
          </a:p>
          <a:p>
            <a:pPr marL="171450" lvl="0" indent="-171450">
              <a:buFont typeface="Arial" panose="020B0604020202020204" pitchFamily="34" charset="0"/>
              <a:buChar char="•"/>
            </a:pPr>
            <a:r>
              <a:rPr lang="en-US" sz="900" kern="1200" dirty="0">
                <a:solidFill>
                  <a:schemeClr val="tx1"/>
                </a:solidFill>
                <a:effectLst/>
                <a:latin typeface="+mn-lt"/>
                <a:ea typeface="+mn-ea"/>
                <a:cs typeface="+mn-cs"/>
              </a:rPr>
              <a:t>CSS Selector</a:t>
            </a:r>
          </a:p>
          <a:p>
            <a:pPr marL="171450" lvl="0" indent="-171450">
              <a:buFont typeface="Arial" panose="020B0604020202020204" pitchFamily="34" charset="0"/>
              <a:buChar char="•"/>
            </a:pPr>
            <a:r>
              <a:rPr lang="en-US" sz="900" kern="1200" dirty="0" err="1">
                <a:solidFill>
                  <a:schemeClr val="tx1"/>
                </a:solidFill>
                <a:effectLst/>
                <a:latin typeface="+mn-lt"/>
                <a:ea typeface="+mn-ea"/>
                <a:cs typeface="+mn-cs"/>
              </a:rPr>
              <a:t>Xpath</a:t>
            </a:r>
            <a:endParaRPr lang="en-US" sz="9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Developer Tools (Elements Find field); </a:t>
            </a:r>
            <a:r>
              <a:rPr lang="en-US" sz="1200" i="0" kern="1200" dirty="0" err="1">
                <a:solidFill>
                  <a:schemeClr val="tx1"/>
                </a:solidFill>
                <a:effectLst/>
                <a:latin typeface="+mn-lt"/>
                <a:ea typeface="+mn-ea"/>
                <a:cs typeface="+mn-cs"/>
              </a:rPr>
              <a:t>ChroPath</a:t>
            </a:r>
            <a:r>
              <a:rPr lang="en-US" sz="1200" i="0" kern="1200" dirty="0">
                <a:solidFill>
                  <a:schemeClr val="tx1"/>
                </a:solidFill>
                <a:effectLst/>
                <a:latin typeface="+mn-lt"/>
                <a:ea typeface="+mn-ea"/>
                <a:cs typeface="+mn-cs"/>
              </a:rPr>
              <a:t> extension to Chrome browser</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24</a:t>
            </a:fld>
            <a:endParaRPr lang="en-US"/>
          </a:p>
        </p:txBody>
      </p:sp>
    </p:spTree>
    <p:extLst>
      <p:ext uri="{BB962C8B-B14F-4D97-AF65-F5344CB8AC3E}">
        <p14:creationId xmlns:p14="http://schemas.microsoft.com/office/powerpoint/2010/main" val="1175196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id selector uses the id attribute of an HTML element to select a specific element.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 id of an element is unique within a page, so the id selector is used to select one unique element.</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25</a:t>
            </a:fld>
            <a:endParaRPr lang="en-US"/>
          </a:p>
        </p:txBody>
      </p:sp>
    </p:spTree>
    <p:extLst>
      <p:ext uri="{BB962C8B-B14F-4D97-AF65-F5344CB8AC3E}">
        <p14:creationId xmlns:p14="http://schemas.microsoft.com/office/powerpoint/2010/main" val="597157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difference between an ID and a Name is that an ID can be used to identify one element, whereas a Name can be used to identify more than one.</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26</a:t>
            </a:fld>
            <a:endParaRPr lang="en-US"/>
          </a:p>
        </p:txBody>
      </p:sp>
    </p:spTree>
    <p:extLst>
      <p:ext uri="{BB962C8B-B14F-4D97-AF65-F5344CB8AC3E}">
        <p14:creationId xmlns:p14="http://schemas.microsoft.com/office/powerpoint/2010/main" val="3240379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XPath stands for XML Path Language</a:t>
            </a:r>
          </a:p>
          <a:p>
            <a:r>
              <a:rPr lang="en-US" sz="1200" b="0" i="0" kern="1200" dirty="0">
                <a:solidFill>
                  <a:schemeClr val="tx1"/>
                </a:solidFill>
                <a:effectLst/>
                <a:latin typeface="+mn-lt"/>
                <a:ea typeface="+mn-ea"/>
                <a:cs typeface="+mn-cs"/>
              </a:rPr>
              <a:t>XPath uses path expressions to select nodes in an XML document.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X-Path is used to find the </a:t>
            </a:r>
            <a:r>
              <a:rPr lang="en-US" sz="1200" kern="1200" dirty="0" err="1">
                <a:solidFill>
                  <a:schemeClr val="tx1"/>
                </a:solidFill>
                <a:effectLst/>
                <a:latin typeface="+mn-lt"/>
                <a:ea typeface="+mn-ea"/>
                <a:cs typeface="+mn-cs"/>
              </a:rPr>
              <a:t>WebElement</a:t>
            </a:r>
            <a:r>
              <a:rPr lang="en-US" sz="1200" kern="1200" dirty="0">
                <a:solidFill>
                  <a:schemeClr val="tx1"/>
                </a:solidFill>
                <a:effectLst/>
                <a:latin typeface="+mn-lt"/>
                <a:ea typeface="+mn-ea"/>
                <a:cs typeface="+mn-cs"/>
              </a:rPr>
              <a:t> in web pages. It is also useful in identifying the dynamic elements.</a:t>
            </a:r>
          </a:p>
          <a:p>
            <a:pPr rtl="0"/>
            <a:endParaRPr lang="en-US" sz="1200" b="1" i="1" u="none" strike="noStrike" kern="1200" dirty="0">
              <a:solidFill>
                <a:schemeClr val="tx1"/>
              </a:solidFill>
              <a:effectLst/>
              <a:latin typeface="+mn-lt"/>
              <a:ea typeface="+mn-ea"/>
              <a:cs typeface="+mn-cs"/>
            </a:endParaRPr>
          </a:p>
          <a:p>
            <a:pPr rtl="0"/>
            <a:r>
              <a:rPr lang="en-US" sz="1200" b="1" i="1" u="none" strike="noStrike" kern="1200" dirty="0">
                <a:solidFill>
                  <a:schemeClr val="tx1"/>
                </a:solidFill>
                <a:effectLst/>
                <a:latin typeface="+mn-lt"/>
                <a:ea typeface="+mn-ea"/>
                <a:cs typeface="+mn-cs"/>
              </a:rPr>
              <a:t>X-Path allows to select elements by TEXT! </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css</a:t>
            </a:r>
            <a:r>
              <a:rPr lang="en-US" sz="1200" b="0" i="0" u="none" strike="noStrike" kern="1200" dirty="0">
                <a:solidFill>
                  <a:schemeClr val="tx1"/>
                </a:solidFill>
                <a:effectLst/>
                <a:latin typeface="+mn-lt"/>
                <a:ea typeface="+mn-ea"/>
                <a:cs typeface="+mn-cs"/>
              </a:rPr>
              <a:t> does not allow to select by text)</a:t>
            </a:r>
            <a:endParaRPr lang="en-US" b="0" dirty="0">
              <a:effectLst/>
            </a:endParaRPr>
          </a:p>
          <a:p>
            <a:pPr rtl="0"/>
            <a:r>
              <a:rPr lang="en-US" sz="1200" b="0" i="0" u="none" strike="noStrike" kern="1200" dirty="0">
                <a:solidFill>
                  <a:schemeClr val="tx1"/>
                </a:solidFill>
                <a:effectLst/>
                <a:latin typeface="+mn-lt"/>
                <a:ea typeface="+mn-ea"/>
                <a:cs typeface="+mn-cs"/>
              </a:rPr>
              <a:t>Second advantage is that your </a:t>
            </a:r>
            <a:r>
              <a:rPr lang="en-US" sz="1200" b="1" i="1" u="none" strike="noStrike" kern="1200" dirty="0">
                <a:solidFill>
                  <a:schemeClr val="tx1"/>
                </a:solidFill>
                <a:effectLst/>
                <a:latin typeface="+mn-lt"/>
                <a:ea typeface="+mn-ea"/>
                <a:cs typeface="+mn-cs"/>
              </a:rPr>
              <a:t>XPath expression can have a reference to the parent element.</a:t>
            </a:r>
            <a:r>
              <a:rPr lang="en-US" sz="1200" b="0" i="0" u="none" strike="noStrike" kern="1200" dirty="0">
                <a:solidFill>
                  <a:schemeClr val="tx1"/>
                </a:solidFill>
                <a:effectLst/>
                <a:latin typeface="+mn-lt"/>
                <a:ea typeface="+mn-ea"/>
                <a:cs typeface="+mn-cs"/>
              </a:rPr>
              <a:t> </a:t>
            </a:r>
            <a:br>
              <a:rPr lang="en-US" dirty="0"/>
            </a:br>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27</a:t>
            </a:fld>
            <a:endParaRPr lang="en-US"/>
          </a:p>
        </p:txBody>
      </p:sp>
    </p:spTree>
    <p:extLst>
      <p:ext uri="{BB962C8B-B14F-4D97-AF65-F5344CB8AC3E}">
        <p14:creationId xmlns:p14="http://schemas.microsoft.com/office/powerpoint/2010/main" val="1584356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Single slash ‘/ ’</a:t>
            </a:r>
          </a:p>
          <a:p>
            <a:pPr lvl="0"/>
            <a:r>
              <a:rPr lang="en-US" sz="1200" kern="1200" dirty="0">
                <a:solidFill>
                  <a:schemeClr val="tx1"/>
                </a:solidFill>
                <a:effectLst/>
                <a:latin typeface="+mn-lt"/>
                <a:ea typeface="+mn-ea"/>
                <a:cs typeface="+mn-cs"/>
              </a:rPr>
              <a:t>Single slash ( / ) start selection from the document node (route node)</a:t>
            </a:r>
          </a:p>
          <a:p>
            <a:pPr lvl="0"/>
            <a:r>
              <a:rPr lang="en-US" sz="1200" kern="1200" dirty="0">
                <a:solidFill>
                  <a:schemeClr val="tx1"/>
                </a:solidFill>
                <a:effectLst/>
                <a:latin typeface="+mn-lt"/>
                <a:ea typeface="+mn-ea"/>
                <a:cs typeface="+mn-cs"/>
              </a:rPr>
              <a:t>It allows you to create </a:t>
            </a:r>
            <a:r>
              <a:rPr lang="en-US" sz="1200" b="1" kern="1200" dirty="0">
                <a:solidFill>
                  <a:schemeClr val="tx1"/>
                </a:solidFill>
                <a:effectLst/>
                <a:latin typeface="+mn-lt"/>
                <a:ea typeface="+mn-ea"/>
                <a:cs typeface="+mn-cs"/>
              </a:rPr>
              <a:t>‘absolute’ path expressions</a:t>
            </a:r>
          </a:p>
          <a:p>
            <a:r>
              <a:rPr lang="en-US" sz="1200" kern="1200" dirty="0">
                <a:solidFill>
                  <a:schemeClr val="tx1"/>
                </a:solidFill>
                <a:effectLst/>
                <a:latin typeface="+mn-lt"/>
                <a:ea typeface="+mn-ea"/>
                <a:cs typeface="+mn-cs"/>
              </a:rPr>
              <a:t>Double Slash ‘// ’</a:t>
            </a:r>
          </a:p>
          <a:p>
            <a:pPr lvl="0"/>
            <a:r>
              <a:rPr lang="en-US" sz="1200" kern="1200" dirty="0">
                <a:solidFill>
                  <a:schemeClr val="tx1"/>
                </a:solidFill>
                <a:effectLst/>
                <a:latin typeface="+mn-lt"/>
                <a:ea typeface="+mn-ea"/>
                <a:cs typeface="+mn-cs"/>
              </a:rPr>
              <a:t>Double slash ( // ) start selection matching anywhere in the document</a:t>
            </a:r>
          </a:p>
          <a:p>
            <a:pPr lvl="0"/>
            <a:r>
              <a:rPr lang="en-US" sz="1200" kern="1200" dirty="0">
                <a:solidFill>
                  <a:schemeClr val="tx1"/>
                </a:solidFill>
                <a:effectLst/>
                <a:latin typeface="+mn-lt"/>
                <a:ea typeface="+mn-ea"/>
                <a:cs typeface="+mn-cs"/>
              </a:rPr>
              <a:t>It enables to create </a:t>
            </a:r>
            <a:r>
              <a:rPr lang="en-US" sz="1200" b="1" kern="1200" dirty="0">
                <a:solidFill>
                  <a:schemeClr val="tx1"/>
                </a:solidFill>
                <a:effectLst/>
                <a:latin typeface="+mn-lt"/>
                <a:ea typeface="+mn-ea"/>
                <a:cs typeface="+mn-cs"/>
              </a:rPr>
              <a:t>‘relative’ path expressions</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28</a:t>
            </a:fld>
            <a:endParaRPr lang="en-US"/>
          </a:p>
        </p:txBody>
      </p:sp>
    </p:spTree>
    <p:extLst>
      <p:ext uri="{BB962C8B-B14F-4D97-AF65-F5344CB8AC3E}">
        <p14:creationId xmlns:p14="http://schemas.microsoft.com/office/powerpoint/2010/main" val="3269631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getDriver</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findElement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By.xpath</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formcontrolname</a:t>
            </a:r>
            <a:r>
              <a:rPr lang="en-US" sz="1200" kern="1200" dirty="0">
                <a:solidFill>
                  <a:schemeClr val="tx1"/>
                </a:solidFill>
                <a:effectLst/>
                <a:latin typeface="+mn-lt"/>
                <a:ea typeface="+mn-ea"/>
                <a:cs typeface="+mn-cs"/>
              </a:rPr>
              <a:t>='email']")).</a:t>
            </a:r>
            <a:r>
              <a:rPr lang="en-US" sz="1200" kern="1200" dirty="0" err="1">
                <a:solidFill>
                  <a:schemeClr val="tx1"/>
                </a:solidFill>
                <a:effectLst/>
                <a:latin typeface="+mn-lt"/>
                <a:ea typeface="+mn-ea"/>
                <a:cs typeface="+mn-cs"/>
              </a:rPr>
              <a:t>sendKeys</a:t>
            </a:r>
            <a:r>
              <a:rPr lang="en-US" sz="1200" kern="1200" dirty="0">
                <a:solidFill>
                  <a:schemeClr val="tx1"/>
                </a:solidFill>
                <a:effectLst/>
                <a:latin typeface="+mn-lt"/>
                <a:ea typeface="+mn-ea"/>
                <a:cs typeface="+mn-cs"/>
              </a:rPr>
              <a:t>(email);</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29</a:t>
            </a:fld>
            <a:endParaRPr lang="en-US"/>
          </a:p>
        </p:txBody>
      </p:sp>
    </p:spTree>
    <p:extLst>
      <p:ext uri="{BB962C8B-B14F-4D97-AF65-F5344CB8AC3E}">
        <p14:creationId xmlns:p14="http://schemas.microsoft.com/office/powerpoint/2010/main" val="3547887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Selenium defines two methods for identifying web elements: </a:t>
            </a:r>
          </a:p>
          <a:p>
            <a:pPr marL="171450" indent="-171450">
              <a:buFont typeface="Arial" panose="020B0604020202020204" pitchFamily="34" charset="0"/>
              <a:buChar char="•"/>
            </a:pPr>
            <a:r>
              <a:rPr lang="en-US" sz="1200" kern="1200" dirty="0" err="1">
                <a:solidFill>
                  <a:schemeClr val="tx1"/>
                </a:solidFill>
                <a:effectLst/>
                <a:latin typeface="+mn-lt"/>
                <a:ea typeface="+mn-ea"/>
                <a:cs typeface="+mn-cs"/>
              </a:rPr>
              <a:t>findElement</a:t>
            </a:r>
            <a:r>
              <a:rPr lang="en-US" sz="1200" kern="1200" dirty="0">
                <a:solidFill>
                  <a:schemeClr val="tx1"/>
                </a:solidFill>
                <a:effectLst/>
                <a:latin typeface="+mn-lt"/>
                <a:ea typeface="+mn-ea"/>
                <a:cs typeface="+mn-cs"/>
              </a:rPr>
              <a:t>: A command used to uniquely identify a web element within the web page. </a:t>
            </a:r>
          </a:p>
          <a:p>
            <a:pPr marL="171450" indent="-171450">
              <a:buFont typeface="Arial" panose="020B0604020202020204" pitchFamily="34" charset="0"/>
              <a:buChar char="•"/>
            </a:pPr>
            <a:r>
              <a:rPr lang="en-US" sz="1200" kern="1200" dirty="0" err="1">
                <a:solidFill>
                  <a:schemeClr val="tx1"/>
                </a:solidFill>
                <a:effectLst/>
                <a:latin typeface="+mn-lt"/>
                <a:ea typeface="+mn-ea"/>
                <a:cs typeface="+mn-cs"/>
              </a:rPr>
              <a:t>findElements</a:t>
            </a:r>
            <a:r>
              <a:rPr lang="en-US" sz="1200" kern="1200" dirty="0">
                <a:solidFill>
                  <a:schemeClr val="tx1"/>
                </a:solidFill>
                <a:effectLst/>
                <a:latin typeface="+mn-lt"/>
                <a:ea typeface="+mn-ea"/>
                <a:cs typeface="+mn-cs"/>
              </a:rPr>
              <a:t>: A command used to identify a list of web elements within the web page.</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30</a:t>
            </a:fld>
            <a:endParaRPr lang="en-US"/>
          </a:p>
        </p:txBody>
      </p:sp>
    </p:spTree>
    <p:extLst>
      <p:ext uri="{BB962C8B-B14F-4D97-AF65-F5344CB8AC3E}">
        <p14:creationId xmlns:p14="http://schemas.microsoft.com/office/powerpoint/2010/main" val="3009665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Manual Software Testing requires more time and more resources.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Inaccuracy.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Executing same test cases repeatedly is error prone and boring.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It is impractical to do manual testing on very large projects and time bounded projects. </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3</a:t>
            </a:fld>
            <a:endParaRPr lang="en-US"/>
          </a:p>
        </p:txBody>
      </p:sp>
    </p:spTree>
    <p:extLst>
      <p:ext uri="{BB962C8B-B14F-4D97-AF65-F5344CB8AC3E}">
        <p14:creationId xmlns:p14="http://schemas.microsoft.com/office/powerpoint/2010/main" val="1441314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iterate through options in test script you can loop features of the programming language, for example to click every checkbox displayed on the page you can use “for” loop in Java: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List&lt;</a:t>
            </a:r>
            <a:r>
              <a:rPr lang="en-US" sz="1200" kern="1200" dirty="0" err="1">
                <a:solidFill>
                  <a:schemeClr val="tx1"/>
                </a:solidFill>
                <a:effectLst/>
                <a:latin typeface="+mn-lt"/>
                <a:ea typeface="+mn-ea"/>
                <a:cs typeface="+mn-cs"/>
              </a:rPr>
              <a:t>WebElement</a:t>
            </a:r>
            <a:r>
              <a:rPr lang="en-US" sz="1200" kern="1200" dirty="0">
                <a:solidFill>
                  <a:schemeClr val="tx1"/>
                </a:solidFill>
                <a:effectLst/>
                <a:latin typeface="+mn-lt"/>
                <a:ea typeface="+mn-ea"/>
                <a:cs typeface="+mn-cs"/>
              </a:rPr>
              <a:t>&gt; checkboxes = </a:t>
            </a:r>
            <a:r>
              <a:rPr lang="en-US" sz="1200" i="1" kern="1200" dirty="0" err="1">
                <a:solidFill>
                  <a:schemeClr val="tx1"/>
                </a:solidFill>
                <a:effectLst/>
                <a:latin typeface="+mn-lt"/>
                <a:ea typeface="+mn-ea"/>
                <a:cs typeface="+mn-cs"/>
              </a:rPr>
              <a:t>getDriver</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findElements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By.</a:t>
            </a:r>
            <a:r>
              <a:rPr lang="en-US" sz="1200" i="1" kern="1200" dirty="0" err="1">
                <a:solidFill>
                  <a:schemeClr val="tx1"/>
                </a:solidFill>
                <a:effectLst/>
                <a:latin typeface="+mn-lt"/>
                <a:ea typeface="+mn-ea"/>
                <a:cs typeface="+mn-cs"/>
              </a:rPr>
              <a:t>xpath</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"//mat-list-option"</a:t>
            </a:r>
            <a:r>
              <a:rPr lang="en-US" sz="1200" kern="1200" dirty="0">
                <a:solidFill>
                  <a:schemeClr val="tx1"/>
                </a:solidFill>
                <a:effectLst/>
                <a:latin typeface="+mn-lt"/>
                <a:ea typeface="+mn-ea"/>
                <a:cs typeface="+mn-cs"/>
              </a:rPr>
              <a:t>)); </a:t>
            </a:r>
          </a:p>
          <a:p>
            <a:r>
              <a:rPr lang="en-US" sz="1200" b="1" kern="1200" dirty="0">
                <a:solidFill>
                  <a:schemeClr val="tx1"/>
                </a:solidFill>
                <a:effectLst/>
                <a:latin typeface="+mn-lt"/>
                <a:ea typeface="+mn-ea"/>
                <a:cs typeface="+mn-cs"/>
              </a:rPr>
              <a:t> for </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WebElement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checkbox:checkboxes</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checkbox.click</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31</a:t>
            </a:fld>
            <a:endParaRPr lang="en-US"/>
          </a:p>
        </p:txBody>
      </p:sp>
    </p:spTree>
    <p:extLst>
      <p:ext uri="{BB962C8B-B14F-4D97-AF65-F5344CB8AC3E}">
        <p14:creationId xmlns:p14="http://schemas.microsoft.com/office/powerpoint/2010/main" val="2962101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public</a:t>
            </a:r>
            <a:r>
              <a:rPr lang="en-US" sz="1200" kern="1200" dirty="0">
                <a:solidFill>
                  <a:schemeClr val="tx1"/>
                </a:solidFill>
                <a:effectLst/>
                <a:latin typeface="+mn-lt"/>
                <a:ea typeface="+mn-ea"/>
                <a:cs typeface="+mn-cs"/>
              </a:rPr>
              <a:t> access modifier has the widest scope among all other access modifiers.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Classes, methods or data members which are declared as </a:t>
            </a:r>
            <a:r>
              <a:rPr lang="en-US" sz="1200" b="1" kern="1200" dirty="0">
                <a:solidFill>
                  <a:schemeClr val="tx1"/>
                </a:solidFill>
                <a:effectLst/>
                <a:latin typeface="+mn-lt"/>
                <a:ea typeface="+mn-ea"/>
                <a:cs typeface="+mn-cs"/>
              </a:rPr>
              <a:t>public </a:t>
            </a:r>
            <a:r>
              <a:rPr lang="en-US" sz="1200" kern="1200" dirty="0">
                <a:solidFill>
                  <a:schemeClr val="tx1"/>
                </a:solidFill>
                <a:effectLst/>
                <a:latin typeface="+mn-lt"/>
                <a:ea typeface="+mn-ea"/>
                <a:cs typeface="+mn-cs"/>
              </a:rPr>
              <a:t>are accessible from everywhere in the program.</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Methods or data members declared as </a:t>
            </a:r>
            <a:r>
              <a:rPr lang="en-US" sz="1200" b="1" kern="1200" dirty="0">
                <a:solidFill>
                  <a:schemeClr val="tx1"/>
                </a:solidFill>
                <a:effectLst/>
                <a:latin typeface="+mn-lt"/>
                <a:ea typeface="+mn-ea"/>
                <a:cs typeface="+mn-cs"/>
              </a:rPr>
              <a:t>private</a:t>
            </a:r>
            <a:r>
              <a:rPr lang="en-US" sz="1200" kern="1200" dirty="0">
                <a:solidFill>
                  <a:schemeClr val="tx1"/>
                </a:solidFill>
                <a:effectLst/>
                <a:latin typeface="+mn-lt"/>
                <a:ea typeface="+mn-ea"/>
                <a:cs typeface="+mn-cs"/>
              </a:rPr>
              <a:t> are accessible only within the class in which they are declared.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no access modifier is specified for a class, method or data member – it is having the </a:t>
            </a:r>
            <a:r>
              <a:rPr lang="en-US" sz="1200" b="1" kern="1200" dirty="0">
                <a:solidFill>
                  <a:schemeClr val="tx1"/>
                </a:solidFill>
                <a:effectLst/>
                <a:latin typeface="+mn-lt"/>
                <a:ea typeface="+mn-ea"/>
                <a:cs typeface="+mn-cs"/>
              </a:rPr>
              <a:t>default </a:t>
            </a:r>
            <a:r>
              <a:rPr lang="en-US" sz="1200" kern="1200" dirty="0">
                <a:solidFill>
                  <a:schemeClr val="tx1"/>
                </a:solidFill>
                <a:effectLst/>
                <a:latin typeface="+mn-lt"/>
                <a:ea typeface="+mn-ea"/>
                <a:cs typeface="+mn-cs"/>
              </a:rPr>
              <a:t>access modifier. i.e. are accessible only within the same package.</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32</a:t>
            </a:fld>
            <a:endParaRPr lang="en-US"/>
          </a:p>
        </p:txBody>
      </p:sp>
    </p:spTree>
    <p:extLst>
      <p:ext uri="{BB962C8B-B14F-4D97-AF65-F5344CB8AC3E}">
        <p14:creationId xmlns:p14="http://schemas.microsoft.com/office/powerpoint/2010/main" val="478399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‘equals()” </a:t>
            </a:r>
            <a:r>
              <a:rPr lang="en-US" sz="1200" b="0" i="0" kern="1200" dirty="0">
                <a:solidFill>
                  <a:schemeClr val="tx1"/>
                </a:solidFill>
                <a:effectLst/>
                <a:latin typeface="+mn-lt"/>
                <a:ea typeface="+mn-ea"/>
                <a:cs typeface="+mn-cs"/>
              </a:rPr>
              <a:t>method is defined in Object class in Java and used for checking equality of two objects defined by business logic.</a:t>
            </a:r>
          </a:p>
          <a:p>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or equality operator in Java is used to compare primitive data types and objects. </a:t>
            </a:r>
          </a:p>
        </p:txBody>
      </p:sp>
      <p:sp>
        <p:nvSpPr>
          <p:cNvPr id="4" name="Slide Number Placeholder 3"/>
          <p:cNvSpPr>
            <a:spLocks noGrp="1"/>
          </p:cNvSpPr>
          <p:nvPr>
            <p:ph type="sldNum" sz="quarter" idx="5"/>
          </p:nvPr>
        </p:nvSpPr>
        <p:spPr/>
        <p:txBody>
          <a:bodyPr/>
          <a:lstStyle/>
          <a:p>
            <a:fld id="{C24F3E57-140F-42E5-ACA7-3B197A5F54F0}" type="slidenum">
              <a:rPr lang="en-US" smtClean="0"/>
              <a:t>33</a:t>
            </a:fld>
            <a:endParaRPr lang="en-US"/>
          </a:p>
        </p:txBody>
      </p:sp>
    </p:spTree>
    <p:extLst>
      <p:ext uri="{BB962C8B-B14F-4D97-AF65-F5344CB8AC3E}">
        <p14:creationId xmlns:p14="http://schemas.microsoft.com/office/powerpoint/2010/main" val="2827718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Thread.sleep</a:t>
            </a:r>
            <a:r>
              <a:rPr lang="en-US" sz="1200" kern="1200" dirty="0">
                <a:solidFill>
                  <a:schemeClr val="tx1"/>
                </a:solidFill>
                <a:effectLst/>
                <a:latin typeface="+mn-lt"/>
                <a:ea typeface="+mn-ea"/>
                <a:cs typeface="+mn-cs"/>
              </a:rPr>
              <a:t>(5000)</a:t>
            </a:r>
          </a:p>
          <a:p>
            <a:r>
              <a:rPr lang="en-US" sz="1200" kern="1200" dirty="0">
                <a:solidFill>
                  <a:schemeClr val="tx1"/>
                </a:solidFill>
                <a:effectLst/>
                <a:latin typeface="+mn-lt"/>
                <a:ea typeface="+mn-ea"/>
                <a:cs typeface="+mn-cs"/>
              </a:rPr>
              <a:t>“Throws </a:t>
            </a:r>
            <a:r>
              <a:rPr lang="en-US" sz="1200" kern="1200" dirty="0" err="1">
                <a:solidFill>
                  <a:schemeClr val="tx1"/>
                </a:solidFill>
                <a:effectLst/>
                <a:latin typeface="+mn-lt"/>
                <a:ea typeface="+mn-ea"/>
                <a:cs typeface="+mn-cs"/>
              </a:rPr>
              <a:t>InterruptedException</a:t>
            </a:r>
            <a:r>
              <a:rPr lang="en-US" sz="1200" kern="1200" dirty="0">
                <a:solidFill>
                  <a:schemeClr val="tx1"/>
                </a:solidFill>
                <a:effectLst/>
                <a:latin typeface="+mn-lt"/>
                <a:ea typeface="+mn-ea"/>
                <a:cs typeface="+mn-cs"/>
              </a:rPr>
              <a:t>” should be added to the method signature</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when a thread is waiting, sleeping, or otherwise occupied, and the thread is interrupted, either before or during the activity. </a:t>
            </a:r>
          </a:p>
          <a:p>
            <a:r>
              <a:rPr lang="en-US" sz="1200" b="1" kern="1200" dirty="0">
                <a:solidFill>
                  <a:schemeClr val="tx1"/>
                </a:solidFill>
                <a:effectLst/>
                <a:latin typeface="+mn-lt"/>
                <a:ea typeface="+mn-ea"/>
                <a:cs typeface="+mn-cs"/>
              </a:rPr>
              <a:t> public void </a:t>
            </a:r>
            <a:r>
              <a:rPr lang="en-US" sz="1200" kern="1200" dirty="0" err="1">
                <a:solidFill>
                  <a:schemeClr val="tx1"/>
                </a:solidFill>
                <a:effectLst/>
                <a:latin typeface="+mn-lt"/>
                <a:ea typeface="+mn-ea"/>
                <a:cs typeface="+mn-cs"/>
              </a:rPr>
              <a:t>iWaitForSeconds</a:t>
            </a:r>
            <a:r>
              <a:rPr lang="en-US" sz="1200" kern="1200" dirty="0">
                <a:solidFill>
                  <a:schemeClr val="tx1"/>
                </a:solidFill>
                <a:effectLst/>
                <a:latin typeface="+mn-lt"/>
                <a:ea typeface="+mn-ea"/>
                <a:cs typeface="+mn-cs"/>
              </a:rPr>
              <a:t>(</a:t>
            </a:r>
            <a:r>
              <a:rPr lang="en-US" sz="1200" b="1" kern="1200" dirty="0">
                <a:solidFill>
                  <a:schemeClr val="tx1"/>
                </a:solidFill>
                <a:effectLst/>
                <a:latin typeface="+mn-lt"/>
                <a:ea typeface="+mn-ea"/>
                <a:cs typeface="+mn-cs"/>
              </a:rPr>
              <a:t>int </a:t>
            </a:r>
            <a:r>
              <a:rPr lang="en-US" sz="1200" kern="1200" dirty="0">
                <a:solidFill>
                  <a:schemeClr val="tx1"/>
                </a:solidFill>
                <a:effectLst/>
                <a:latin typeface="+mn-lt"/>
                <a:ea typeface="+mn-ea"/>
                <a:cs typeface="+mn-cs"/>
              </a:rPr>
              <a:t>num) </a:t>
            </a:r>
            <a:r>
              <a:rPr lang="en-US" sz="1200" b="1" kern="1200" dirty="0">
                <a:solidFill>
                  <a:schemeClr val="tx1"/>
                </a:solidFill>
                <a:effectLst/>
                <a:latin typeface="+mn-lt"/>
                <a:ea typeface="+mn-ea"/>
                <a:cs typeface="+mn-cs"/>
              </a:rPr>
              <a:t>throws </a:t>
            </a:r>
            <a:r>
              <a:rPr lang="en-US" sz="1200" kern="1200" dirty="0" err="1">
                <a:solidFill>
                  <a:schemeClr val="tx1"/>
                </a:solidFill>
                <a:effectLst/>
                <a:latin typeface="+mn-lt"/>
                <a:ea typeface="+mn-ea"/>
                <a:cs typeface="+mn-cs"/>
              </a:rPr>
              <a:t>InterruptedException</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t>
            </a:r>
            <a:r>
              <a:rPr lang="en-US" dirty="0">
                <a:effectLst/>
              </a:rPr>
              <a:t> </a:t>
            </a:r>
            <a:r>
              <a:rPr lang="en-US" sz="1200" kern="1200" dirty="0" err="1">
                <a:solidFill>
                  <a:schemeClr val="tx1"/>
                </a:solidFill>
                <a:effectLst/>
                <a:latin typeface="+mn-lt"/>
                <a:ea typeface="+mn-ea"/>
                <a:cs typeface="+mn-cs"/>
              </a:rPr>
              <a:t>Thread.sleep</a:t>
            </a:r>
            <a:r>
              <a:rPr lang="en-US" sz="1200" kern="1200" dirty="0">
                <a:solidFill>
                  <a:schemeClr val="tx1"/>
                </a:solidFill>
                <a:effectLst/>
                <a:latin typeface="+mn-lt"/>
                <a:ea typeface="+mn-ea"/>
                <a:cs typeface="+mn-cs"/>
              </a:rPr>
              <a:t>(num*1000)}</a:t>
            </a:r>
            <a:r>
              <a:rPr lang="en-US" dirty="0">
                <a:effectLst/>
              </a:rPr>
              <a:t> </a:t>
            </a:r>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34</a:t>
            </a:fld>
            <a:endParaRPr lang="en-US"/>
          </a:p>
        </p:txBody>
      </p:sp>
    </p:spTree>
    <p:extLst>
      <p:ext uri="{BB962C8B-B14F-4D97-AF65-F5344CB8AC3E}">
        <p14:creationId xmlns:p14="http://schemas.microsoft.com/office/powerpoint/2010/main" val="637770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a page loads on a browser, the various web elements may load at various time intervals.</a:t>
            </a:r>
            <a:r>
              <a:rPr lang="en-US" sz="1200" b="1" kern="1200" dirty="0">
                <a:solidFill>
                  <a:schemeClr val="tx1"/>
                </a:solidFill>
                <a:effectLst/>
                <a:latin typeface="+mn-lt"/>
                <a:ea typeface="+mn-ea"/>
                <a:cs typeface="+mn-cs"/>
              </a:rPr>
              <a:t> Wait </a:t>
            </a:r>
            <a:r>
              <a:rPr lang="en-US" sz="1200" kern="1200" dirty="0">
                <a:solidFill>
                  <a:schemeClr val="tx1"/>
                </a:solidFill>
                <a:effectLst/>
                <a:latin typeface="+mn-lt"/>
                <a:ea typeface="+mn-ea"/>
                <a:cs typeface="+mn-cs"/>
              </a:rPr>
              <a:t>commands help resolve this issue.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Selenium WebDriver provides </a:t>
            </a:r>
            <a:r>
              <a:rPr lang="en-US" sz="1200" b="1" kern="1200" dirty="0">
                <a:solidFill>
                  <a:schemeClr val="tx1"/>
                </a:solidFill>
                <a:effectLst/>
                <a:latin typeface="+mn-lt"/>
                <a:ea typeface="+mn-ea"/>
                <a:cs typeface="+mn-cs"/>
              </a:rPr>
              <a:t>Explicit Wait and Implicit Wait.</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Implicit Wait </a:t>
            </a:r>
            <a:r>
              <a:rPr lang="en-US" sz="1200" kern="1200" dirty="0">
                <a:solidFill>
                  <a:schemeClr val="tx1"/>
                </a:solidFill>
                <a:effectLst/>
                <a:latin typeface="+mn-lt"/>
                <a:ea typeface="+mn-ea"/>
                <a:cs typeface="+mn-cs"/>
              </a:rPr>
              <a:t>tells Selenium WebDriver to wait for a certain period of time before throwing an exception.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Sets a timeout for all successive Web Element searches. For the specified amount of time, it will try looking for element again and again before throwing a </a:t>
            </a:r>
            <a:r>
              <a:rPr lang="en-US" sz="1200" kern="1200" dirty="0" err="1">
                <a:solidFill>
                  <a:schemeClr val="tx1"/>
                </a:solidFill>
                <a:effectLst/>
                <a:latin typeface="+mn-lt"/>
                <a:ea typeface="+mn-ea"/>
                <a:cs typeface="+mn-cs"/>
              </a:rPr>
              <a:t>NoSuchElementException</a:t>
            </a:r>
            <a:r>
              <a:rPr lang="en-US"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example: </a:t>
            </a:r>
            <a:r>
              <a:rPr lang="en-US" sz="1200" kern="1200" dirty="0" err="1">
                <a:solidFill>
                  <a:schemeClr val="tx1"/>
                </a:solidFill>
                <a:effectLst/>
                <a:latin typeface="+mn-lt"/>
                <a:ea typeface="+mn-ea"/>
                <a:cs typeface="+mn-cs"/>
              </a:rPr>
              <a:t>getDriver.manage</a:t>
            </a:r>
            <a:r>
              <a:rPr lang="en-US" sz="1200" kern="1200" dirty="0">
                <a:solidFill>
                  <a:schemeClr val="tx1"/>
                </a:solidFill>
                <a:effectLst/>
                <a:latin typeface="+mn-lt"/>
                <a:ea typeface="+mn-ea"/>
                <a:cs typeface="+mn-cs"/>
              </a:rPr>
              <a:t>().timeouts().</a:t>
            </a:r>
            <a:r>
              <a:rPr lang="en-US" sz="1200" kern="1200" dirty="0" err="1">
                <a:solidFill>
                  <a:schemeClr val="tx1"/>
                </a:solidFill>
                <a:effectLst/>
                <a:latin typeface="+mn-lt"/>
                <a:ea typeface="+mn-ea"/>
                <a:cs typeface="+mn-cs"/>
              </a:rPr>
              <a:t>implicitlyWait</a:t>
            </a:r>
            <a:r>
              <a:rPr lang="en-US" sz="1200" kern="1200" dirty="0">
                <a:solidFill>
                  <a:schemeClr val="tx1"/>
                </a:solidFill>
                <a:effectLst/>
                <a:latin typeface="+mn-lt"/>
                <a:ea typeface="+mn-ea"/>
                <a:cs typeface="+mn-cs"/>
              </a:rPr>
              <a:t>(30, </a:t>
            </a:r>
            <a:r>
              <a:rPr lang="en-US" sz="1200" kern="1200" dirty="0" err="1">
                <a:solidFill>
                  <a:schemeClr val="tx1"/>
                </a:solidFill>
                <a:effectLst/>
                <a:latin typeface="+mn-lt"/>
                <a:ea typeface="+mn-ea"/>
                <a:cs typeface="+mn-cs"/>
              </a:rPr>
              <a:t>TimeUnit.SECONDS</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Explicit Wait</a:t>
            </a:r>
            <a:r>
              <a:rPr lang="en-US" sz="1200" kern="1200" dirty="0">
                <a:solidFill>
                  <a:schemeClr val="tx1"/>
                </a:solidFill>
                <a:effectLst/>
                <a:latin typeface="+mn-lt"/>
                <a:ea typeface="+mn-ea"/>
                <a:cs typeface="+mn-cs"/>
              </a:rPr>
              <a:t> directs WebDriver to wait until a certain condition occurs before proceeding with executing the code.</a:t>
            </a:r>
          </a:p>
          <a:p>
            <a:r>
              <a:rPr lang="en-US" sz="1200" kern="1200" dirty="0">
                <a:solidFill>
                  <a:schemeClr val="tx1"/>
                </a:solidFill>
                <a:effectLst/>
                <a:latin typeface="+mn-lt"/>
                <a:ea typeface="+mn-ea"/>
                <a:cs typeface="+mn-cs"/>
              </a:rPr>
              <a:t>It is a one-timer, used for a particular search.</a:t>
            </a:r>
          </a:p>
          <a:p>
            <a:r>
              <a:rPr lang="en-US" sz="1200" kern="1200" dirty="0">
                <a:solidFill>
                  <a:schemeClr val="tx1"/>
                </a:solidFill>
                <a:effectLst/>
                <a:latin typeface="+mn-lt"/>
                <a:ea typeface="+mn-ea"/>
                <a:cs typeface="+mn-cs"/>
              </a:rPr>
              <a:t>example: </a:t>
            </a:r>
            <a:r>
              <a:rPr lang="en-US" sz="1200" kern="1200" dirty="0" err="1">
                <a:solidFill>
                  <a:schemeClr val="tx1"/>
                </a:solidFill>
                <a:effectLst/>
                <a:latin typeface="+mn-lt"/>
                <a:ea typeface="+mn-ea"/>
                <a:cs typeface="+mn-cs"/>
              </a:rPr>
              <a:t>WebDriverWait</a:t>
            </a:r>
            <a:r>
              <a:rPr lang="en-US" sz="1200" kern="1200" dirty="0">
                <a:solidFill>
                  <a:schemeClr val="tx1"/>
                </a:solidFill>
                <a:effectLst/>
                <a:latin typeface="+mn-lt"/>
                <a:ea typeface="+mn-ea"/>
                <a:cs typeface="+mn-cs"/>
              </a:rPr>
              <a:t> wait = new </a:t>
            </a:r>
            <a:r>
              <a:rPr lang="en-US" sz="1200" kern="1200" dirty="0" err="1">
                <a:solidFill>
                  <a:schemeClr val="tx1"/>
                </a:solidFill>
                <a:effectLst/>
                <a:latin typeface="+mn-lt"/>
                <a:ea typeface="+mn-ea"/>
                <a:cs typeface="+mn-cs"/>
              </a:rPr>
              <a:t>WebDriverWait</a:t>
            </a:r>
            <a:r>
              <a:rPr lang="en-US" sz="1200" kern="1200" dirty="0">
                <a:solidFill>
                  <a:schemeClr val="tx1"/>
                </a:solidFill>
                <a:effectLst/>
                <a:latin typeface="+mn-lt"/>
                <a:ea typeface="+mn-ea"/>
                <a:cs typeface="+mn-cs"/>
              </a:rPr>
              <a:t>(driver,30);</a:t>
            </a:r>
            <a:br>
              <a:rPr lang="en-US" sz="1200" kern="1200" dirty="0">
                <a:solidFill>
                  <a:schemeClr val="tx1"/>
                </a:solidFill>
                <a:effectLst/>
                <a:latin typeface="+mn-lt"/>
                <a:ea typeface="+mn-ea"/>
                <a:cs typeface="+mn-cs"/>
              </a:rPr>
            </a:br>
            <a:r>
              <a:rPr lang="en-US" sz="1200" kern="1200" dirty="0" err="1">
                <a:solidFill>
                  <a:schemeClr val="tx1"/>
                </a:solidFill>
                <a:effectLst/>
                <a:latin typeface="+mn-lt"/>
                <a:ea typeface="+mn-ea"/>
                <a:cs typeface="+mn-cs"/>
              </a:rPr>
              <a:t>wait.until</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ExpectedConditions.visibilityOfElementLocated</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By.xpath</a:t>
            </a:r>
            <a:r>
              <a:rPr lang="en-US" sz="1200" kern="1200" dirty="0">
                <a:solidFill>
                  <a:schemeClr val="tx1"/>
                </a:solidFill>
                <a:effectLst/>
                <a:latin typeface="+mn-lt"/>
                <a:ea typeface="+mn-ea"/>
                <a:cs typeface="+mn-cs"/>
              </a:rPr>
              <a:t>("//div[contains(text(),'COMPOSE')]")));</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35</a:t>
            </a:fld>
            <a:endParaRPr lang="en-US"/>
          </a:p>
        </p:txBody>
      </p:sp>
    </p:spTree>
    <p:extLst>
      <p:ext uri="{BB962C8B-B14F-4D97-AF65-F5344CB8AC3E}">
        <p14:creationId xmlns:p14="http://schemas.microsoft.com/office/powerpoint/2010/main" val="3364755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By using </a:t>
            </a:r>
            <a:r>
              <a:rPr lang="en-US" sz="1200" kern="1200" dirty="0" err="1">
                <a:solidFill>
                  <a:schemeClr val="tx1"/>
                </a:solidFill>
                <a:effectLst/>
                <a:latin typeface="+mn-lt"/>
                <a:ea typeface="+mn-ea"/>
                <a:cs typeface="+mn-cs"/>
              </a:rPr>
              <a:t>getText</a:t>
            </a:r>
            <a:r>
              <a:rPr lang="en-US" sz="1200" kern="1200" dirty="0">
                <a:solidFill>
                  <a:schemeClr val="tx1"/>
                </a:solidFill>
                <a:effectLst/>
                <a:latin typeface="+mn-lt"/>
                <a:ea typeface="+mn-ea"/>
                <a:cs typeface="+mn-cs"/>
              </a:rPr>
              <a:t>() method</a:t>
            </a:r>
          </a:p>
          <a:p>
            <a:r>
              <a:rPr lang="en-US" sz="1200" kern="1200" dirty="0">
                <a:solidFill>
                  <a:schemeClr val="tx1"/>
                </a:solidFill>
                <a:effectLst/>
                <a:latin typeface="+mn-lt"/>
                <a:ea typeface="+mn-ea"/>
                <a:cs typeface="+mn-cs"/>
              </a:rPr>
              <a:t>Create a variable with data type String: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String </a:t>
            </a:r>
            <a:r>
              <a:rPr lang="en-US" sz="1200" kern="1200" dirty="0" err="1">
                <a:solidFill>
                  <a:schemeClr val="tx1"/>
                </a:solidFill>
                <a:effectLst/>
                <a:latin typeface="+mn-lt"/>
                <a:ea typeface="+mn-ea"/>
                <a:cs typeface="+mn-cs"/>
              </a:rPr>
              <a:t>textToVerify</a:t>
            </a:r>
            <a:r>
              <a:rPr lang="en-US" sz="1200" kern="1200" dirty="0">
                <a:solidFill>
                  <a:schemeClr val="tx1"/>
                </a:solidFill>
                <a:effectLst/>
                <a:latin typeface="+mn-lt"/>
                <a:ea typeface="+mn-ea"/>
                <a:cs typeface="+mn-cs"/>
              </a:rPr>
              <a:t> = “Text on the Web Page”;</a:t>
            </a:r>
          </a:p>
          <a:p>
            <a:r>
              <a:rPr lang="en-US" sz="1200" kern="1200" dirty="0">
                <a:solidFill>
                  <a:schemeClr val="tx1"/>
                </a:solidFill>
                <a:effectLst/>
                <a:latin typeface="+mn-lt"/>
                <a:ea typeface="+mn-ea"/>
                <a:cs typeface="+mn-cs"/>
              </a:rPr>
              <a:t>String text = </a:t>
            </a:r>
            <a:r>
              <a:rPr lang="en-US" sz="1200" kern="1200" dirty="0" err="1">
                <a:solidFill>
                  <a:schemeClr val="tx1"/>
                </a:solidFill>
                <a:effectLst/>
                <a:latin typeface="+mn-lt"/>
                <a:ea typeface="+mn-ea"/>
                <a:cs typeface="+mn-cs"/>
              </a:rPr>
              <a:t>getDriver</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findElement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By.xpath</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xpath_of_element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getText</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assertThat</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text.equals</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textToVerify</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isTrue</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36</a:t>
            </a:fld>
            <a:endParaRPr lang="en-US"/>
          </a:p>
        </p:txBody>
      </p:sp>
    </p:spTree>
    <p:extLst>
      <p:ext uri="{BB962C8B-B14F-4D97-AF65-F5344CB8AC3E}">
        <p14:creationId xmlns:p14="http://schemas.microsoft.com/office/powerpoint/2010/main" val="2372539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driver.getCurrentUrl</a:t>
            </a:r>
            <a:r>
              <a:rPr lang="en-US" sz="1200" kern="1200" dirty="0">
                <a:solidFill>
                  <a:schemeClr val="tx1"/>
                </a:solidFill>
                <a:effectLst/>
                <a:latin typeface="+mn-lt"/>
                <a:ea typeface="+mn-ea"/>
                <a:cs typeface="+mn-cs"/>
              </a:rPr>
              <a:t>();</a:t>
            </a:r>
            <a:r>
              <a:rPr lang="en-US" dirty="0">
                <a:effectLst/>
              </a:rPr>
              <a:t> </a:t>
            </a:r>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37</a:t>
            </a:fld>
            <a:endParaRPr lang="en-US"/>
          </a:p>
        </p:txBody>
      </p:sp>
    </p:spTree>
    <p:extLst>
      <p:ext uri="{BB962C8B-B14F-4D97-AF65-F5344CB8AC3E}">
        <p14:creationId xmlns:p14="http://schemas.microsoft.com/office/powerpoint/2010/main" val="20458776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err="1">
                <a:solidFill>
                  <a:schemeClr val="tx1"/>
                </a:solidFill>
                <a:effectLst/>
                <a:latin typeface="+mn-lt"/>
                <a:ea typeface="+mn-ea"/>
                <a:cs typeface="+mn-cs"/>
              </a:rPr>
              <a:t>getDriver</a:t>
            </a:r>
            <a:r>
              <a:rPr lang="en-US" sz="1200" kern="1200" dirty="0">
                <a:solidFill>
                  <a:schemeClr val="tx1"/>
                </a:solidFill>
                <a:effectLst/>
                <a:latin typeface="+mn-lt"/>
                <a:ea typeface="+mn-ea"/>
                <a:cs typeface="+mn-cs"/>
              </a:rPr>
              <a:t>().manage().window().maximize();</a:t>
            </a:r>
          </a:p>
        </p:txBody>
      </p:sp>
      <p:sp>
        <p:nvSpPr>
          <p:cNvPr id="4" name="Slide Number Placeholder 3"/>
          <p:cNvSpPr>
            <a:spLocks noGrp="1"/>
          </p:cNvSpPr>
          <p:nvPr>
            <p:ph type="sldNum" sz="quarter" idx="5"/>
          </p:nvPr>
        </p:nvSpPr>
        <p:spPr/>
        <p:txBody>
          <a:bodyPr/>
          <a:lstStyle/>
          <a:p>
            <a:fld id="{C24F3E57-140F-42E5-ACA7-3B197A5F54F0}" type="slidenum">
              <a:rPr lang="en-US" smtClean="0"/>
              <a:t>38</a:t>
            </a:fld>
            <a:endParaRPr lang="en-US"/>
          </a:p>
        </p:txBody>
      </p:sp>
    </p:spTree>
    <p:extLst>
      <p:ext uri="{BB962C8B-B14F-4D97-AF65-F5344CB8AC3E}">
        <p14:creationId xmlns:p14="http://schemas.microsoft.com/office/powerpoint/2010/main" val="11409341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err="1">
                <a:solidFill>
                  <a:schemeClr val="tx1"/>
                </a:solidFill>
                <a:effectLst/>
                <a:latin typeface="+mn-lt"/>
                <a:ea typeface="+mn-ea"/>
                <a:cs typeface="+mn-cs"/>
              </a:rPr>
              <a:t>driver.get</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open an URL and it will wait till the whole page gets loaded</a:t>
            </a:r>
            <a:br>
              <a:rPr lang="en-US" sz="1200" kern="1200" dirty="0">
                <a:solidFill>
                  <a:schemeClr val="tx1"/>
                </a:solidFill>
                <a:effectLst/>
                <a:latin typeface="+mn-lt"/>
                <a:ea typeface="+mn-ea"/>
                <a:cs typeface="+mn-cs"/>
              </a:rPr>
            </a:br>
            <a:r>
              <a:rPr lang="en-US" sz="1200" i="1" kern="1200" dirty="0" err="1">
                <a:solidFill>
                  <a:schemeClr val="tx1"/>
                </a:solidFill>
                <a:effectLst/>
                <a:latin typeface="+mn-lt"/>
                <a:ea typeface="+mn-ea"/>
                <a:cs typeface="+mn-cs"/>
              </a:rPr>
              <a:t>driver.navigate.to</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navigate to an URL and It will not wait till the whole page gets loaded</a:t>
            </a: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C24F3E57-140F-42E5-ACA7-3B197A5F54F0}" type="slidenum">
              <a:rPr lang="en-US" smtClean="0"/>
              <a:t>39</a:t>
            </a:fld>
            <a:endParaRPr lang="en-US"/>
          </a:p>
        </p:txBody>
      </p:sp>
    </p:spTree>
    <p:extLst>
      <p:ext uri="{BB962C8B-B14F-4D97-AF65-F5344CB8AC3E}">
        <p14:creationId xmlns:p14="http://schemas.microsoft.com/office/powerpoint/2010/main" val="3813526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a:solidFill>
                  <a:schemeClr val="tx1"/>
                </a:solidFill>
                <a:effectLst/>
                <a:latin typeface="+mn-lt"/>
                <a:ea typeface="+mn-ea"/>
                <a:cs typeface="+mn-cs"/>
              </a:rPr>
              <a:t>JUnit </a:t>
            </a:r>
            <a:r>
              <a:rPr lang="en-US" sz="120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an open-source unit testing tool, used to test small/large units of code. To run the JUnit test you don’t have to create a class object or define the main method</a:t>
            </a:r>
          </a:p>
          <a:p>
            <a:pPr lvl="0"/>
            <a:r>
              <a:rPr lang="en-US" sz="1200" b="0" i="0" u="none" strike="noStrike" kern="1200" dirty="0">
                <a:solidFill>
                  <a:schemeClr val="tx1"/>
                </a:solidFill>
                <a:effectLst/>
                <a:latin typeface="+mn-lt"/>
                <a:ea typeface="+mn-ea"/>
                <a:cs typeface="+mn-cs"/>
              </a:rPr>
              <a:t>Junit </a:t>
            </a:r>
            <a:r>
              <a:rPr lang="en-US" sz="1200" b="0" i="0" kern="1200" dirty="0">
                <a:solidFill>
                  <a:schemeClr val="tx1"/>
                </a:solidFill>
                <a:effectLst/>
                <a:latin typeface="+mn-lt"/>
                <a:ea typeface="+mn-ea"/>
                <a:cs typeface="+mn-cs"/>
              </a:rPr>
              <a:t>provides assertion library which is used to evaluate the test result. Annotations of JUnit are used to run the test method. </a:t>
            </a:r>
          </a:p>
          <a:p>
            <a:pPr lvl="0"/>
            <a:r>
              <a:rPr lang="en-US" sz="1200" b="0" i="0" kern="1200" dirty="0">
                <a:solidFill>
                  <a:schemeClr val="tx1"/>
                </a:solidFill>
                <a:effectLst/>
                <a:latin typeface="+mn-lt"/>
                <a:ea typeface="+mn-ea"/>
                <a:cs typeface="+mn-cs"/>
              </a:rPr>
              <a:t>JUnit is also used to run the Automation suite having multiple test cases.</a:t>
            </a:r>
            <a:endParaRPr lang="en-US"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en-US" sz="1200" b="1" i="0" kern="1200" dirty="0">
                <a:solidFill>
                  <a:schemeClr val="tx1"/>
                </a:solidFill>
                <a:effectLst/>
                <a:latin typeface="+mn-lt"/>
                <a:ea typeface="+mn-ea"/>
                <a:cs typeface="+mn-cs"/>
              </a:rPr>
              <a:t>TestNG </a:t>
            </a:r>
            <a:r>
              <a:rPr lang="en-US" sz="1200" b="0" i="0" kern="1200" dirty="0">
                <a:solidFill>
                  <a:schemeClr val="tx1"/>
                </a:solidFill>
                <a:effectLst/>
                <a:latin typeface="+mn-lt"/>
                <a:ea typeface="+mn-ea"/>
                <a:cs typeface="+mn-cs"/>
              </a:rPr>
              <a:t>is an automation testing framework in which NG stands for "Next Generation". TestNG overcomes the disadvantages of JUnit and is designed to make </a:t>
            </a:r>
            <a:r>
              <a:rPr lang="en-US" sz="1200" b="0" i="0" u="none" strike="noStrike" kern="1200" dirty="0">
                <a:solidFill>
                  <a:schemeClr val="tx1"/>
                </a:solidFill>
                <a:effectLst/>
                <a:latin typeface="+mn-lt"/>
                <a:ea typeface="+mn-ea"/>
                <a:cs typeface="+mn-cs"/>
              </a:rPr>
              <a:t>end-to-end testing </a:t>
            </a:r>
            <a:r>
              <a:rPr lang="en-US" sz="1200" b="0" i="0" kern="1200" dirty="0">
                <a:solidFill>
                  <a:schemeClr val="tx1"/>
                </a:solidFill>
                <a:effectLst/>
                <a:latin typeface="+mn-lt"/>
                <a:ea typeface="+mn-ea"/>
                <a:cs typeface="+mn-cs"/>
              </a:rPr>
              <a:t>easy.</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TestNG, you can generate a proper report, and you can easily come to know how many test cases are passed, failed, and skipped.</a:t>
            </a:r>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40</a:t>
            </a:fld>
            <a:endParaRPr lang="en-US"/>
          </a:p>
        </p:txBody>
      </p:sp>
    </p:spTree>
    <p:extLst>
      <p:ext uri="{BB962C8B-B14F-4D97-AF65-F5344CB8AC3E}">
        <p14:creationId xmlns:p14="http://schemas.microsoft.com/office/powerpoint/2010/main" val="416809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Repetitive Tasks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Smoke and Sanity Tests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Test with multiple data set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Regression test cases </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4</a:t>
            </a:fld>
            <a:endParaRPr lang="en-US"/>
          </a:p>
        </p:txBody>
      </p:sp>
    </p:spTree>
    <p:extLst>
      <p:ext uri="{BB962C8B-B14F-4D97-AF65-F5344CB8AC3E}">
        <p14:creationId xmlns:p14="http://schemas.microsoft.com/office/powerpoint/2010/main" val="21930462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Version control</a:t>
            </a:r>
            <a:r>
              <a:rPr lang="en-US" sz="1200" b="0" i="0" kern="1200" dirty="0">
                <a:solidFill>
                  <a:schemeClr val="tx1"/>
                </a:solidFill>
                <a:effectLst/>
                <a:latin typeface="+mn-lt"/>
                <a:ea typeface="+mn-ea"/>
                <a:cs typeface="+mn-cs"/>
              </a:rPr>
              <a:t> is a system that records changes to a file or set of files over time so that you can recall specific </a:t>
            </a:r>
            <a:r>
              <a:rPr lang="en-US" sz="1200" b="1" i="0" kern="1200" dirty="0">
                <a:solidFill>
                  <a:schemeClr val="tx1"/>
                </a:solidFill>
                <a:effectLst/>
                <a:latin typeface="+mn-lt"/>
                <a:ea typeface="+mn-ea"/>
                <a:cs typeface="+mn-cs"/>
              </a:rPr>
              <a:t>versions</a:t>
            </a:r>
            <a:r>
              <a:rPr lang="en-US" sz="1200" b="0" i="0" kern="1200" dirty="0">
                <a:solidFill>
                  <a:schemeClr val="tx1"/>
                </a:solidFill>
                <a:effectLst/>
                <a:latin typeface="+mn-lt"/>
                <a:ea typeface="+mn-ea"/>
                <a:cs typeface="+mn-cs"/>
              </a:rPr>
              <a:t> later.</a:t>
            </a:r>
          </a:p>
          <a:p>
            <a:r>
              <a:rPr lang="en-US" sz="1200" b="1" i="0" kern="1200" dirty="0">
                <a:solidFill>
                  <a:schemeClr val="tx1"/>
                </a:solidFill>
                <a:effectLst/>
                <a:latin typeface="+mn-lt"/>
                <a:ea typeface="+mn-ea"/>
                <a:cs typeface="+mn-cs"/>
              </a:rPr>
              <a:t>Version control</a:t>
            </a:r>
            <a:r>
              <a:rPr lang="en-US" sz="1200" b="0" i="0" kern="1200" dirty="0">
                <a:solidFill>
                  <a:schemeClr val="tx1"/>
                </a:solidFill>
                <a:effectLst/>
                <a:latin typeface="+mn-lt"/>
                <a:ea typeface="+mn-ea"/>
                <a:cs typeface="+mn-cs"/>
              </a:rPr>
              <a:t> is important to keep track of changes — and keep every team member working off the latest </a:t>
            </a:r>
            <a:r>
              <a:rPr lang="en-US" sz="1200" b="1" i="0" kern="1200" dirty="0">
                <a:solidFill>
                  <a:schemeClr val="tx1"/>
                </a:solidFill>
                <a:effectLst/>
                <a:latin typeface="+mn-lt"/>
                <a:ea typeface="+mn-ea"/>
                <a:cs typeface="+mn-cs"/>
              </a:rPr>
              <a:t>version</a:t>
            </a:r>
            <a:r>
              <a:rPr lang="en-US" sz="1200" b="0" i="0" kern="1200" dirty="0">
                <a:solidFill>
                  <a:schemeClr val="tx1"/>
                </a:solidFill>
                <a:effectLst/>
                <a:latin typeface="+mn-lt"/>
                <a:ea typeface="+mn-ea"/>
                <a:cs typeface="+mn-cs"/>
              </a:rPr>
              <a:t>. You </a:t>
            </a:r>
            <a:r>
              <a:rPr lang="en-US" sz="1200" b="1" i="0" kern="1200" dirty="0">
                <a:solidFill>
                  <a:schemeClr val="tx1"/>
                </a:solidFill>
                <a:effectLst/>
                <a:latin typeface="+mn-lt"/>
                <a:ea typeface="+mn-ea"/>
                <a:cs typeface="+mn-cs"/>
              </a:rPr>
              <a:t>should use version control</a:t>
            </a:r>
            <a:r>
              <a:rPr lang="en-US" sz="1200" b="0" i="0" kern="1200" dirty="0">
                <a:solidFill>
                  <a:schemeClr val="tx1"/>
                </a:solidFill>
                <a:effectLst/>
                <a:latin typeface="+mn-lt"/>
                <a:ea typeface="+mn-ea"/>
                <a:cs typeface="+mn-cs"/>
              </a:rPr>
              <a:t> software for all code, files, and assets that multiple team members will collaborate on. </a:t>
            </a:r>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41</a:t>
            </a:fld>
            <a:endParaRPr lang="en-US"/>
          </a:p>
        </p:txBody>
      </p:sp>
    </p:spTree>
    <p:extLst>
      <p:ext uri="{BB962C8B-B14F-4D97-AF65-F5344CB8AC3E}">
        <p14:creationId xmlns:p14="http://schemas.microsoft.com/office/powerpoint/2010/main" val="21763603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is the most commonly </a:t>
            </a:r>
            <a:r>
              <a:rPr lang="en-US" sz="1200" b="1" i="0" kern="1200" dirty="0">
                <a:solidFill>
                  <a:schemeClr val="tx1"/>
                </a:solidFill>
                <a:effectLst/>
                <a:latin typeface="+mn-lt"/>
                <a:ea typeface="+mn-ea"/>
                <a:cs typeface="+mn-cs"/>
              </a:rPr>
              <a:t>used</a:t>
            </a:r>
            <a:r>
              <a:rPr lang="en-US" sz="1200" b="0" i="0" kern="1200" dirty="0">
                <a:solidFill>
                  <a:schemeClr val="tx1"/>
                </a:solidFill>
                <a:effectLst/>
                <a:latin typeface="+mn-lt"/>
                <a:ea typeface="+mn-ea"/>
                <a:cs typeface="+mn-cs"/>
              </a:rPr>
              <a:t> version control system. </a:t>
            </a:r>
            <a:r>
              <a:rPr lang="en-US" sz="1200" b="1" i="0" kern="1200" dirty="0">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tracks the changes you make to files, so you have a record of what has been done, and you can revert to specific versions should you ever need to. </a:t>
            </a:r>
            <a:r>
              <a:rPr lang="en-US" sz="1200" b="1" i="0" kern="1200" dirty="0">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also makes collaboration easier, allowing changes by multiple people to all be merged into one source.</a:t>
            </a:r>
          </a:p>
          <a:p>
            <a:r>
              <a:rPr lang="en-US" sz="1200" b="1" i="0" kern="1200" dirty="0">
                <a:solidFill>
                  <a:schemeClr val="tx1"/>
                </a:solidFill>
                <a:effectLst/>
                <a:latin typeface="+mn-lt"/>
                <a:ea typeface="+mn-ea"/>
                <a:cs typeface="+mn-cs"/>
              </a:rPr>
              <a:t>Git </a:t>
            </a:r>
            <a:r>
              <a:rPr lang="en-US" sz="1200" b="0" i="0" kern="1200" dirty="0">
                <a:solidFill>
                  <a:schemeClr val="tx1"/>
                </a:solidFill>
                <a:effectLst/>
                <a:latin typeface="+mn-lt"/>
                <a:ea typeface="+mn-ea"/>
                <a:cs typeface="+mn-cs"/>
              </a:rPr>
              <a:t>is software that runs locally. Your files and their history are stored on your computer. You can also use online hosts (such as </a:t>
            </a:r>
            <a:r>
              <a:rPr lang="en-US" sz="1200" b="1" i="0" u="none" strike="noStrike" kern="1200" dirty="0">
                <a:solidFill>
                  <a:schemeClr val="tx1"/>
                </a:solidFill>
                <a:effectLst/>
                <a:latin typeface="+mn-lt"/>
                <a:ea typeface="+mn-ea"/>
                <a:cs typeface="+mn-cs"/>
              </a:rPr>
              <a:t>GitHub</a:t>
            </a:r>
            <a:r>
              <a:rPr lang="en-US" sz="1200" b="0" i="0" u="none" strike="noStrike"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or </a:t>
            </a:r>
            <a:r>
              <a:rPr lang="en-US" sz="1200" b="1" i="0" u="none" strike="noStrike" kern="1200" dirty="0">
                <a:solidFill>
                  <a:schemeClr val="tx1"/>
                </a:solidFill>
                <a:effectLst/>
                <a:latin typeface="+mn-lt"/>
                <a:ea typeface="+mn-ea"/>
                <a:cs typeface="+mn-cs"/>
              </a:rPr>
              <a:t>Bitbucket</a:t>
            </a:r>
            <a:r>
              <a:rPr lang="en-US" sz="1200" b="0" i="0" kern="1200" dirty="0">
                <a:solidFill>
                  <a:schemeClr val="tx1"/>
                </a:solidFill>
                <a:effectLst/>
                <a:latin typeface="+mn-lt"/>
                <a:ea typeface="+mn-ea"/>
                <a:cs typeface="+mn-cs"/>
              </a:rPr>
              <a:t>) to store a copy of the files and their revision history. This centrally located repository where you can upload your changes and download changes from others, enable you to collaborate more easily with other developers. </a:t>
            </a:r>
            <a:r>
              <a:rPr lang="en-US" sz="1200" b="1" i="0" kern="1200" dirty="0">
                <a:solidFill>
                  <a:schemeClr val="tx1"/>
                </a:solidFill>
                <a:effectLst/>
                <a:latin typeface="+mn-lt"/>
                <a:ea typeface="+mn-ea"/>
                <a:cs typeface="+mn-cs"/>
              </a:rPr>
              <a:t>Git</a:t>
            </a:r>
            <a:r>
              <a:rPr lang="en-US" sz="1200" b="0" i="0" kern="1200" dirty="0">
                <a:solidFill>
                  <a:schemeClr val="tx1"/>
                </a:solidFill>
                <a:effectLst/>
                <a:latin typeface="+mn-lt"/>
                <a:ea typeface="+mn-ea"/>
                <a:cs typeface="+mn-cs"/>
              </a:rPr>
              <a:t> can automatically merge the changes, so two people can even work on different parts of the same file and later merge those changes without losing each other’s work.</a:t>
            </a:r>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42</a:t>
            </a:fld>
            <a:endParaRPr lang="en-US"/>
          </a:p>
        </p:txBody>
      </p:sp>
    </p:spTree>
    <p:extLst>
      <p:ext uri="{BB962C8B-B14F-4D97-AF65-F5344CB8AC3E}">
        <p14:creationId xmlns:p14="http://schemas.microsoft.com/office/powerpoint/2010/main" val="40474798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(CI)</a:t>
            </a:r>
            <a:r>
              <a:rPr lang="en-US" sz="1200" b="0" i="0" kern="1200" dirty="0">
                <a:solidFill>
                  <a:schemeClr val="tx1"/>
                </a:solidFill>
                <a:effectLst/>
                <a:latin typeface="+mn-lt"/>
                <a:ea typeface="+mn-ea"/>
                <a:cs typeface="+mn-cs"/>
              </a:rPr>
              <a:t> is a development practice that requires developers to integrate code into a shared repository several times a day. Each check-in is then verified by an automated build, allowing teams to detect problems early.</a:t>
            </a:r>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43</a:t>
            </a:fld>
            <a:endParaRPr lang="en-US"/>
          </a:p>
        </p:txBody>
      </p:sp>
    </p:spTree>
    <p:extLst>
      <p:ext uri="{BB962C8B-B14F-4D97-AF65-F5344CB8AC3E}">
        <p14:creationId xmlns:p14="http://schemas.microsoft.com/office/powerpoint/2010/main" val="3875825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CI server function is to continuously integrate all changes being made and committed to repository by different developers and check for compile errors. It needs to build code several times a day, preferably after every commit so it can detect which commit made the breakage if the breakage happens.</a:t>
            </a:r>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44</a:t>
            </a:fld>
            <a:endParaRPr lang="en-US"/>
          </a:p>
        </p:txBody>
      </p:sp>
    </p:spTree>
    <p:extLst>
      <p:ext uri="{BB962C8B-B14F-4D97-AF65-F5344CB8AC3E}">
        <p14:creationId xmlns:p14="http://schemas.microsoft.com/office/powerpoint/2010/main" val="12485557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If you are a beginner:</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You can say “No, I didn’t get a chance to create framework from the scratch. I have used the framework which is already available. My contribution is mostly in creating test cases by using the existing framework.”</a:t>
            </a:r>
          </a:p>
          <a:p>
            <a:r>
              <a:rPr lang="en-US" sz="1200" b="1" i="1" kern="1200" dirty="0">
                <a:solidFill>
                  <a:schemeClr val="tx1"/>
                </a:solidFill>
                <a:effectLst/>
                <a:latin typeface="+mn-lt"/>
                <a:ea typeface="+mn-ea"/>
                <a:cs typeface="+mn-cs"/>
              </a:rPr>
              <a:t>If you are a beginner but have good knowledge on creating framework:</a:t>
            </a:r>
            <a:r>
              <a:rPr lang="en-US" sz="1200" kern="1200" dirty="0">
                <a:solidFill>
                  <a:schemeClr val="tx1"/>
                </a:solidFill>
                <a:effectLst/>
                <a:latin typeface="+mn-lt"/>
                <a:ea typeface="+mn-ea"/>
                <a:cs typeface="+mn-cs"/>
              </a:rPr>
              <a:t> You can say “Yes, I have involved in developing framework along with other automation tester in my company.”</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45</a:t>
            </a:fld>
            <a:endParaRPr lang="en-US"/>
          </a:p>
        </p:txBody>
      </p:sp>
    </p:spTree>
    <p:extLst>
      <p:ext uri="{BB962C8B-B14F-4D97-AF65-F5344CB8AC3E}">
        <p14:creationId xmlns:p14="http://schemas.microsoft.com/office/powerpoint/2010/main" val="42524418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is one of the Selenium Tricky Interview Questions.</a:t>
            </a:r>
          </a:p>
          <a:p>
            <a:r>
              <a:rPr lang="en-US" sz="1200" kern="1200" dirty="0">
                <a:solidFill>
                  <a:schemeClr val="tx1"/>
                </a:solidFill>
                <a:effectLst/>
                <a:latin typeface="+mn-lt"/>
                <a:ea typeface="+mn-ea"/>
                <a:cs typeface="+mn-cs"/>
              </a:rPr>
              <a:t>Actually, it depends on test case scenario complexity and length. </a:t>
            </a:r>
          </a:p>
          <a:p>
            <a:r>
              <a:rPr lang="en-US" sz="1200" kern="1200" dirty="0">
                <a:solidFill>
                  <a:schemeClr val="tx1"/>
                </a:solidFill>
                <a:effectLst/>
                <a:latin typeface="+mn-lt"/>
                <a:ea typeface="+mn-ea"/>
                <a:cs typeface="+mn-cs"/>
              </a:rPr>
              <a:t>Possible answer:</a:t>
            </a:r>
          </a:p>
          <a:p>
            <a:r>
              <a:rPr lang="en-US" sz="1200" kern="1200" dirty="0">
                <a:solidFill>
                  <a:schemeClr val="tx1"/>
                </a:solidFill>
                <a:effectLst/>
                <a:latin typeface="+mn-lt"/>
                <a:ea typeface="+mn-ea"/>
                <a:cs typeface="+mn-cs"/>
              </a:rPr>
              <a:t>“I did automate 2-5 test scenarios per day when the complexity is limited. Sometimes just 1 or fewer test scenarios in a day when the complexity is high.”</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46</a:t>
            </a:fld>
            <a:endParaRPr lang="en-US"/>
          </a:p>
        </p:txBody>
      </p:sp>
    </p:spTree>
    <p:extLst>
      <p:ext uri="{BB962C8B-B14F-4D97-AF65-F5344CB8AC3E}">
        <p14:creationId xmlns:p14="http://schemas.microsoft.com/office/powerpoint/2010/main" val="13548171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linkList</a:t>
            </a:r>
            <a:r>
              <a:rPr lang="en-US" dirty="0"/>
              <a:t>[@name='A']/document</a:t>
            </a:r>
          </a:p>
        </p:txBody>
      </p:sp>
      <p:sp>
        <p:nvSpPr>
          <p:cNvPr id="4" name="Slide Number Placeholder 3"/>
          <p:cNvSpPr>
            <a:spLocks noGrp="1"/>
          </p:cNvSpPr>
          <p:nvPr>
            <p:ph type="sldNum" sz="quarter" idx="5"/>
          </p:nvPr>
        </p:nvSpPr>
        <p:spPr/>
        <p:txBody>
          <a:bodyPr/>
          <a:lstStyle/>
          <a:p>
            <a:fld id="{C24F3E57-140F-42E5-ACA7-3B197A5F54F0}" type="slidenum">
              <a:rPr lang="en-US" smtClean="0"/>
              <a:t>47</a:t>
            </a:fld>
            <a:endParaRPr lang="en-US"/>
          </a:p>
        </p:txBody>
      </p:sp>
    </p:spTree>
    <p:extLst>
      <p:ext uri="{BB962C8B-B14F-4D97-AF65-F5344CB8AC3E}">
        <p14:creationId xmlns:p14="http://schemas.microsoft.com/office/powerpoint/2010/main" val="32849935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number =10</a:t>
            </a:r>
          </a:p>
          <a:p>
            <a:r>
              <a:rPr lang="en-US" sz="1200" b="0" i="0" kern="1200" dirty="0">
                <a:solidFill>
                  <a:schemeClr val="tx1"/>
                </a:solidFill>
                <a:effectLst/>
                <a:latin typeface="+mn-lt"/>
                <a:ea typeface="+mn-ea"/>
                <a:cs typeface="+mn-cs"/>
              </a:rPr>
              <a:t>Java: public void </a:t>
            </a:r>
            <a:r>
              <a:rPr lang="en-US" sz="1200" b="0" i="0" kern="1200" dirty="0" err="1">
                <a:solidFill>
                  <a:schemeClr val="tx1"/>
                </a:solidFill>
                <a:effectLst/>
                <a:latin typeface="+mn-lt"/>
                <a:ea typeface="+mn-ea"/>
                <a:cs typeface="+mn-cs"/>
              </a:rPr>
              <a:t>iLoopEvenNumbersUpTo</a:t>
            </a:r>
            <a:r>
              <a:rPr lang="en-US" sz="1200" b="0" i="0" kern="1200" dirty="0">
                <a:solidFill>
                  <a:schemeClr val="tx1"/>
                </a:solidFill>
                <a:effectLst/>
                <a:latin typeface="+mn-lt"/>
                <a:ea typeface="+mn-ea"/>
                <a:cs typeface="+mn-cs"/>
              </a:rPr>
              <a:t>(int number) { </a:t>
            </a:r>
          </a:p>
          <a:p>
            <a:r>
              <a:rPr lang="en-US" sz="1200" b="0" i="0" kern="1200" dirty="0">
                <a:solidFill>
                  <a:schemeClr val="tx1"/>
                </a:solidFill>
                <a:effectLst/>
                <a:latin typeface="+mn-lt"/>
                <a:ea typeface="+mn-ea"/>
                <a:cs typeface="+mn-cs"/>
              </a:rPr>
              <a:t>for (int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1;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&lt;= number;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if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2 == 0){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System.out.println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C24F3E57-140F-42E5-ACA7-3B197A5F54F0}" type="slidenum">
              <a:rPr lang="en-US" smtClean="0"/>
              <a:t>48</a:t>
            </a:fld>
            <a:endParaRPr lang="en-US"/>
          </a:p>
        </p:txBody>
      </p:sp>
    </p:spTree>
    <p:extLst>
      <p:ext uri="{BB962C8B-B14F-4D97-AF65-F5344CB8AC3E}">
        <p14:creationId xmlns:p14="http://schemas.microsoft.com/office/powerpoint/2010/main" val="1409138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String text = </a:t>
            </a:r>
            <a:r>
              <a:rPr lang="en-US" sz="1200" b="0" i="0" kern="1200">
                <a:solidFill>
                  <a:schemeClr val="tx1"/>
                </a:solidFill>
                <a:effectLst/>
                <a:latin typeface="+mn-lt"/>
                <a:ea typeface="+mn-ea"/>
                <a:cs typeface="+mn-cs"/>
              </a:rPr>
              <a:t>“WebDriver”;</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public void </a:t>
            </a:r>
            <a:r>
              <a:rPr lang="en-US" sz="1200" b="0" i="0" kern="1200" dirty="0" err="1">
                <a:solidFill>
                  <a:schemeClr val="tx1"/>
                </a:solidFill>
                <a:effectLst/>
                <a:latin typeface="+mn-lt"/>
                <a:ea typeface="+mn-ea"/>
                <a:cs typeface="+mn-cs"/>
              </a:rPr>
              <a:t>iPrintMyStringInReverseOrder</a:t>
            </a:r>
            <a:r>
              <a:rPr lang="en-US" sz="1200" b="0" i="0" kern="1200" dirty="0">
                <a:solidFill>
                  <a:schemeClr val="tx1"/>
                </a:solidFill>
                <a:effectLst/>
                <a:latin typeface="+mn-lt"/>
                <a:ea typeface="+mn-ea"/>
                <a:cs typeface="+mn-cs"/>
              </a:rPr>
              <a:t>(String text) {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(int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text.length</a:t>
            </a:r>
            <a:r>
              <a:rPr lang="en-US" sz="1200" b="0" i="0" kern="1200" dirty="0">
                <a:solidFill>
                  <a:schemeClr val="tx1"/>
                </a:solidFill>
                <a:effectLst/>
                <a:latin typeface="+mn-lt"/>
                <a:ea typeface="+mn-ea"/>
                <a:cs typeface="+mn-cs"/>
              </a:rPr>
              <a:t>() - 1;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&gt;= 0;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-- 1) {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System.out.print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text.charAt</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49</a:t>
            </a:fld>
            <a:endParaRPr lang="en-US"/>
          </a:p>
        </p:txBody>
      </p:sp>
    </p:spTree>
    <p:extLst>
      <p:ext uri="{BB962C8B-B14F-4D97-AF65-F5344CB8AC3E}">
        <p14:creationId xmlns:p14="http://schemas.microsoft.com/office/powerpoint/2010/main" val="3556982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When the Application Under Test changes frequently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One-time test cases </a:t>
            </a:r>
          </a:p>
          <a:p>
            <a:pPr marL="171450" lvl="0" indent="-171450">
              <a:buFont typeface="Arial" panose="020B0604020202020204" pitchFamily="34" charset="0"/>
              <a:buChar char="•"/>
            </a:pPr>
            <a:r>
              <a:rPr lang="en-US" sz="1200" kern="1200" dirty="0" err="1">
                <a:solidFill>
                  <a:schemeClr val="tx1"/>
                </a:solidFill>
                <a:effectLst/>
                <a:latin typeface="+mn-lt"/>
                <a:ea typeface="+mn-ea"/>
                <a:cs typeface="+mn-cs"/>
              </a:rPr>
              <a:t>Adhoc</a:t>
            </a:r>
            <a:r>
              <a:rPr lang="en-US" sz="1200" kern="1200" dirty="0">
                <a:solidFill>
                  <a:schemeClr val="tx1"/>
                </a:solidFill>
                <a:effectLst/>
                <a:latin typeface="+mn-lt"/>
                <a:ea typeface="+mn-ea"/>
                <a:cs typeface="+mn-cs"/>
              </a:rPr>
              <a:t> – Random testing </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5</a:t>
            </a:fld>
            <a:endParaRPr lang="en-US"/>
          </a:p>
        </p:txBody>
      </p:sp>
    </p:spTree>
    <p:extLst>
      <p:ext uri="{BB962C8B-B14F-4D97-AF65-F5344CB8AC3E}">
        <p14:creationId xmlns:p14="http://schemas.microsoft.com/office/powerpoint/2010/main" val="4086966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Automated Testing Saves Time and Money: </a:t>
            </a:r>
            <a:r>
              <a:rPr lang="en-US" sz="1200" kern="1200" dirty="0">
                <a:solidFill>
                  <a:schemeClr val="tx1"/>
                </a:solidFill>
                <a:effectLst/>
                <a:latin typeface="+mn-lt"/>
                <a:ea typeface="+mn-ea"/>
                <a:cs typeface="+mn-cs"/>
              </a:rPr>
              <a:t>once created, automated tests can be run over and over again at no additional cost and they are much faster than manual tests </a:t>
            </a:r>
          </a:p>
          <a:p>
            <a:r>
              <a:rPr lang="en-US" sz="1200" b="1" kern="1200" dirty="0">
                <a:solidFill>
                  <a:schemeClr val="tx1"/>
                </a:solidFill>
                <a:effectLst/>
                <a:latin typeface="+mn-lt"/>
                <a:ea typeface="+mn-ea"/>
                <a:cs typeface="+mn-cs"/>
              </a:rPr>
              <a:t>Increases Your Test Coverage:</a:t>
            </a:r>
            <a:r>
              <a:rPr lang="en-US" sz="1200" kern="1200" dirty="0">
                <a:solidFill>
                  <a:schemeClr val="tx1"/>
                </a:solidFill>
                <a:effectLst/>
                <a:latin typeface="+mn-lt"/>
                <a:ea typeface="+mn-ea"/>
                <a:cs typeface="+mn-cs"/>
              </a:rPr>
              <a:t> Lengthy tests that are often avoided during manual testing can be run unattended. They can even be run on multiple computers with different configurations. Automated software testing can look inside an application and see memory contents, data tables, file contents, and internal program states to determine if the product is behaving as expected </a:t>
            </a:r>
          </a:p>
          <a:p>
            <a:r>
              <a:rPr lang="en-US" sz="1200" b="1" kern="1200" dirty="0">
                <a:solidFill>
                  <a:schemeClr val="tx1"/>
                </a:solidFill>
                <a:effectLst/>
                <a:latin typeface="+mn-lt"/>
                <a:ea typeface="+mn-ea"/>
                <a:cs typeface="+mn-cs"/>
              </a:rPr>
              <a:t>Testing Improves Accuracy: </a:t>
            </a:r>
            <a:r>
              <a:rPr lang="en-US" sz="1200" kern="1200" dirty="0">
                <a:solidFill>
                  <a:schemeClr val="tx1"/>
                </a:solidFill>
                <a:effectLst/>
                <a:latin typeface="+mn-lt"/>
                <a:ea typeface="+mn-ea"/>
                <a:cs typeface="+mn-cs"/>
              </a:rPr>
              <a:t>Even the most conscientious tester will make mistakes during monotonous manual testing. Automated tests perform the same steps precisely every time they are executed and never forget to record detailed results. </a:t>
            </a:r>
          </a:p>
          <a:p>
            <a:r>
              <a:rPr lang="en-US" sz="1200" b="1" kern="1200" dirty="0">
                <a:solidFill>
                  <a:schemeClr val="tx1"/>
                </a:solidFill>
                <a:effectLst/>
                <a:latin typeface="+mn-lt"/>
                <a:ea typeface="+mn-ea"/>
                <a:cs typeface="+mn-cs"/>
              </a:rPr>
              <a:t>Automation Does What Manual Testing Cannot: </a:t>
            </a:r>
            <a:r>
              <a:rPr lang="en-US" sz="1200" kern="1200" dirty="0">
                <a:solidFill>
                  <a:schemeClr val="tx1"/>
                </a:solidFill>
                <a:effectLst/>
                <a:latin typeface="+mn-lt"/>
                <a:ea typeface="+mn-ea"/>
                <a:cs typeface="+mn-cs"/>
              </a:rPr>
              <a:t>Automated testing can simulate tens, hundreds or thousands of virtual users interacting with a network, software and web applications. </a:t>
            </a:r>
          </a:p>
          <a:p>
            <a:r>
              <a:rPr lang="en-US" sz="1200" b="1" kern="1200" dirty="0">
                <a:solidFill>
                  <a:schemeClr val="tx1"/>
                </a:solidFill>
                <a:effectLst/>
                <a:latin typeface="+mn-lt"/>
                <a:ea typeface="+mn-ea"/>
                <a:cs typeface="+mn-cs"/>
              </a:rPr>
              <a:t>QA and Dev Team Morale Improves:</a:t>
            </a:r>
            <a:r>
              <a:rPr lang="en-US" sz="1200" kern="1200" dirty="0">
                <a:solidFill>
                  <a:schemeClr val="tx1"/>
                </a:solidFill>
                <a:effectLst/>
                <a:latin typeface="+mn-lt"/>
                <a:ea typeface="+mn-ea"/>
                <a:cs typeface="+mn-cs"/>
              </a:rPr>
              <a:t> Executing repetitive tasks with automated software testing gives your team time to spend on more challenging and rewarding projects</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6</a:t>
            </a:fld>
            <a:endParaRPr lang="en-US"/>
          </a:p>
        </p:txBody>
      </p:sp>
    </p:spTree>
    <p:extLst>
      <p:ext uri="{BB962C8B-B14F-4D97-AF65-F5344CB8AC3E}">
        <p14:creationId xmlns:p14="http://schemas.microsoft.com/office/powerpoint/2010/main" val="208162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Selecting the test tool/framework</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Define scope of automation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Planning, design, and development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Test execution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Maintenance </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7</a:t>
            </a:fld>
            <a:endParaRPr lang="en-US"/>
          </a:p>
        </p:txBody>
      </p:sp>
    </p:spTree>
    <p:extLst>
      <p:ext uri="{BB962C8B-B14F-4D97-AF65-F5344CB8AC3E}">
        <p14:creationId xmlns:p14="http://schemas.microsoft.com/office/powerpoint/2010/main" val="2081612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QTP (HP UFT), a commercial automation tool WHICH supports a very wide range of test environments Web, Desktop, Mobile, etc. Scripting language: VBScript. , Is compatible with HP ALM (Test Management Tool) and HP Load Runner (Performance Testing Tool)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Rational Robot – complete set of components for automating the testing of Microsoft Windows client/server, Internet and ERP applications running on Windows.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Selenium – test automation library used to automate Web and Mobile environments</a:t>
            </a:r>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8</a:t>
            </a:fld>
            <a:endParaRPr lang="en-US"/>
          </a:p>
        </p:txBody>
      </p:sp>
    </p:spTree>
    <p:extLst>
      <p:ext uri="{BB962C8B-B14F-4D97-AF65-F5344CB8AC3E}">
        <p14:creationId xmlns:p14="http://schemas.microsoft.com/office/powerpoint/2010/main" val="327630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Selenium was originally developed by </a:t>
            </a:r>
            <a:r>
              <a:rPr lang="en-US" sz="1200" b="1" i="0" kern="1200" dirty="0">
                <a:solidFill>
                  <a:schemeClr val="tx1"/>
                </a:solidFill>
                <a:effectLst/>
                <a:latin typeface="+mn-lt"/>
                <a:ea typeface="+mn-ea"/>
                <a:cs typeface="+mn-cs"/>
              </a:rPr>
              <a:t>Jason Huggins</a:t>
            </a:r>
            <a:r>
              <a:rPr lang="en-US" sz="1200" b="0" i="0" kern="1200" dirty="0">
                <a:solidFill>
                  <a:schemeClr val="tx1"/>
                </a:solidFill>
                <a:effectLst/>
                <a:latin typeface="+mn-lt"/>
                <a:ea typeface="+mn-ea"/>
                <a:cs typeface="+mn-cs"/>
              </a:rPr>
              <a:t> in 2004 as an internal tool at </a:t>
            </a:r>
            <a:r>
              <a:rPr lang="en-US" sz="1200" b="0" i="0" kern="1200" dirty="0" err="1">
                <a:solidFill>
                  <a:schemeClr val="tx1"/>
                </a:solidFill>
                <a:effectLst/>
                <a:latin typeface="+mn-lt"/>
                <a:ea typeface="+mn-ea"/>
                <a:cs typeface="+mn-cs"/>
              </a:rPr>
              <a:t>ThoughtWorks</a:t>
            </a:r>
            <a:r>
              <a:rPr lang="en-US" sz="1200" b="0" i="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Selenium is a free (open source) test automation tool used to automate Web and Mobile applications. It consists of:</a:t>
            </a:r>
          </a:p>
          <a:p>
            <a:r>
              <a:rPr lang="en-US" sz="1200" kern="1200" dirty="0">
                <a:solidFill>
                  <a:schemeClr val="tx1"/>
                </a:solidFill>
                <a:effectLst/>
                <a:latin typeface="+mn-lt"/>
                <a:ea typeface="+mn-ea"/>
                <a:cs typeface="+mn-cs"/>
              </a:rPr>
              <a:t>1. Selenium IDE (Browser Addon–Record and Playback Tool) </a:t>
            </a:r>
          </a:p>
          <a:p>
            <a:r>
              <a:rPr lang="en-US" sz="1200" kern="1200" dirty="0">
                <a:solidFill>
                  <a:schemeClr val="tx1"/>
                </a:solidFill>
                <a:effectLst/>
                <a:latin typeface="+mn-lt"/>
                <a:ea typeface="+mn-ea"/>
                <a:cs typeface="+mn-cs"/>
              </a:rPr>
              <a:t>2. Selenium WebDriver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3. Selenium Grid (Distributed Testing) </a:t>
            </a:r>
          </a:p>
          <a:p>
            <a:r>
              <a:rPr lang="en-US" sz="1200" kern="1200" dirty="0">
                <a:solidFill>
                  <a:schemeClr val="tx1"/>
                </a:solidFill>
                <a:effectLst/>
                <a:latin typeface="+mn-lt"/>
                <a:ea typeface="+mn-ea"/>
                <a:cs typeface="+mn-cs"/>
              </a:rPr>
              <a:t>Selenium supports scripting in languages like Java, C#, Python, Ruby, PHP, Perl, JavaScript. </a:t>
            </a:r>
          </a:p>
          <a:p>
            <a:endParaRPr lang="en-US" dirty="0"/>
          </a:p>
        </p:txBody>
      </p:sp>
      <p:sp>
        <p:nvSpPr>
          <p:cNvPr id="4" name="Slide Number Placeholder 3"/>
          <p:cNvSpPr>
            <a:spLocks noGrp="1"/>
          </p:cNvSpPr>
          <p:nvPr>
            <p:ph type="sldNum" sz="quarter" idx="5"/>
          </p:nvPr>
        </p:nvSpPr>
        <p:spPr/>
        <p:txBody>
          <a:bodyPr/>
          <a:lstStyle/>
          <a:p>
            <a:fld id="{C24F3E57-140F-42E5-ACA7-3B197A5F54F0}" type="slidenum">
              <a:rPr lang="en-US" smtClean="0"/>
              <a:t>9</a:t>
            </a:fld>
            <a:endParaRPr lang="en-US"/>
          </a:p>
        </p:txBody>
      </p:sp>
    </p:spTree>
    <p:extLst>
      <p:ext uri="{BB962C8B-B14F-4D97-AF65-F5344CB8AC3E}">
        <p14:creationId xmlns:p14="http://schemas.microsoft.com/office/powerpoint/2010/main" val="127170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65B2A9E-FA78-4A40-988A-1CE830CDEED2}" type="datetime1">
              <a:rPr lang="en-US" smtClean="0"/>
              <a:t>5/17/21</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401CF334-2D5C-4859-84A6-CA7E6E43FAEB}" type="slidenum">
              <a:rPr lang="en-US" smtClean="0"/>
              <a:t>‹#›</a:t>
            </a:fld>
            <a:endParaRPr lang="en-US"/>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17287" y="5962156"/>
            <a:ext cx="923925" cy="790575"/>
          </a:xfrm>
          <a:prstGeom prst="rect">
            <a:avLst/>
          </a:prstGeom>
        </p:spPr>
      </p:pic>
    </p:spTree>
    <p:extLst>
      <p:ext uri="{BB962C8B-B14F-4D97-AF65-F5344CB8AC3E}">
        <p14:creationId xmlns:p14="http://schemas.microsoft.com/office/powerpoint/2010/main" val="12816850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8ACC58-83F3-4B99-B532-0249FFBF33C7}" type="datetime1">
              <a:rPr lang="en-US" smtClean="0"/>
              <a:pPr/>
              <a:t>5/17/21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9018004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ACC58-83F3-4B99-B532-0249FFBF33C7}" type="datetime1">
              <a:rPr lang="en-US" smtClean="0"/>
              <a:pPr/>
              <a:t>5/17/21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5650338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ACC58-83F3-4B99-B532-0249FFBF33C7}" type="datetime1">
              <a:rPr lang="en-US" smtClean="0"/>
              <a:pPr/>
              <a:t>5/17/21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339183794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ACC58-83F3-4B99-B532-0249FFBF33C7}" type="datetime1">
              <a:rPr lang="en-US" smtClean="0"/>
              <a:pPr/>
              <a:t>5/17/21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57420683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ACC58-83F3-4B99-B532-0249FFBF33C7}" type="datetime1">
              <a:rPr lang="en-US" smtClean="0"/>
              <a:pPr/>
              <a:t>5/17/21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7164271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ACC58-83F3-4B99-B532-0249FFBF33C7}" type="datetime1">
              <a:rPr lang="en-US" smtClean="0"/>
              <a:pPr/>
              <a:t>5/17/21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p14="http://schemas.microsoft.com/office/powerpoint/2010/main" val="17490677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A044C-D33A-4646-9F43-140BF7C29466}" type="datetime1">
              <a:rPr lang="en-US" smtClean="0"/>
              <a:t>5/17/21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768210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8761A-AF70-4876-A6F0-1286775C4F08}" type="datetime1">
              <a:rPr lang="en-US" smtClean="0"/>
              <a:t>5/17/21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59526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596B4-361F-43A8-B168-DA893180BFB8}" type="datetime1">
              <a:rPr lang="en-US" smtClean="0"/>
              <a:t>5/17/21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17287" y="5962156"/>
            <a:ext cx="923925" cy="790575"/>
          </a:xfrm>
          <a:prstGeom prst="rect">
            <a:avLst/>
          </a:prstGeom>
        </p:spPr>
      </p:pic>
    </p:spTree>
    <p:extLst>
      <p:ext uri="{BB962C8B-B14F-4D97-AF65-F5344CB8AC3E}">
        <p14:creationId xmlns:p14="http://schemas.microsoft.com/office/powerpoint/2010/main" val="4892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625F6-6FC2-4B0A-BA54-6199C805DC6A}" type="datetime1">
              <a:rPr lang="en-US" smtClean="0"/>
              <a:t>5/17/21</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17287" y="5962156"/>
            <a:ext cx="923925" cy="790575"/>
          </a:xfrm>
          <a:prstGeom prst="rect">
            <a:avLst/>
          </a:prstGeom>
        </p:spPr>
      </p:pic>
    </p:spTree>
    <p:extLst>
      <p:ext uri="{BB962C8B-B14F-4D97-AF65-F5344CB8AC3E}">
        <p14:creationId xmlns:p14="http://schemas.microsoft.com/office/powerpoint/2010/main" val="3930433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0691E0-6248-44D5-A750-839F2D339198}" type="datetime1">
              <a:rPr lang="en-US" smtClean="0"/>
              <a:t>5/17/21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17287" y="5962156"/>
            <a:ext cx="923925" cy="790575"/>
          </a:xfrm>
          <a:prstGeom prst="rect">
            <a:avLst/>
          </a:prstGeom>
        </p:spPr>
      </p:pic>
    </p:spTree>
    <p:extLst>
      <p:ext uri="{BB962C8B-B14F-4D97-AF65-F5344CB8AC3E}">
        <p14:creationId xmlns:p14="http://schemas.microsoft.com/office/powerpoint/2010/main" val="260275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F8FECA-DDCC-464F-B9A8-47361C66BB75}" type="datetime1">
              <a:rPr lang="en-US" smtClean="0"/>
              <a:t>5/17/21</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17287" y="5962156"/>
            <a:ext cx="923925" cy="790575"/>
          </a:xfrm>
          <a:prstGeom prst="rect">
            <a:avLst/>
          </a:prstGeom>
        </p:spPr>
      </p:pic>
    </p:spTree>
    <p:extLst>
      <p:ext uri="{BB962C8B-B14F-4D97-AF65-F5344CB8AC3E}">
        <p14:creationId xmlns:p14="http://schemas.microsoft.com/office/powerpoint/2010/main" val="86681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547853" y="2442342"/>
            <a:ext cx="10131425" cy="14562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018D0-BDA9-4E9F-8870-250C3889579F}" type="datetime1">
              <a:rPr lang="en-US" smtClean="0"/>
              <a:t>5/17/21</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17287" y="5962156"/>
            <a:ext cx="923925" cy="790575"/>
          </a:xfrm>
          <a:prstGeom prst="rect">
            <a:avLst/>
          </a:prstGeom>
        </p:spPr>
      </p:pic>
    </p:spTree>
    <p:extLst>
      <p:ext uri="{BB962C8B-B14F-4D97-AF65-F5344CB8AC3E}">
        <p14:creationId xmlns:p14="http://schemas.microsoft.com/office/powerpoint/2010/main" val="2006413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88503B1-0D5A-42BC-A128-61B2437864A1}" type="datetime1">
              <a:rPr lang="en-US" smtClean="0"/>
              <a:t>5/17/21</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17287" y="5962156"/>
            <a:ext cx="923925" cy="790575"/>
          </a:xfrm>
          <a:prstGeom prst="rect">
            <a:avLst/>
          </a:prstGeom>
        </p:spPr>
      </p:pic>
    </p:spTree>
    <p:extLst>
      <p:ext uri="{BB962C8B-B14F-4D97-AF65-F5344CB8AC3E}">
        <p14:creationId xmlns:p14="http://schemas.microsoft.com/office/powerpoint/2010/main" val="52374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FAE372-5FD4-4FFB-A5DD-C7C4DBD88187}" type="datetime1">
              <a:rPr lang="en-US" smtClean="0"/>
              <a:t>5/17/21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17287" y="5962156"/>
            <a:ext cx="923925" cy="790575"/>
          </a:xfrm>
          <a:prstGeom prst="rect">
            <a:avLst/>
          </a:prstGeom>
        </p:spPr>
      </p:pic>
    </p:spTree>
    <p:extLst>
      <p:ext uri="{BB962C8B-B14F-4D97-AF65-F5344CB8AC3E}">
        <p14:creationId xmlns:p14="http://schemas.microsoft.com/office/powerpoint/2010/main" val="4155220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4F1B37-C5DC-405E-883E-319F886D767C}" type="datetime1">
              <a:rPr lang="en-US" smtClean="0"/>
              <a:t>5/17/21</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17287" y="5962156"/>
            <a:ext cx="923925" cy="790575"/>
          </a:xfrm>
          <a:prstGeom prst="rect">
            <a:avLst/>
          </a:prstGeom>
        </p:spPr>
      </p:pic>
    </p:spTree>
    <p:extLst>
      <p:ext uri="{BB962C8B-B14F-4D97-AF65-F5344CB8AC3E}">
        <p14:creationId xmlns:p14="http://schemas.microsoft.com/office/powerpoint/2010/main" val="1580830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8ACC58-83F3-4B99-B532-0249FFBF33C7}" type="datetime1">
              <a:rPr lang="en-US" smtClean="0"/>
              <a:pPr/>
              <a:t>5/17/21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Add a footer</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10599734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2" userDrawn="1">
          <p15:clr>
            <a:srgbClr val="F26B43"/>
          </p15:clr>
        </p15:guide>
        <p15:guide id="2" pos="6408" userDrawn="1">
          <p15:clr>
            <a:srgbClr val="F26B43"/>
          </p15:clr>
        </p15:guide>
        <p15:guide id="3" pos="696" userDrawn="1">
          <p15:clr>
            <a:srgbClr val="F26B43"/>
          </p15:clr>
        </p15:guide>
        <p15:guide id="4" orient="horz"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rPr>
              <a:t>Top Automation Testing Interview Questions</a:t>
            </a:r>
          </a:p>
        </p:txBody>
      </p:sp>
      <p:sp>
        <p:nvSpPr>
          <p:cNvPr id="3" name="Subtitle 2"/>
          <p:cNvSpPr>
            <a:spLocks noGrp="1"/>
          </p:cNvSpPr>
          <p:nvPr>
            <p:ph type="subTitle" idx="1"/>
          </p:nvPr>
        </p:nvSpPr>
        <p:spPr/>
        <p:txBody>
          <a:bodyPr/>
          <a:lstStyle/>
          <a:p>
            <a:r>
              <a:rPr lang="en-US" dirty="0" err="1"/>
              <a:t>Portnov</a:t>
            </a:r>
            <a:r>
              <a:rPr lang="en-US" dirty="0"/>
              <a:t> Computer School </a:t>
            </a:r>
          </a:p>
          <a:p>
            <a:r>
              <a:rPr lang="en-US" dirty="0"/>
              <a:t>January 2021</a:t>
            </a:r>
          </a:p>
        </p:txBody>
      </p:sp>
    </p:spTree>
    <p:extLst>
      <p:ext uri="{BB962C8B-B14F-4D97-AF65-F5344CB8AC3E}">
        <p14:creationId xmlns:p14="http://schemas.microsoft.com/office/powerpoint/2010/main" val="147107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09930" y="421817"/>
            <a:ext cx="9067800" cy="2611606"/>
          </a:xfrm>
        </p:spPr>
        <p:txBody>
          <a:bodyPr/>
          <a:lstStyle/>
          <a:p>
            <a:pPr algn="ctr"/>
            <a:r>
              <a:rPr lang="en-US" b="1" dirty="0"/>
              <a:t>How Selenium interacts with the web page??</a:t>
            </a:r>
            <a:endParaRPr lang="en-US" dirty="0"/>
          </a:p>
        </p:txBody>
      </p:sp>
      <p:pic>
        <p:nvPicPr>
          <p:cNvPr id="3" name="Picture 2">
            <a:extLst>
              <a:ext uri="{FF2B5EF4-FFF2-40B4-BE49-F238E27FC236}">
                <a16:creationId xmlns:a16="http://schemas.microsoft.com/office/drawing/2014/main" id="{648D3A70-900A-8742-98A3-563F2954D363}"/>
              </a:ext>
            </a:extLst>
          </p:cNvPr>
          <p:cNvPicPr/>
          <p:nvPr/>
        </p:nvPicPr>
        <p:blipFill>
          <a:blip r:embed="rId3">
            <a:extLst>
              <a:ext uri="{28A0092B-C50C-407E-A947-70E740481C1C}">
                <a14:useLocalDpi xmlns:a14="http://schemas.microsoft.com/office/drawing/2010/main" val="0"/>
              </a:ext>
            </a:extLst>
          </a:blip>
          <a:stretch>
            <a:fillRect/>
          </a:stretch>
        </p:blipFill>
        <p:spPr>
          <a:xfrm>
            <a:off x="859971" y="2481944"/>
            <a:ext cx="9668692" cy="3670662"/>
          </a:xfrm>
          <a:prstGeom prst="rect">
            <a:avLst/>
          </a:prstGeom>
        </p:spPr>
      </p:pic>
    </p:spTree>
    <p:extLst>
      <p:ext uri="{BB962C8B-B14F-4D97-AF65-F5344CB8AC3E}">
        <p14:creationId xmlns:p14="http://schemas.microsoft.com/office/powerpoint/2010/main" val="3488133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52608" y="2035932"/>
            <a:ext cx="9067800" cy="2611606"/>
          </a:xfrm>
        </p:spPr>
        <p:txBody>
          <a:bodyPr/>
          <a:lstStyle/>
          <a:p>
            <a:pPr algn="ctr"/>
            <a:r>
              <a:rPr lang="en-US" b="1" dirty="0"/>
              <a:t>What is an automation framework?</a:t>
            </a:r>
            <a:endParaRPr lang="en-US" dirty="0"/>
          </a:p>
        </p:txBody>
      </p:sp>
    </p:spTree>
    <p:extLst>
      <p:ext uri="{BB962C8B-B14F-4D97-AF65-F5344CB8AC3E}">
        <p14:creationId xmlns:p14="http://schemas.microsoft.com/office/powerpoint/2010/main" val="202606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0093" y="173054"/>
            <a:ext cx="9067800" cy="2611606"/>
          </a:xfrm>
        </p:spPr>
        <p:txBody>
          <a:bodyPr/>
          <a:lstStyle/>
          <a:p>
            <a:pPr algn="ctr"/>
            <a:r>
              <a:rPr lang="en-US" b="1" dirty="0"/>
              <a:t>What is the structure of the framework you worked with?</a:t>
            </a:r>
            <a:endParaRPr lang="en-US" dirty="0"/>
          </a:p>
        </p:txBody>
      </p:sp>
      <p:pic>
        <p:nvPicPr>
          <p:cNvPr id="3" name="Picture 2">
            <a:extLst>
              <a:ext uri="{FF2B5EF4-FFF2-40B4-BE49-F238E27FC236}">
                <a16:creationId xmlns:a16="http://schemas.microsoft.com/office/drawing/2014/main" id="{42B2AF31-6F41-084F-A645-102AC5C5CE7F}"/>
              </a:ext>
            </a:extLst>
          </p:cNvPr>
          <p:cNvPicPr/>
          <p:nvPr/>
        </p:nvPicPr>
        <p:blipFill>
          <a:blip r:embed="rId2">
            <a:extLst>
              <a:ext uri="{28A0092B-C50C-407E-A947-70E740481C1C}">
                <a14:useLocalDpi xmlns:a14="http://schemas.microsoft.com/office/drawing/2010/main" val="0"/>
              </a:ext>
            </a:extLst>
          </a:blip>
          <a:stretch>
            <a:fillRect/>
          </a:stretch>
        </p:blipFill>
        <p:spPr>
          <a:xfrm>
            <a:off x="2902131" y="2035673"/>
            <a:ext cx="5943600" cy="4537075"/>
          </a:xfrm>
          <a:prstGeom prst="rect">
            <a:avLst/>
          </a:prstGeom>
        </p:spPr>
      </p:pic>
    </p:spTree>
    <p:extLst>
      <p:ext uri="{BB962C8B-B14F-4D97-AF65-F5344CB8AC3E}">
        <p14:creationId xmlns:p14="http://schemas.microsoft.com/office/powerpoint/2010/main" val="519882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88998" y="2008102"/>
            <a:ext cx="9067800" cy="2611606"/>
          </a:xfrm>
        </p:spPr>
        <p:txBody>
          <a:bodyPr/>
          <a:lstStyle/>
          <a:p>
            <a:pPr algn="ctr"/>
            <a:r>
              <a:rPr lang="en-US" b="1" dirty="0"/>
              <a:t>What is Cucumber?</a:t>
            </a:r>
            <a:endParaRPr lang="en-US" dirty="0"/>
          </a:p>
        </p:txBody>
      </p:sp>
    </p:spTree>
    <p:extLst>
      <p:ext uri="{BB962C8B-B14F-4D97-AF65-F5344CB8AC3E}">
        <p14:creationId xmlns:p14="http://schemas.microsoft.com/office/powerpoint/2010/main" val="2548140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9119" y="1924613"/>
            <a:ext cx="9067800" cy="2611606"/>
          </a:xfrm>
        </p:spPr>
        <p:txBody>
          <a:bodyPr/>
          <a:lstStyle/>
          <a:p>
            <a:pPr algn="ctr"/>
            <a:r>
              <a:rPr lang="en-US" b="1" dirty="0"/>
              <a:t>What language is used by cucumber?</a:t>
            </a:r>
            <a:endParaRPr lang="en-US" dirty="0"/>
          </a:p>
        </p:txBody>
      </p:sp>
    </p:spTree>
    <p:extLst>
      <p:ext uri="{BB962C8B-B14F-4D97-AF65-F5344CB8AC3E}">
        <p14:creationId xmlns:p14="http://schemas.microsoft.com/office/powerpoint/2010/main" val="1125472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36706" y="2083639"/>
            <a:ext cx="9067800" cy="2611606"/>
          </a:xfrm>
        </p:spPr>
        <p:txBody>
          <a:bodyPr/>
          <a:lstStyle/>
          <a:p>
            <a:pPr algn="ctr"/>
            <a:r>
              <a:rPr lang="en-US" b="1" dirty="0"/>
              <a:t>What is meant by a feature file?</a:t>
            </a:r>
            <a:endParaRPr lang="en-US" dirty="0"/>
          </a:p>
        </p:txBody>
      </p:sp>
    </p:spTree>
    <p:extLst>
      <p:ext uri="{BB962C8B-B14F-4D97-AF65-F5344CB8AC3E}">
        <p14:creationId xmlns:p14="http://schemas.microsoft.com/office/powerpoint/2010/main" val="3246064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64DD0-3DAE-4F4E-B634-12BA87F49DED}"/>
              </a:ext>
            </a:extLst>
          </p:cNvPr>
          <p:cNvSpPr>
            <a:spLocks noGrp="1"/>
          </p:cNvSpPr>
          <p:nvPr>
            <p:ph idx="1"/>
          </p:nvPr>
        </p:nvSpPr>
        <p:spPr/>
        <p:txBody>
          <a:bodyPr/>
          <a:lstStyle/>
          <a:p>
            <a:pPr marL="0" indent="0" algn="ctr">
              <a:buNone/>
            </a:pPr>
            <a:r>
              <a:rPr lang="en-US" sz="3600" dirty="0"/>
              <a:t>WHAT IS SCENARIO IN CUCUMBER TESTING?</a:t>
            </a:r>
          </a:p>
          <a:p>
            <a:endParaRPr lang="en-US" dirty="0"/>
          </a:p>
        </p:txBody>
      </p:sp>
    </p:spTree>
    <p:extLst>
      <p:ext uri="{BB962C8B-B14F-4D97-AF65-F5344CB8AC3E}">
        <p14:creationId xmlns:p14="http://schemas.microsoft.com/office/powerpoint/2010/main" val="169994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1168" y="1952443"/>
            <a:ext cx="9067800" cy="2611606"/>
          </a:xfrm>
        </p:spPr>
        <p:txBody>
          <a:bodyPr/>
          <a:lstStyle/>
          <a:p>
            <a:pPr algn="ctr"/>
            <a:r>
              <a:rPr lang="en-US" b="1" dirty="0"/>
              <a:t>What are various keywords that are used in cucumber for writing a scenario?</a:t>
            </a:r>
            <a:endParaRPr lang="en-US" dirty="0"/>
          </a:p>
        </p:txBody>
      </p:sp>
    </p:spTree>
    <p:extLst>
      <p:ext uri="{BB962C8B-B14F-4D97-AF65-F5344CB8AC3E}">
        <p14:creationId xmlns:p14="http://schemas.microsoft.com/office/powerpoint/2010/main" val="305997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49241" y="1650294"/>
            <a:ext cx="9067800" cy="2611606"/>
          </a:xfrm>
        </p:spPr>
        <p:txBody>
          <a:bodyPr/>
          <a:lstStyle/>
          <a:p>
            <a:pPr algn="ctr"/>
            <a:r>
              <a:rPr lang="en-GB" b="1" dirty="0"/>
              <a:t>What is the purpose of a scenario outline in cucumber?</a:t>
            </a:r>
            <a:endParaRPr lang="en-US" dirty="0"/>
          </a:p>
        </p:txBody>
      </p:sp>
    </p:spTree>
    <p:extLst>
      <p:ext uri="{BB962C8B-B14F-4D97-AF65-F5344CB8AC3E}">
        <p14:creationId xmlns:p14="http://schemas.microsoft.com/office/powerpoint/2010/main" val="2640359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38767" y="2036177"/>
            <a:ext cx="9067800" cy="2611606"/>
          </a:xfrm>
        </p:spPr>
        <p:txBody>
          <a:bodyPr/>
          <a:lstStyle/>
          <a:p>
            <a:pPr algn="ctr"/>
            <a:r>
              <a:rPr lang="en-GB" b="1" dirty="0"/>
              <a:t>What is the use of background keyword in cucumber?</a:t>
            </a:r>
            <a:endParaRPr lang="en-US" dirty="0"/>
          </a:p>
        </p:txBody>
      </p:sp>
    </p:spTree>
    <p:extLst>
      <p:ext uri="{BB962C8B-B14F-4D97-AF65-F5344CB8AC3E}">
        <p14:creationId xmlns:p14="http://schemas.microsoft.com/office/powerpoint/2010/main" val="190157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80437" y="1960394"/>
            <a:ext cx="9067800" cy="2611606"/>
          </a:xfrm>
        </p:spPr>
        <p:txBody>
          <a:bodyPr/>
          <a:lstStyle/>
          <a:p>
            <a:pPr algn="ctr"/>
            <a:r>
              <a:rPr lang="en-US" b="1" dirty="0"/>
              <a:t>What is Automation testing?</a:t>
            </a:r>
            <a:endParaRPr lang="en-US" dirty="0"/>
          </a:p>
        </p:txBody>
      </p:sp>
    </p:spTree>
    <p:extLst>
      <p:ext uri="{BB962C8B-B14F-4D97-AF65-F5344CB8AC3E}">
        <p14:creationId xmlns:p14="http://schemas.microsoft.com/office/powerpoint/2010/main" val="1316063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31404" y="2123197"/>
            <a:ext cx="9067800" cy="2611606"/>
          </a:xfrm>
        </p:spPr>
        <p:txBody>
          <a:bodyPr/>
          <a:lstStyle/>
          <a:p>
            <a:pPr algn="ctr"/>
            <a:r>
              <a:rPr lang="en-GB" b="1" dirty="0"/>
              <a:t>What is the purpose of the step definition file in cucumber?</a:t>
            </a:r>
            <a:endParaRPr lang="en-US" dirty="0"/>
          </a:p>
        </p:txBody>
      </p:sp>
    </p:spTree>
    <p:extLst>
      <p:ext uri="{BB962C8B-B14F-4D97-AF65-F5344CB8AC3E}">
        <p14:creationId xmlns:p14="http://schemas.microsoft.com/office/powerpoint/2010/main" val="2930776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40072" y="1741733"/>
            <a:ext cx="9067800" cy="2611606"/>
          </a:xfrm>
        </p:spPr>
        <p:txBody>
          <a:bodyPr/>
          <a:lstStyle/>
          <a:p>
            <a:pPr algn="ctr"/>
            <a:r>
              <a:rPr lang="en-GB" b="1" dirty="0"/>
              <a:t>What are the advantages of cucumber framework ?</a:t>
            </a:r>
            <a:r>
              <a:rPr lang="en-GB" dirty="0"/>
              <a:t> </a:t>
            </a:r>
            <a:endParaRPr lang="en-US" dirty="0"/>
          </a:p>
        </p:txBody>
      </p:sp>
    </p:spTree>
    <p:extLst>
      <p:ext uri="{BB962C8B-B14F-4D97-AF65-F5344CB8AC3E}">
        <p14:creationId xmlns:p14="http://schemas.microsoft.com/office/powerpoint/2010/main" val="338019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60559" y="1749684"/>
            <a:ext cx="9067800" cy="2611606"/>
          </a:xfrm>
        </p:spPr>
        <p:txBody>
          <a:bodyPr/>
          <a:lstStyle/>
          <a:p>
            <a:pPr algn="ctr"/>
            <a:r>
              <a:rPr lang="en-GB" b="1" dirty="0"/>
              <a:t>What are the limitations of selenium</a:t>
            </a:r>
            <a:br>
              <a:rPr lang="en-GB" b="1" dirty="0"/>
            </a:br>
            <a:r>
              <a:rPr lang="en-GB" b="1" dirty="0" err="1"/>
              <a:t>webdriver</a:t>
            </a:r>
            <a:r>
              <a:rPr lang="en-GB" dirty="0"/>
              <a:t>?</a:t>
            </a:r>
            <a:endParaRPr lang="en-US" dirty="0"/>
          </a:p>
        </p:txBody>
      </p:sp>
    </p:spTree>
    <p:extLst>
      <p:ext uri="{BB962C8B-B14F-4D97-AF65-F5344CB8AC3E}">
        <p14:creationId xmlns:p14="http://schemas.microsoft.com/office/powerpoint/2010/main" val="3884605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32729" y="1952443"/>
            <a:ext cx="9067800" cy="2611606"/>
          </a:xfrm>
        </p:spPr>
        <p:txBody>
          <a:bodyPr/>
          <a:lstStyle/>
          <a:p>
            <a:pPr algn="ctr"/>
            <a:r>
              <a:rPr lang="en-GB" b="1" dirty="0"/>
              <a:t>What is the </a:t>
            </a:r>
            <a:r>
              <a:rPr lang="en-GB" b="1" dirty="0" err="1"/>
              <a:t>dom</a:t>
            </a:r>
            <a:r>
              <a:rPr lang="en-GB" b="1" dirty="0"/>
              <a:t>?</a:t>
            </a:r>
            <a:r>
              <a:rPr lang="en-GB" dirty="0"/>
              <a:t> </a:t>
            </a:r>
            <a:endParaRPr lang="en-US" dirty="0"/>
          </a:p>
        </p:txBody>
      </p:sp>
    </p:spTree>
    <p:extLst>
      <p:ext uri="{BB962C8B-B14F-4D97-AF65-F5344CB8AC3E}">
        <p14:creationId xmlns:p14="http://schemas.microsoft.com/office/powerpoint/2010/main" val="999418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84413" y="1952443"/>
            <a:ext cx="9067800" cy="2611606"/>
          </a:xfrm>
        </p:spPr>
        <p:txBody>
          <a:bodyPr>
            <a:normAutofit fontScale="90000"/>
          </a:bodyPr>
          <a:lstStyle/>
          <a:p>
            <a:pPr algn="ctr"/>
            <a:r>
              <a:rPr lang="en-GB" b="1" dirty="0"/>
              <a:t>What is meant by locator in selenium? </a:t>
            </a:r>
            <a:br>
              <a:rPr lang="en-GB" b="1" dirty="0"/>
            </a:br>
            <a:r>
              <a:rPr lang="en-GB" b="1" dirty="0"/>
              <a:t>What Selenium locators do you know?</a:t>
            </a:r>
            <a:br>
              <a:rPr lang="en-GB" b="1" dirty="0"/>
            </a:br>
            <a:r>
              <a:rPr lang="en-US" b="1" dirty="0"/>
              <a:t>What tools did you use to locate Web Elements?</a:t>
            </a:r>
            <a:br>
              <a:rPr lang="en-US" b="1" dirty="0"/>
            </a:br>
            <a:endParaRPr lang="en-US" b="1" dirty="0"/>
          </a:p>
        </p:txBody>
      </p:sp>
    </p:spTree>
    <p:extLst>
      <p:ext uri="{BB962C8B-B14F-4D97-AF65-F5344CB8AC3E}">
        <p14:creationId xmlns:p14="http://schemas.microsoft.com/office/powerpoint/2010/main" val="230711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1785466"/>
            <a:ext cx="9067800" cy="2611606"/>
          </a:xfrm>
        </p:spPr>
        <p:txBody>
          <a:bodyPr/>
          <a:lstStyle/>
          <a:p>
            <a:pPr algn="ctr"/>
            <a:r>
              <a:rPr lang="en-GB" b="1" dirty="0"/>
              <a:t>What is an Id selector and how it is used?</a:t>
            </a:r>
            <a:r>
              <a:rPr lang="en-GB" dirty="0"/>
              <a:t> </a:t>
            </a:r>
            <a:endParaRPr lang="en-US" dirty="0"/>
          </a:p>
        </p:txBody>
      </p:sp>
    </p:spTree>
    <p:extLst>
      <p:ext uri="{BB962C8B-B14F-4D97-AF65-F5344CB8AC3E}">
        <p14:creationId xmlns:p14="http://schemas.microsoft.com/office/powerpoint/2010/main" val="1646036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82173" y="1953338"/>
            <a:ext cx="9067800" cy="2611606"/>
          </a:xfrm>
        </p:spPr>
        <p:txBody>
          <a:bodyPr/>
          <a:lstStyle/>
          <a:p>
            <a:pPr algn="ctr"/>
            <a:r>
              <a:rPr lang="en-GB" b="1" dirty="0"/>
              <a:t>What is a name selector  and how does it differ from an id selector?</a:t>
            </a:r>
            <a:endParaRPr lang="en-US" dirty="0"/>
          </a:p>
        </p:txBody>
      </p:sp>
    </p:spTree>
    <p:extLst>
      <p:ext uri="{BB962C8B-B14F-4D97-AF65-F5344CB8AC3E}">
        <p14:creationId xmlns:p14="http://schemas.microsoft.com/office/powerpoint/2010/main" val="1470290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64534" y="1781490"/>
            <a:ext cx="9067800" cy="2611606"/>
          </a:xfrm>
        </p:spPr>
        <p:txBody>
          <a:bodyPr/>
          <a:lstStyle/>
          <a:p>
            <a:pPr algn="ctr"/>
            <a:r>
              <a:rPr lang="en-GB" b="1" dirty="0"/>
              <a:t>What is the use of X-path?</a:t>
            </a:r>
            <a:endParaRPr lang="en-US" dirty="0"/>
          </a:p>
        </p:txBody>
      </p:sp>
    </p:spTree>
    <p:extLst>
      <p:ext uri="{BB962C8B-B14F-4D97-AF65-F5344CB8AC3E}">
        <p14:creationId xmlns:p14="http://schemas.microsoft.com/office/powerpoint/2010/main" val="3466103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88997" y="1705952"/>
            <a:ext cx="9067800" cy="2611606"/>
          </a:xfrm>
        </p:spPr>
        <p:txBody>
          <a:bodyPr/>
          <a:lstStyle/>
          <a:p>
            <a:pPr algn="ctr"/>
            <a:r>
              <a:rPr lang="en-GB" b="1" dirty="0"/>
              <a:t>What is the difference  between single and double slash in x-path??</a:t>
            </a:r>
            <a:r>
              <a:rPr lang="en-GB" dirty="0"/>
              <a:t> </a:t>
            </a:r>
            <a:endParaRPr lang="en-US" dirty="0"/>
          </a:p>
        </p:txBody>
      </p:sp>
    </p:spTree>
    <p:extLst>
      <p:ext uri="{BB962C8B-B14F-4D97-AF65-F5344CB8AC3E}">
        <p14:creationId xmlns:p14="http://schemas.microsoft.com/office/powerpoint/2010/main" val="2453268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143" y="1916662"/>
            <a:ext cx="9067800" cy="2611606"/>
          </a:xfrm>
        </p:spPr>
        <p:txBody>
          <a:bodyPr/>
          <a:lstStyle/>
          <a:p>
            <a:pPr algn="ctr"/>
            <a:r>
              <a:rPr lang="en-US" b="1" dirty="0"/>
              <a:t>How to enter the string in the textbox in selenium?</a:t>
            </a:r>
            <a:endParaRPr lang="en-US" dirty="0"/>
          </a:p>
        </p:txBody>
      </p:sp>
    </p:spTree>
    <p:extLst>
      <p:ext uri="{BB962C8B-B14F-4D97-AF65-F5344CB8AC3E}">
        <p14:creationId xmlns:p14="http://schemas.microsoft.com/office/powerpoint/2010/main" val="392122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353E8-E661-FF49-8CC8-F2BD931D6C8B}"/>
              </a:ext>
            </a:extLst>
          </p:cNvPr>
          <p:cNvSpPr>
            <a:spLocks noGrp="1"/>
          </p:cNvSpPr>
          <p:nvPr>
            <p:ph idx="1"/>
          </p:nvPr>
        </p:nvSpPr>
        <p:spPr/>
        <p:txBody>
          <a:bodyPr>
            <a:normAutofit/>
          </a:bodyPr>
          <a:lstStyle/>
          <a:p>
            <a:pPr marL="0" indent="0" algn="ctr">
              <a:buNone/>
            </a:pPr>
            <a:r>
              <a:rPr lang="en-US" sz="3600" dirty="0"/>
              <a:t>CAN YOU LIST SOME DISADVANTAGES OF MANUAL TESTING?</a:t>
            </a:r>
          </a:p>
        </p:txBody>
      </p:sp>
    </p:spTree>
    <p:extLst>
      <p:ext uri="{BB962C8B-B14F-4D97-AF65-F5344CB8AC3E}">
        <p14:creationId xmlns:p14="http://schemas.microsoft.com/office/powerpoint/2010/main" val="1310561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20802" y="1980273"/>
            <a:ext cx="9067800" cy="2611606"/>
          </a:xfrm>
        </p:spPr>
        <p:txBody>
          <a:bodyPr/>
          <a:lstStyle/>
          <a:p>
            <a:pPr algn="ctr"/>
            <a:r>
              <a:rPr lang="en-US" b="1" dirty="0"/>
              <a:t>What «find» methods in selenium do you know?</a:t>
            </a:r>
            <a:endParaRPr lang="en-US" dirty="0"/>
          </a:p>
        </p:txBody>
      </p:sp>
    </p:spTree>
    <p:extLst>
      <p:ext uri="{BB962C8B-B14F-4D97-AF65-F5344CB8AC3E}">
        <p14:creationId xmlns:p14="http://schemas.microsoft.com/office/powerpoint/2010/main" val="2992789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98359" y="1952443"/>
            <a:ext cx="10186736" cy="2611606"/>
          </a:xfrm>
        </p:spPr>
        <p:txBody>
          <a:bodyPr/>
          <a:lstStyle/>
          <a:p>
            <a:r>
              <a:rPr lang="en-US" b="1" dirty="0"/>
              <a:t>how to iterate through options in test script?</a:t>
            </a:r>
          </a:p>
        </p:txBody>
      </p:sp>
    </p:spTree>
    <p:extLst>
      <p:ext uri="{BB962C8B-B14F-4D97-AF65-F5344CB8AC3E}">
        <p14:creationId xmlns:p14="http://schemas.microsoft.com/office/powerpoint/2010/main" val="1769012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58302" y="1442025"/>
            <a:ext cx="9675395" cy="2611606"/>
          </a:xfrm>
        </p:spPr>
        <p:txBody>
          <a:bodyPr/>
          <a:lstStyle/>
          <a:p>
            <a:pPr algn="ctr"/>
            <a:r>
              <a:rPr lang="en-US" b="1" dirty="0"/>
              <a:t>What is ”public” in java</a:t>
            </a:r>
            <a:r>
              <a:rPr lang="en-GB" b="1" dirty="0"/>
              <a:t>?</a:t>
            </a:r>
            <a:br>
              <a:rPr lang="en-GB" b="1" dirty="0"/>
            </a:br>
            <a:r>
              <a:rPr lang="en-GB" b="1" dirty="0"/>
              <a:t>What other access modifiers do you know?</a:t>
            </a:r>
            <a:endParaRPr lang="en-US" dirty="0"/>
          </a:p>
        </p:txBody>
      </p:sp>
    </p:spTree>
    <p:extLst>
      <p:ext uri="{BB962C8B-B14F-4D97-AF65-F5344CB8AC3E}">
        <p14:creationId xmlns:p14="http://schemas.microsoft.com/office/powerpoint/2010/main" val="913998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CA7F49-2E5C-CC4A-AB65-DEEBF576286C}"/>
              </a:ext>
            </a:extLst>
          </p:cNvPr>
          <p:cNvSpPr>
            <a:spLocks noGrp="1"/>
          </p:cNvSpPr>
          <p:nvPr>
            <p:ph idx="1"/>
          </p:nvPr>
        </p:nvSpPr>
        <p:spPr/>
        <p:txBody>
          <a:bodyPr>
            <a:normAutofit/>
          </a:bodyPr>
          <a:lstStyle/>
          <a:p>
            <a:pPr marL="0" indent="0" algn="ctr">
              <a:buNone/>
            </a:pPr>
            <a:r>
              <a:rPr lang="en-US" sz="3600" b="1" dirty="0"/>
              <a:t>WHAT IS THE DIFFERENCE BETWEEN </a:t>
            </a:r>
          </a:p>
          <a:p>
            <a:pPr marL="0" indent="0" algn="ctr">
              <a:buNone/>
            </a:pPr>
            <a:r>
              <a:rPr lang="en-US" sz="3600" b="1" dirty="0"/>
              <a:t>“equals()” AND “==“ IN JAVA?</a:t>
            </a:r>
            <a:endParaRPr lang="en-US" sz="3600" dirty="0"/>
          </a:p>
          <a:p>
            <a:pPr marL="0" indent="0">
              <a:buNone/>
            </a:pPr>
            <a:br>
              <a:rPr lang="en-US" sz="2400" dirty="0"/>
            </a:br>
            <a:endParaRPr lang="en-US" sz="2400" dirty="0"/>
          </a:p>
        </p:txBody>
      </p:sp>
    </p:spTree>
    <p:extLst>
      <p:ext uri="{BB962C8B-B14F-4D97-AF65-F5344CB8AC3E}">
        <p14:creationId xmlns:p14="http://schemas.microsoft.com/office/powerpoint/2010/main" val="362062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33338" y="1753661"/>
            <a:ext cx="9067800" cy="2611606"/>
          </a:xfrm>
        </p:spPr>
        <p:txBody>
          <a:bodyPr/>
          <a:lstStyle/>
          <a:p>
            <a:pPr algn="ctr"/>
            <a:r>
              <a:rPr lang="en-GB" b="1" dirty="0"/>
              <a:t>How to pause a test execution for 5 seconds?</a:t>
            </a:r>
            <a:endParaRPr lang="en-US" dirty="0"/>
          </a:p>
        </p:txBody>
      </p:sp>
    </p:spTree>
    <p:extLst>
      <p:ext uri="{BB962C8B-B14F-4D97-AF65-F5344CB8AC3E}">
        <p14:creationId xmlns:p14="http://schemas.microsoft.com/office/powerpoint/2010/main" val="30128919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8876" y="1884857"/>
            <a:ext cx="9067800" cy="2611606"/>
          </a:xfrm>
        </p:spPr>
        <p:txBody>
          <a:bodyPr/>
          <a:lstStyle/>
          <a:p>
            <a:pPr algn="ctr"/>
            <a:r>
              <a:rPr lang="en-GB" b="1" dirty="0"/>
              <a:t>What types of waits exist in selenium?</a:t>
            </a:r>
            <a:endParaRPr lang="en-US" dirty="0"/>
          </a:p>
        </p:txBody>
      </p:sp>
    </p:spTree>
    <p:extLst>
      <p:ext uri="{BB962C8B-B14F-4D97-AF65-F5344CB8AC3E}">
        <p14:creationId xmlns:p14="http://schemas.microsoft.com/office/powerpoint/2010/main" val="517540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342ADB-BFE8-0D49-8FCE-07C8AFC93AE3}"/>
              </a:ext>
            </a:extLst>
          </p:cNvPr>
          <p:cNvSpPr>
            <a:spLocks noGrp="1"/>
          </p:cNvSpPr>
          <p:nvPr>
            <p:ph idx="1"/>
          </p:nvPr>
        </p:nvSpPr>
        <p:spPr>
          <a:xfrm>
            <a:off x="746761" y="1604433"/>
            <a:ext cx="10131425" cy="3649133"/>
          </a:xfrm>
        </p:spPr>
        <p:txBody>
          <a:bodyPr>
            <a:normAutofit/>
          </a:bodyPr>
          <a:lstStyle/>
          <a:p>
            <a:pPr marL="0" indent="0" algn="ctr">
              <a:buNone/>
            </a:pPr>
            <a:r>
              <a:rPr lang="en-US" sz="3600" dirty="0"/>
              <a:t>HOW TO VERIFY THAT CERTAIN TEXT IS DISPLAYED ON THE WEB PAGE?</a:t>
            </a:r>
          </a:p>
        </p:txBody>
      </p:sp>
    </p:spTree>
    <p:extLst>
      <p:ext uri="{BB962C8B-B14F-4D97-AF65-F5344CB8AC3E}">
        <p14:creationId xmlns:p14="http://schemas.microsoft.com/office/powerpoint/2010/main" val="2961609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7B6A9-2F1B-7645-A484-FD128CF3BB37}"/>
              </a:ext>
            </a:extLst>
          </p:cNvPr>
          <p:cNvSpPr>
            <a:spLocks noGrp="1"/>
          </p:cNvSpPr>
          <p:nvPr>
            <p:ph idx="1"/>
          </p:nvPr>
        </p:nvSpPr>
        <p:spPr>
          <a:xfrm>
            <a:off x="685801" y="1816947"/>
            <a:ext cx="10131425" cy="3649133"/>
          </a:xfrm>
        </p:spPr>
        <p:txBody>
          <a:bodyPr>
            <a:normAutofit/>
          </a:bodyPr>
          <a:lstStyle/>
          <a:p>
            <a:pPr marL="0" indent="0" algn="ctr">
              <a:buNone/>
            </a:pPr>
            <a:r>
              <a:rPr lang="en-US" sz="4000" dirty="0"/>
              <a:t>HOW TO FETCH THE CURRENT PAGE URL IN SELENIUM?</a:t>
            </a:r>
          </a:p>
        </p:txBody>
      </p:sp>
    </p:spTree>
    <p:extLst>
      <p:ext uri="{BB962C8B-B14F-4D97-AF65-F5344CB8AC3E}">
        <p14:creationId xmlns:p14="http://schemas.microsoft.com/office/powerpoint/2010/main" val="1345728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7B6A9-2F1B-7645-A484-FD128CF3BB37}"/>
              </a:ext>
            </a:extLst>
          </p:cNvPr>
          <p:cNvSpPr>
            <a:spLocks noGrp="1"/>
          </p:cNvSpPr>
          <p:nvPr>
            <p:ph idx="1"/>
          </p:nvPr>
        </p:nvSpPr>
        <p:spPr>
          <a:xfrm>
            <a:off x="645161" y="1604433"/>
            <a:ext cx="10131425" cy="3649133"/>
          </a:xfrm>
        </p:spPr>
        <p:txBody>
          <a:bodyPr>
            <a:normAutofit/>
          </a:bodyPr>
          <a:lstStyle/>
          <a:p>
            <a:pPr marL="0" indent="0" algn="ctr">
              <a:buNone/>
            </a:pPr>
            <a:r>
              <a:rPr lang="en-US" sz="4000" dirty="0"/>
              <a:t>HOW TO MAXIMIZE BROWSER WINDOW IN SELENIUM?</a:t>
            </a:r>
          </a:p>
        </p:txBody>
      </p:sp>
    </p:spTree>
    <p:extLst>
      <p:ext uri="{BB962C8B-B14F-4D97-AF65-F5344CB8AC3E}">
        <p14:creationId xmlns:p14="http://schemas.microsoft.com/office/powerpoint/2010/main" val="3764398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7B6A9-2F1B-7645-A484-FD128CF3BB37}"/>
              </a:ext>
            </a:extLst>
          </p:cNvPr>
          <p:cNvSpPr>
            <a:spLocks noGrp="1"/>
          </p:cNvSpPr>
          <p:nvPr>
            <p:ph idx="1"/>
          </p:nvPr>
        </p:nvSpPr>
        <p:spPr/>
        <p:txBody>
          <a:bodyPr>
            <a:normAutofit/>
          </a:bodyPr>
          <a:lstStyle/>
          <a:p>
            <a:pPr marL="0" indent="0" algn="ctr">
              <a:buNone/>
            </a:pPr>
            <a:r>
              <a:rPr lang="en-US" sz="3600" b="1" dirty="0"/>
              <a:t>WHAT IS THE ALTERNATIVE TO </a:t>
            </a:r>
            <a:r>
              <a:rPr lang="en-US" sz="3600" b="1" i="1" dirty="0" err="1"/>
              <a:t>driver.get</a:t>
            </a:r>
            <a:r>
              <a:rPr lang="en-US" sz="3600" b="1" i="1" dirty="0"/>
              <a:t>()</a:t>
            </a:r>
            <a:r>
              <a:rPr lang="en-US" sz="3600" b="1" dirty="0"/>
              <a:t> METHOD TO OPEN AN URL USING SELENIUM WEBDRIVER?</a:t>
            </a:r>
          </a:p>
        </p:txBody>
      </p:sp>
    </p:spTree>
    <p:extLst>
      <p:ext uri="{BB962C8B-B14F-4D97-AF65-F5344CB8AC3E}">
        <p14:creationId xmlns:p14="http://schemas.microsoft.com/office/powerpoint/2010/main" val="214643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44657" y="1956418"/>
            <a:ext cx="9067800" cy="2611606"/>
          </a:xfrm>
        </p:spPr>
        <p:txBody>
          <a:bodyPr/>
          <a:lstStyle/>
          <a:p>
            <a:pPr algn="ctr"/>
            <a:r>
              <a:rPr lang="en-US" b="1" dirty="0"/>
              <a:t>When will you automate a test?</a:t>
            </a:r>
            <a:endParaRPr lang="en-US" dirty="0"/>
          </a:p>
        </p:txBody>
      </p:sp>
    </p:spTree>
    <p:extLst>
      <p:ext uri="{BB962C8B-B14F-4D97-AF65-F5344CB8AC3E}">
        <p14:creationId xmlns:p14="http://schemas.microsoft.com/office/powerpoint/2010/main" val="2656631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41AAF7-5178-334E-9985-F65A6E4CC2D2}"/>
              </a:ext>
            </a:extLst>
          </p:cNvPr>
          <p:cNvSpPr>
            <a:spLocks noGrp="1"/>
          </p:cNvSpPr>
          <p:nvPr>
            <p:ph idx="1"/>
          </p:nvPr>
        </p:nvSpPr>
        <p:spPr/>
        <p:txBody>
          <a:bodyPr/>
          <a:lstStyle/>
          <a:p>
            <a:pPr marL="0" indent="0" algn="ctr">
              <a:buNone/>
            </a:pPr>
            <a:r>
              <a:rPr lang="en-US" sz="3600" b="1" dirty="0"/>
              <a:t>WHAT ARE THE OPEN-SOURCE FRAMEWORKS SUPPORTED BY SELENIUM</a:t>
            </a:r>
            <a:r>
              <a:rPr lang="en-US" sz="3600" dirty="0"/>
              <a:t>?</a:t>
            </a:r>
            <a:endParaRPr lang="en-US" sz="3600" b="1" dirty="0"/>
          </a:p>
          <a:p>
            <a:endParaRPr lang="en-US" dirty="0"/>
          </a:p>
        </p:txBody>
      </p:sp>
    </p:spTree>
    <p:extLst>
      <p:ext uri="{BB962C8B-B14F-4D97-AF65-F5344CB8AC3E}">
        <p14:creationId xmlns:p14="http://schemas.microsoft.com/office/powerpoint/2010/main" val="1394914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0F4B23-5B60-4949-9D44-1C077C5C2182}"/>
              </a:ext>
            </a:extLst>
          </p:cNvPr>
          <p:cNvSpPr>
            <a:spLocks noGrp="1"/>
          </p:cNvSpPr>
          <p:nvPr>
            <p:ph idx="1"/>
          </p:nvPr>
        </p:nvSpPr>
        <p:spPr/>
        <p:txBody>
          <a:bodyPr/>
          <a:lstStyle/>
          <a:p>
            <a:pPr marL="0" indent="0" algn="ctr">
              <a:buNone/>
            </a:pPr>
            <a:r>
              <a:rPr lang="en-US" sz="3600" b="1" dirty="0"/>
              <a:t>WHAT IS VERSION CONTROL AND ITS USES?</a:t>
            </a:r>
          </a:p>
          <a:p>
            <a:pPr marL="0" indent="0">
              <a:buNone/>
            </a:pPr>
            <a:endParaRPr lang="en-US" dirty="0"/>
          </a:p>
        </p:txBody>
      </p:sp>
    </p:spTree>
    <p:extLst>
      <p:ext uri="{BB962C8B-B14F-4D97-AF65-F5344CB8AC3E}">
        <p14:creationId xmlns:p14="http://schemas.microsoft.com/office/powerpoint/2010/main" val="3687649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FA9E3-EAEB-E44F-8E4C-1D7A8D5F3283}"/>
              </a:ext>
            </a:extLst>
          </p:cNvPr>
          <p:cNvSpPr>
            <a:spLocks noGrp="1"/>
          </p:cNvSpPr>
          <p:nvPr>
            <p:ph idx="1"/>
          </p:nvPr>
        </p:nvSpPr>
        <p:spPr>
          <a:xfrm>
            <a:off x="675641" y="1755987"/>
            <a:ext cx="10131425" cy="3649133"/>
          </a:xfrm>
        </p:spPr>
        <p:txBody>
          <a:bodyPr/>
          <a:lstStyle/>
          <a:p>
            <a:pPr marL="0" indent="0" algn="ctr">
              <a:buNone/>
            </a:pPr>
            <a:r>
              <a:rPr lang="en-US" sz="4000" b="1" dirty="0"/>
              <a:t>WHAT IS GIT?</a:t>
            </a:r>
          </a:p>
          <a:p>
            <a:pPr marL="0" indent="0">
              <a:buNone/>
            </a:pPr>
            <a:endParaRPr lang="en-US" dirty="0"/>
          </a:p>
        </p:txBody>
      </p:sp>
    </p:spTree>
    <p:extLst>
      <p:ext uri="{BB962C8B-B14F-4D97-AF65-F5344CB8AC3E}">
        <p14:creationId xmlns:p14="http://schemas.microsoft.com/office/powerpoint/2010/main" val="1500284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36A44-07AE-AA47-B6EC-B7198330EE73}"/>
              </a:ext>
            </a:extLst>
          </p:cNvPr>
          <p:cNvSpPr>
            <a:spLocks noGrp="1"/>
          </p:cNvSpPr>
          <p:nvPr>
            <p:ph idx="1"/>
          </p:nvPr>
        </p:nvSpPr>
        <p:spPr/>
        <p:txBody>
          <a:bodyPr/>
          <a:lstStyle/>
          <a:p>
            <a:pPr marL="0" indent="0" algn="ctr">
              <a:buNone/>
            </a:pPr>
            <a:r>
              <a:rPr lang="en-US" sz="3600" b="1" dirty="0"/>
              <a:t>WHAT IS MEANT BY CONTINUOUS INTEGRATION?</a:t>
            </a:r>
          </a:p>
          <a:p>
            <a:pPr marL="0" indent="0">
              <a:buNone/>
            </a:pPr>
            <a:endParaRPr lang="en-US" dirty="0"/>
          </a:p>
        </p:txBody>
      </p:sp>
    </p:spTree>
    <p:extLst>
      <p:ext uri="{BB962C8B-B14F-4D97-AF65-F5344CB8AC3E}">
        <p14:creationId xmlns:p14="http://schemas.microsoft.com/office/powerpoint/2010/main" val="517880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DA0E71-F203-E14A-BBD1-A85F4024B727}"/>
              </a:ext>
            </a:extLst>
          </p:cNvPr>
          <p:cNvSpPr>
            <a:spLocks noGrp="1"/>
          </p:cNvSpPr>
          <p:nvPr>
            <p:ph idx="1"/>
          </p:nvPr>
        </p:nvSpPr>
        <p:spPr/>
        <p:txBody>
          <a:bodyPr/>
          <a:lstStyle/>
          <a:p>
            <a:pPr marL="0" indent="0" algn="ctr">
              <a:buNone/>
            </a:pPr>
            <a:r>
              <a:rPr lang="en-US" dirty="0"/>
              <a:t> </a:t>
            </a:r>
            <a:r>
              <a:rPr lang="en-US" sz="4400" b="1" dirty="0"/>
              <a:t>WHAT IS THE FUNCTION OF CI (CONTINUOUS INTEGRATION) SERVER?</a:t>
            </a:r>
          </a:p>
          <a:p>
            <a:pPr marL="0" indent="0">
              <a:buNone/>
            </a:pPr>
            <a:endParaRPr lang="en-US" dirty="0"/>
          </a:p>
        </p:txBody>
      </p:sp>
    </p:spTree>
    <p:extLst>
      <p:ext uri="{BB962C8B-B14F-4D97-AF65-F5344CB8AC3E}">
        <p14:creationId xmlns:p14="http://schemas.microsoft.com/office/powerpoint/2010/main" val="17400248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EB466-7D4B-7F49-9CC9-5CBCA4E5DCF7}"/>
              </a:ext>
            </a:extLst>
          </p:cNvPr>
          <p:cNvSpPr>
            <a:spLocks noGrp="1"/>
          </p:cNvSpPr>
          <p:nvPr>
            <p:ph idx="1"/>
          </p:nvPr>
        </p:nvSpPr>
        <p:spPr/>
        <p:txBody>
          <a:bodyPr/>
          <a:lstStyle/>
          <a:p>
            <a:pPr marL="0" indent="0" algn="ctr">
              <a:buNone/>
            </a:pPr>
            <a:r>
              <a:rPr lang="en-US" sz="3600" b="1" dirty="0"/>
              <a:t>HAVE YOU CREATED ANY FRAMEWORK?</a:t>
            </a:r>
          </a:p>
          <a:p>
            <a:endParaRPr lang="en-US" dirty="0"/>
          </a:p>
        </p:txBody>
      </p:sp>
    </p:spTree>
    <p:extLst>
      <p:ext uri="{BB962C8B-B14F-4D97-AF65-F5344CB8AC3E}">
        <p14:creationId xmlns:p14="http://schemas.microsoft.com/office/powerpoint/2010/main" val="3849604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7DD82E-AE30-DC48-8BE4-489C836DD0DC}"/>
              </a:ext>
            </a:extLst>
          </p:cNvPr>
          <p:cNvSpPr>
            <a:spLocks noGrp="1"/>
          </p:cNvSpPr>
          <p:nvPr>
            <p:ph idx="1"/>
          </p:nvPr>
        </p:nvSpPr>
        <p:spPr/>
        <p:txBody>
          <a:bodyPr/>
          <a:lstStyle/>
          <a:p>
            <a:pPr marL="0" indent="0">
              <a:buNone/>
            </a:pPr>
            <a:r>
              <a:rPr lang="en-US" sz="3200" b="1" dirty="0"/>
              <a:t>HOW MANY TEST CASES YOU HAVE AUTOMATED PER DAY?</a:t>
            </a:r>
          </a:p>
          <a:p>
            <a:pPr marL="0" indent="0">
              <a:buNone/>
            </a:pPr>
            <a:endParaRPr lang="en-US" dirty="0"/>
          </a:p>
        </p:txBody>
      </p:sp>
    </p:spTree>
    <p:extLst>
      <p:ext uri="{BB962C8B-B14F-4D97-AF65-F5344CB8AC3E}">
        <p14:creationId xmlns:p14="http://schemas.microsoft.com/office/powerpoint/2010/main" val="12430266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E2B5-F422-CB49-91A6-05A7FE70C168}"/>
              </a:ext>
            </a:extLst>
          </p:cNvPr>
          <p:cNvSpPr>
            <a:spLocks noGrp="1"/>
          </p:cNvSpPr>
          <p:nvPr>
            <p:ph type="title"/>
          </p:nvPr>
        </p:nvSpPr>
        <p:spPr/>
        <p:txBody>
          <a:bodyPr/>
          <a:lstStyle/>
          <a:p>
            <a:r>
              <a:rPr lang="en-US" dirty="0"/>
              <a:t>Challenge: </a:t>
            </a:r>
            <a:r>
              <a:rPr lang="en-US" cap="none" dirty="0"/>
              <a:t>Select all document elements below the node “</a:t>
            </a:r>
            <a:r>
              <a:rPr lang="en-US" cap="none" dirty="0" err="1"/>
              <a:t>linkList</a:t>
            </a:r>
            <a:r>
              <a:rPr lang="en-US" cap="none" dirty="0"/>
              <a:t>” with the name A.</a:t>
            </a:r>
            <a:endParaRPr lang="en-US" dirty="0"/>
          </a:p>
        </p:txBody>
      </p:sp>
      <p:sp>
        <p:nvSpPr>
          <p:cNvPr id="3" name="Content Placeholder 2">
            <a:extLst>
              <a:ext uri="{FF2B5EF4-FFF2-40B4-BE49-F238E27FC236}">
                <a16:creationId xmlns:a16="http://schemas.microsoft.com/office/drawing/2014/main" id="{B1A02DB8-19CD-5543-923B-489E28E0323E}"/>
              </a:ext>
            </a:extLst>
          </p:cNvPr>
          <p:cNvSpPr>
            <a:spLocks noGrp="1"/>
          </p:cNvSpPr>
          <p:nvPr>
            <p:ph idx="1"/>
          </p:nvPr>
        </p:nvSpPr>
        <p:spPr>
          <a:xfrm>
            <a:off x="685801" y="4319058"/>
            <a:ext cx="10131425" cy="3858683"/>
          </a:xfrm>
        </p:spPr>
        <p:txBody>
          <a:bodyPr/>
          <a:lstStyle/>
          <a:p>
            <a:pPr marL="0" indent="0">
              <a:buNone/>
            </a:pPr>
            <a:r>
              <a:rPr lang="en-US" sz="2400" b="1" dirty="0"/>
              <a:t>Desired selection (XML-output)</a:t>
            </a:r>
          </a:p>
          <a:p>
            <a:pPr marL="0" indent="0">
              <a:buNone/>
            </a:pPr>
            <a:r>
              <a:rPr lang="en-US" dirty="0"/>
              <a:t>&lt;document </a:t>
            </a:r>
            <a:r>
              <a:rPr lang="en-US" dirty="0" err="1"/>
              <a:t>xlink:href</a:t>
            </a:r>
            <a:r>
              <a:rPr lang="en-US" dirty="0"/>
              <a:t>="</a:t>
            </a:r>
            <a:r>
              <a:rPr lang="en-US" b="1" dirty="0"/>
              <a:t>15024</a:t>
            </a:r>
            <a:r>
              <a:rPr lang="en-US" dirty="0"/>
              <a:t>"</a:t>
            </a:r>
            <a:r>
              <a:rPr lang="en-US" b="1" dirty="0"/>
              <a:t> </a:t>
            </a:r>
            <a:r>
              <a:rPr lang="en-US" dirty="0" err="1"/>
              <a:t>xmlns:xlink</a:t>
            </a:r>
            <a:r>
              <a:rPr lang="en-US" dirty="0"/>
              <a:t>="</a:t>
            </a:r>
            <a:r>
              <a:rPr lang="en-US" b="1" dirty="0"/>
              <a:t>http://www.w3.org/1999/</a:t>
            </a:r>
            <a:r>
              <a:rPr lang="en-US" b="1" dirty="0" err="1"/>
              <a:t>xlink</a:t>
            </a:r>
            <a:r>
              <a:rPr lang="en-US" dirty="0"/>
              <a:t>" /&gt;</a:t>
            </a:r>
            <a:endParaRPr lang="en-US" b="1" dirty="0"/>
          </a:p>
          <a:p>
            <a:pPr marL="0" indent="0">
              <a:buNone/>
            </a:pPr>
            <a:r>
              <a:rPr lang="en-US" dirty="0"/>
              <a:t>&lt;document </a:t>
            </a:r>
            <a:r>
              <a:rPr lang="en-US" dirty="0" err="1"/>
              <a:t>xlink:href</a:t>
            </a:r>
            <a:r>
              <a:rPr lang="en-US" dirty="0"/>
              <a:t>="</a:t>
            </a:r>
            <a:r>
              <a:rPr lang="en-US" b="1" dirty="0"/>
              <a:t>15028</a:t>
            </a:r>
            <a:r>
              <a:rPr lang="en-US" dirty="0"/>
              <a:t>"</a:t>
            </a:r>
            <a:r>
              <a:rPr lang="en-US" b="1" dirty="0"/>
              <a:t> </a:t>
            </a:r>
            <a:r>
              <a:rPr lang="en-US" dirty="0" err="1"/>
              <a:t>xmlns:xlink</a:t>
            </a:r>
            <a:r>
              <a:rPr lang="en-US" dirty="0"/>
              <a:t>="</a:t>
            </a:r>
            <a:r>
              <a:rPr lang="en-US" b="1" dirty="0"/>
              <a:t>http://www.w3.org/1999/</a:t>
            </a:r>
            <a:r>
              <a:rPr lang="en-US" b="1" dirty="0" err="1"/>
              <a:t>xlink</a:t>
            </a:r>
            <a:r>
              <a:rPr lang="en-US" dirty="0"/>
              <a:t>" /&gt;</a:t>
            </a:r>
            <a:endParaRPr lang="en-US" b="1" dirty="0"/>
          </a:p>
          <a:p>
            <a:pPr marL="0" indent="0">
              <a:buNone/>
            </a:pPr>
            <a:endParaRPr lang="en-US" dirty="0"/>
          </a:p>
        </p:txBody>
      </p:sp>
      <p:pic>
        <p:nvPicPr>
          <p:cNvPr id="5" name="Picture 4" descr="Text, letter&#10;&#10;Description automatically generated">
            <a:extLst>
              <a:ext uri="{FF2B5EF4-FFF2-40B4-BE49-F238E27FC236}">
                <a16:creationId xmlns:a16="http://schemas.microsoft.com/office/drawing/2014/main" id="{0BB040D1-5A7F-F34E-A296-FBE4FD327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1" y="2065867"/>
            <a:ext cx="6724650" cy="3163606"/>
          </a:xfrm>
          <a:prstGeom prst="rect">
            <a:avLst/>
          </a:prstGeom>
        </p:spPr>
      </p:pic>
    </p:spTree>
    <p:extLst>
      <p:ext uri="{BB962C8B-B14F-4D97-AF65-F5344CB8AC3E}">
        <p14:creationId xmlns:p14="http://schemas.microsoft.com/office/powerpoint/2010/main" val="22012786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17A0-CAEF-624D-888A-80B81213E1F0}"/>
              </a:ext>
            </a:extLst>
          </p:cNvPr>
          <p:cNvSpPr>
            <a:spLocks noGrp="1"/>
          </p:cNvSpPr>
          <p:nvPr>
            <p:ph type="title"/>
          </p:nvPr>
        </p:nvSpPr>
        <p:spPr/>
        <p:txBody>
          <a:bodyPr/>
          <a:lstStyle/>
          <a:p>
            <a:r>
              <a:rPr lang="en-US" dirty="0"/>
              <a:t>PROGRAMMING Challenge</a:t>
            </a:r>
          </a:p>
        </p:txBody>
      </p:sp>
      <p:sp>
        <p:nvSpPr>
          <p:cNvPr id="3" name="Content Placeholder 2">
            <a:extLst>
              <a:ext uri="{FF2B5EF4-FFF2-40B4-BE49-F238E27FC236}">
                <a16:creationId xmlns:a16="http://schemas.microsoft.com/office/drawing/2014/main" id="{2840CEE3-9899-A04B-8EA6-C64C5BFCCE91}"/>
              </a:ext>
            </a:extLst>
          </p:cNvPr>
          <p:cNvSpPr>
            <a:spLocks noGrp="1"/>
          </p:cNvSpPr>
          <p:nvPr>
            <p:ph idx="1"/>
          </p:nvPr>
        </p:nvSpPr>
        <p:spPr/>
        <p:txBody>
          <a:bodyPr>
            <a:normAutofit/>
          </a:bodyPr>
          <a:lstStyle/>
          <a:p>
            <a:pPr marL="0" indent="0" algn="ctr">
              <a:buNone/>
            </a:pPr>
            <a:r>
              <a:rPr lang="en-US" sz="4000" dirty="0"/>
              <a:t>Could you write a loop of even numbers from  1-10 in any language?</a:t>
            </a:r>
          </a:p>
        </p:txBody>
      </p:sp>
    </p:spTree>
    <p:extLst>
      <p:ext uri="{BB962C8B-B14F-4D97-AF65-F5344CB8AC3E}">
        <p14:creationId xmlns:p14="http://schemas.microsoft.com/office/powerpoint/2010/main" val="471467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DFD9-5D7D-2546-8884-2D087BE2F959}"/>
              </a:ext>
            </a:extLst>
          </p:cNvPr>
          <p:cNvSpPr>
            <a:spLocks noGrp="1"/>
          </p:cNvSpPr>
          <p:nvPr>
            <p:ph type="title"/>
          </p:nvPr>
        </p:nvSpPr>
        <p:spPr/>
        <p:txBody>
          <a:bodyPr/>
          <a:lstStyle/>
          <a:p>
            <a:r>
              <a:rPr lang="en-US" dirty="0"/>
              <a:t>Java Challenge</a:t>
            </a:r>
          </a:p>
        </p:txBody>
      </p:sp>
      <p:sp>
        <p:nvSpPr>
          <p:cNvPr id="3" name="Content Placeholder 2">
            <a:extLst>
              <a:ext uri="{FF2B5EF4-FFF2-40B4-BE49-F238E27FC236}">
                <a16:creationId xmlns:a16="http://schemas.microsoft.com/office/drawing/2014/main" id="{5693EABE-C08E-2840-8022-AF012E4C10C4}"/>
              </a:ext>
            </a:extLst>
          </p:cNvPr>
          <p:cNvSpPr>
            <a:spLocks noGrp="1"/>
          </p:cNvSpPr>
          <p:nvPr>
            <p:ph idx="1"/>
          </p:nvPr>
        </p:nvSpPr>
        <p:spPr/>
        <p:txBody>
          <a:bodyPr>
            <a:normAutofit/>
          </a:bodyPr>
          <a:lstStyle/>
          <a:p>
            <a:pPr marL="0" indent="0" algn="ctr">
              <a:buNone/>
            </a:pPr>
            <a:r>
              <a:rPr lang="en-US" sz="3600" dirty="0"/>
              <a:t>WRITE A LOGIC CODE FOR DISPLAYING A STRING      IN REVERSE ORDER</a:t>
            </a:r>
          </a:p>
        </p:txBody>
      </p:sp>
    </p:spTree>
    <p:extLst>
      <p:ext uri="{BB962C8B-B14F-4D97-AF65-F5344CB8AC3E}">
        <p14:creationId xmlns:p14="http://schemas.microsoft.com/office/powerpoint/2010/main" val="3057536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4900" y="1944491"/>
            <a:ext cx="9067800" cy="2611606"/>
          </a:xfrm>
        </p:spPr>
        <p:txBody>
          <a:bodyPr/>
          <a:lstStyle/>
          <a:p>
            <a:pPr algn="ctr"/>
            <a:r>
              <a:rPr lang="en-US" b="1" dirty="0"/>
              <a:t>WHEN WILL YOU NOT AUTOMATE TESTING?</a:t>
            </a:r>
            <a:endParaRPr lang="en-US" dirty="0"/>
          </a:p>
        </p:txBody>
      </p:sp>
    </p:spTree>
    <p:extLst>
      <p:ext uri="{BB962C8B-B14F-4D97-AF65-F5344CB8AC3E}">
        <p14:creationId xmlns:p14="http://schemas.microsoft.com/office/powerpoint/2010/main" val="187213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57192" y="2008102"/>
            <a:ext cx="9067800" cy="2611606"/>
          </a:xfrm>
        </p:spPr>
        <p:txBody>
          <a:bodyPr/>
          <a:lstStyle/>
          <a:p>
            <a:pPr algn="ctr"/>
            <a:r>
              <a:rPr lang="en-US" b="1" dirty="0"/>
              <a:t>What are the ADVANTAGES OF AUTOMATION TESTING?</a:t>
            </a:r>
            <a:endParaRPr lang="en-US" dirty="0"/>
          </a:p>
        </p:txBody>
      </p:sp>
    </p:spTree>
    <p:extLst>
      <p:ext uri="{BB962C8B-B14F-4D97-AF65-F5344CB8AC3E}">
        <p14:creationId xmlns:p14="http://schemas.microsoft.com/office/powerpoint/2010/main" val="94991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77070" y="1984248"/>
            <a:ext cx="9067800" cy="2611606"/>
          </a:xfrm>
        </p:spPr>
        <p:txBody>
          <a:bodyPr/>
          <a:lstStyle/>
          <a:p>
            <a:pPr algn="ctr"/>
            <a:r>
              <a:rPr lang="en-US" b="1" dirty="0"/>
              <a:t>what ARE THE STEPS INVOLVED IN THE automation testing PROCESS?</a:t>
            </a:r>
            <a:endParaRPr lang="en-US" dirty="0"/>
          </a:p>
        </p:txBody>
      </p:sp>
    </p:spTree>
    <p:extLst>
      <p:ext uri="{BB962C8B-B14F-4D97-AF65-F5344CB8AC3E}">
        <p14:creationId xmlns:p14="http://schemas.microsoft.com/office/powerpoint/2010/main" val="3721318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88388" y="1523073"/>
            <a:ext cx="9067800" cy="2611606"/>
          </a:xfrm>
        </p:spPr>
        <p:txBody>
          <a:bodyPr/>
          <a:lstStyle/>
          <a:p>
            <a:pPr algn="ctr"/>
            <a:r>
              <a:rPr lang="en-US" b="1" dirty="0"/>
              <a:t>What are the MOST POPULAR TOOLS FOR AUTOMATION TESTING?</a:t>
            </a:r>
            <a:endParaRPr lang="en-US" dirty="0"/>
          </a:p>
        </p:txBody>
      </p:sp>
    </p:spTree>
    <p:extLst>
      <p:ext uri="{BB962C8B-B14F-4D97-AF65-F5344CB8AC3E}">
        <p14:creationId xmlns:p14="http://schemas.microsoft.com/office/powerpoint/2010/main" val="2418801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36706" y="2111469"/>
            <a:ext cx="9067800" cy="2611606"/>
          </a:xfrm>
        </p:spPr>
        <p:txBody>
          <a:bodyPr/>
          <a:lstStyle/>
          <a:p>
            <a:pPr algn="ctr"/>
            <a:r>
              <a:rPr lang="en-US" b="1" dirty="0"/>
              <a:t>What DO YOU KNOW ABOUT SELENIUM?</a:t>
            </a:r>
            <a:endParaRPr lang="en-US" dirty="0"/>
          </a:p>
        </p:txBody>
      </p:sp>
    </p:spTree>
    <p:extLst>
      <p:ext uri="{BB962C8B-B14F-4D97-AF65-F5344CB8AC3E}">
        <p14:creationId xmlns:p14="http://schemas.microsoft.com/office/powerpoint/2010/main" val="2959661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16077</TotalTime>
  <Words>3662</Words>
  <Application>Microsoft Macintosh PowerPoint</Application>
  <PresentationFormat>Widescreen</PresentationFormat>
  <Paragraphs>280</Paragraphs>
  <Slides>49</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Celestial</vt:lpstr>
      <vt:lpstr>Top Automation Testing Interview Questions</vt:lpstr>
      <vt:lpstr>What is Automation testing?</vt:lpstr>
      <vt:lpstr>PowerPoint Presentation</vt:lpstr>
      <vt:lpstr>When will you automate a test?</vt:lpstr>
      <vt:lpstr>WHEN WILL YOU NOT AUTOMATE TESTING?</vt:lpstr>
      <vt:lpstr>What are the ADVANTAGES OF AUTOMATION TESTING?</vt:lpstr>
      <vt:lpstr>what ARE THE STEPS INVOLVED IN THE automation testing PROCESS?</vt:lpstr>
      <vt:lpstr>What are the MOST POPULAR TOOLS FOR AUTOMATION TESTING?</vt:lpstr>
      <vt:lpstr>What DO YOU KNOW ABOUT SELENIUM?</vt:lpstr>
      <vt:lpstr>How Selenium interacts with the web page??</vt:lpstr>
      <vt:lpstr>What is an automation framework?</vt:lpstr>
      <vt:lpstr>What is the structure of the framework you worked with?</vt:lpstr>
      <vt:lpstr>What is Cucumber?</vt:lpstr>
      <vt:lpstr>What language is used by cucumber?</vt:lpstr>
      <vt:lpstr>What is meant by a feature file?</vt:lpstr>
      <vt:lpstr>PowerPoint Presentation</vt:lpstr>
      <vt:lpstr>What are various keywords that are used in cucumber for writing a scenario?</vt:lpstr>
      <vt:lpstr>What is the purpose of a scenario outline in cucumber?</vt:lpstr>
      <vt:lpstr>What is the use of background keyword in cucumber?</vt:lpstr>
      <vt:lpstr>What is the purpose of the step definition file in cucumber?</vt:lpstr>
      <vt:lpstr>What are the advantages of cucumber framework ? </vt:lpstr>
      <vt:lpstr>What are the limitations of selenium webdriver?</vt:lpstr>
      <vt:lpstr>What is the dom? </vt:lpstr>
      <vt:lpstr>What is meant by locator in selenium?  What Selenium locators do you know? What tools did you use to locate Web Elements? </vt:lpstr>
      <vt:lpstr>What is an Id selector and how it is used? </vt:lpstr>
      <vt:lpstr>What is a name selector  and how does it differ from an id selector?</vt:lpstr>
      <vt:lpstr>What is the use of X-path?</vt:lpstr>
      <vt:lpstr>What is the difference  between single and double slash in x-path?? </vt:lpstr>
      <vt:lpstr>How to enter the string in the textbox in selenium?</vt:lpstr>
      <vt:lpstr>What «find» methods in selenium do you know?</vt:lpstr>
      <vt:lpstr>how to iterate through options in test script?</vt:lpstr>
      <vt:lpstr>What is ”public” in java? What other access modifiers do you know?</vt:lpstr>
      <vt:lpstr>PowerPoint Presentation</vt:lpstr>
      <vt:lpstr>How to pause a test execution for 5 seconds?</vt:lpstr>
      <vt:lpstr>What types of waits exist in selenium?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 Select all document elements below the node “linkList” with the name A.</vt:lpstr>
      <vt:lpstr>PROGRAMMING Challenge</vt:lpstr>
      <vt:lpstr>Java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Stan R</dc:creator>
  <cp:lastModifiedBy>Student7</cp:lastModifiedBy>
  <cp:revision>47</cp:revision>
  <dcterms:created xsi:type="dcterms:W3CDTF">2020-10-27T00:11:42Z</dcterms:created>
  <dcterms:modified xsi:type="dcterms:W3CDTF">2021-05-17T23:52:59Z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